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 id="2147483695" r:id="rId2"/>
  </p:sldMasterIdLst>
  <p:notesMasterIdLst>
    <p:notesMasterId r:id="rId100"/>
  </p:notesMasterIdLst>
  <p:handoutMasterIdLst>
    <p:handoutMasterId r:id="rId101"/>
  </p:handoutMasterIdLst>
  <p:sldIdLst>
    <p:sldId id="256" r:id="rId3"/>
    <p:sldId id="257" r:id="rId4"/>
    <p:sldId id="328" r:id="rId5"/>
    <p:sldId id="343" r:id="rId6"/>
    <p:sldId id="344" r:id="rId7"/>
    <p:sldId id="258" r:id="rId8"/>
    <p:sldId id="259" r:id="rId9"/>
    <p:sldId id="260" r:id="rId10"/>
    <p:sldId id="261" r:id="rId11"/>
    <p:sldId id="345" r:id="rId12"/>
    <p:sldId id="346" r:id="rId13"/>
    <p:sldId id="262" r:id="rId14"/>
    <p:sldId id="315" r:id="rId15"/>
    <p:sldId id="318" r:id="rId16"/>
    <p:sldId id="263" r:id="rId17"/>
    <p:sldId id="316" r:id="rId18"/>
    <p:sldId id="285" r:id="rId19"/>
    <p:sldId id="287" r:id="rId20"/>
    <p:sldId id="288" r:id="rId21"/>
    <p:sldId id="338" r:id="rId22"/>
    <p:sldId id="339" r:id="rId23"/>
    <p:sldId id="340" r:id="rId24"/>
    <p:sldId id="341" r:id="rId25"/>
    <p:sldId id="342" r:id="rId26"/>
    <p:sldId id="322" r:id="rId27"/>
    <p:sldId id="331" r:id="rId28"/>
    <p:sldId id="332" r:id="rId29"/>
    <p:sldId id="333" r:id="rId30"/>
    <p:sldId id="334" r:id="rId31"/>
    <p:sldId id="323" r:id="rId32"/>
    <p:sldId id="327" r:id="rId33"/>
    <p:sldId id="347" r:id="rId34"/>
    <p:sldId id="348" r:id="rId35"/>
    <p:sldId id="349" r:id="rId36"/>
    <p:sldId id="350" r:id="rId37"/>
    <p:sldId id="337" r:id="rId38"/>
    <p:sldId id="291" r:id="rId39"/>
    <p:sldId id="292" r:id="rId40"/>
    <p:sldId id="312" r:id="rId41"/>
    <p:sldId id="313" r:id="rId42"/>
    <p:sldId id="314" r:id="rId43"/>
    <p:sldId id="293" r:id="rId44"/>
    <p:sldId id="294" r:id="rId45"/>
    <p:sldId id="298" r:id="rId46"/>
    <p:sldId id="299" r:id="rId47"/>
    <p:sldId id="300" r:id="rId48"/>
    <p:sldId id="301" r:id="rId49"/>
    <p:sldId id="302" r:id="rId50"/>
    <p:sldId id="303" r:id="rId51"/>
    <p:sldId id="351" r:id="rId52"/>
    <p:sldId id="352" r:id="rId53"/>
    <p:sldId id="354" r:id="rId54"/>
    <p:sldId id="353" r:id="rId55"/>
    <p:sldId id="355" r:id="rId56"/>
    <p:sldId id="356" r:id="rId57"/>
    <p:sldId id="357" r:id="rId58"/>
    <p:sldId id="434" r:id="rId59"/>
    <p:sldId id="435" r:id="rId60"/>
    <p:sldId id="436" r:id="rId61"/>
    <p:sldId id="437" r:id="rId62"/>
    <p:sldId id="438" r:id="rId63"/>
    <p:sldId id="439" r:id="rId64"/>
    <p:sldId id="440" r:id="rId65"/>
    <p:sldId id="441" r:id="rId66"/>
    <p:sldId id="442" r:id="rId67"/>
    <p:sldId id="443" r:id="rId68"/>
    <p:sldId id="444" r:id="rId69"/>
    <p:sldId id="445" r:id="rId70"/>
    <p:sldId id="446" r:id="rId71"/>
    <p:sldId id="447" r:id="rId72"/>
    <p:sldId id="358" r:id="rId73"/>
    <p:sldId id="388" r:id="rId74"/>
    <p:sldId id="405" r:id="rId75"/>
    <p:sldId id="406" r:id="rId76"/>
    <p:sldId id="407" r:id="rId77"/>
    <p:sldId id="408" r:id="rId78"/>
    <p:sldId id="409" r:id="rId79"/>
    <p:sldId id="410" r:id="rId80"/>
    <p:sldId id="411" r:id="rId81"/>
    <p:sldId id="412" r:id="rId82"/>
    <p:sldId id="413" r:id="rId83"/>
    <p:sldId id="359" r:id="rId84"/>
    <p:sldId id="360" r:id="rId85"/>
    <p:sldId id="361" r:id="rId86"/>
    <p:sldId id="362" r:id="rId87"/>
    <p:sldId id="363" r:id="rId88"/>
    <p:sldId id="364" r:id="rId89"/>
    <p:sldId id="365" r:id="rId90"/>
    <p:sldId id="424" r:id="rId91"/>
    <p:sldId id="425" r:id="rId92"/>
    <p:sldId id="433" r:id="rId93"/>
    <p:sldId id="426" r:id="rId94"/>
    <p:sldId id="427" r:id="rId95"/>
    <p:sldId id="430" r:id="rId96"/>
    <p:sldId id="431" r:id="rId97"/>
    <p:sldId id="432" r:id="rId98"/>
    <p:sldId id="382" r:id="rId99"/>
  </p:sldIdLst>
  <p:sldSz cx="12192000" cy="6858000"/>
  <p:notesSz cx="6858000" cy="9926638"/>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5758FB7-9AC5-4552-8A53-C91805E547FA}" styleName="Tema Uygulanmış Stil 1 - Vurgu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84E427A-3D55-4303-BF80-6455036E1DE7}" styleName="Tema Uygulanmış Stil 1 - Vurgu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Tema Uygulanmış Stil 1 - Vurgu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Tema Uygulanmış Stil 1 - Vurgu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D113A9D2-9D6B-4929-AA2D-F23B5EE8CBE7}" styleName="Tema Uygulanmış Stil 2 - Vurgu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varScale="1">
        <p:scale>
          <a:sx n="80" d="100"/>
          <a:sy n="80" d="100"/>
        </p:scale>
        <p:origin x="36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notesMaster" Target="notesMasters/notesMaster1.xml"/><Relationship Id="rId105"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98056"/>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84613" y="0"/>
            <a:ext cx="2971800" cy="498056"/>
          </a:xfrm>
          <a:prstGeom prst="rect">
            <a:avLst/>
          </a:prstGeom>
        </p:spPr>
        <p:txBody>
          <a:bodyPr vert="horz" lIns="91440" tIns="45720" rIns="91440" bIns="45720" rtlCol="0"/>
          <a:lstStyle>
            <a:lvl1pPr algn="r">
              <a:defRPr sz="1200"/>
            </a:lvl1pPr>
          </a:lstStyle>
          <a:p>
            <a:fld id="{7C549B17-3E10-48F7-B5B2-FFBC966F114A}" type="datetimeFigureOut">
              <a:rPr lang="tr-TR" smtClean="0"/>
              <a:t>23.11.2016</a:t>
            </a:fld>
            <a:endParaRPr lang="tr-TR"/>
          </a:p>
        </p:txBody>
      </p:sp>
      <p:sp>
        <p:nvSpPr>
          <p:cNvPr id="4" name="Altbilgi Yer Tutucusu 3"/>
          <p:cNvSpPr>
            <a:spLocks noGrp="1"/>
          </p:cNvSpPr>
          <p:nvPr>
            <p:ph type="ftr" sz="quarter" idx="2"/>
          </p:nvPr>
        </p:nvSpPr>
        <p:spPr>
          <a:xfrm>
            <a:off x="0" y="9428584"/>
            <a:ext cx="2971800" cy="498055"/>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84613" y="9428584"/>
            <a:ext cx="2971800" cy="498055"/>
          </a:xfrm>
          <a:prstGeom prst="rect">
            <a:avLst/>
          </a:prstGeom>
        </p:spPr>
        <p:txBody>
          <a:bodyPr vert="horz" lIns="91440" tIns="45720" rIns="91440" bIns="45720" rtlCol="0" anchor="b"/>
          <a:lstStyle>
            <a:lvl1pPr algn="r">
              <a:defRPr sz="1200"/>
            </a:lvl1pPr>
          </a:lstStyle>
          <a:p>
            <a:fld id="{341A54E9-374C-4F93-B961-E314B4A2161C}" type="slidenum">
              <a:rPr lang="tr-TR" smtClean="0"/>
              <a:t>‹#›</a:t>
            </a:fld>
            <a:endParaRPr lang="tr-TR"/>
          </a:p>
        </p:txBody>
      </p:sp>
    </p:spTree>
    <p:extLst>
      <p:ext uri="{BB962C8B-B14F-4D97-AF65-F5344CB8AC3E}">
        <p14:creationId xmlns:p14="http://schemas.microsoft.com/office/powerpoint/2010/main" val="25536819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98056"/>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98056"/>
          </a:xfrm>
          <a:prstGeom prst="rect">
            <a:avLst/>
          </a:prstGeom>
        </p:spPr>
        <p:txBody>
          <a:bodyPr vert="horz" lIns="91440" tIns="45720" rIns="91440" bIns="45720" rtlCol="0"/>
          <a:lstStyle>
            <a:lvl1pPr algn="r">
              <a:defRPr sz="1200"/>
            </a:lvl1pPr>
          </a:lstStyle>
          <a:p>
            <a:fld id="{C1961D45-0FD9-4B4D-BFFD-C4C0B7F39233}" type="datetimeFigureOut">
              <a:rPr lang="tr-TR" smtClean="0"/>
              <a:t>23.11.2016</a:t>
            </a:fld>
            <a:endParaRPr lang="tr-TR"/>
          </a:p>
        </p:txBody>
      </p:sp>
      <p:sp>
        <p:nvSpPr>
          <p:cNvPr id="4" name="Slayt Görüntüsü Yer Tutucusu 3"/>
          <p:cNvSpPr>
            <a:spLocks noGrp="1" noRot="1" noChangeAspect="1"/>
          </p:cNvSpPr>
          <p:nvPr>
            <p:ph type="sldImg" idx="2"/>
          </p:nvPr>
        </p:nvSpPr>
        <p:spPr>
          <a:xfrm>
            <a:off x="452438" y="1241425"/>
            <a:ext cx="5953125" cy="3349625"/>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777194"/>
            <a:ext cx="5486400" cy="3908614"/>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9428584"/>
            <a:ext cx="2971800" cy="498055"/>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9428584"/>
            <a:ext cx="2971800" cy="498055"/>
          </a:xfrm>
          <a:prstGeom prst="rect">
            <a:avLst/>
          </a:prstGeom>
        </p:spPr>
        <p:txBody>
          <a:bodyPr vert="horz" lIns="91440" tIns="45720" rIns="91440" bIns="45720" rtlCol="0" anchor="b"/>
          <a:lstStyle>
            <a:lvl1pPr algn="r">
              <a:defRPr sz="1200"/>
            </a:lvl1pPr>
          </a:lstStyle>
          <a:p>
            <a:fld id="{0B3EF3C1-FE4A-473C-966B-9F703CD61092}" type="slidenum">
              <a:rPr lang="tr-TR" smtClean="0"/>
              <a:t>‹#›</a:t>
            </a:fld>
            <a:endParaRPr lang="tr-TR"/>
          </a:p>
        </p:txBody>
      </p:sp>
    </p:spTree>
    <p:extLst>
      <p:ext uri="{BB962C8B-B14F-4D97-AF65-F5344CB8AC3E}">
        <p14:creationId xmlns:p14="http://schemas.microsoft.com/office/powerpoint/2010/main" val="32038802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100">
                <a:solidFill>
                  <a:schemeClr val="tx1"/>
                </a:solidFill>
                <a:latin typeface="Times New Roman" panose="02020603050405020304" pitchFamily="18" charset="0"/>
              </a:defRPr>
            </a:lvl1pPr>
            <a:lvl2pPr marL="742950" indent="-285750" eaLnBrk="0" hangingPunct="0">
              <a:defRPr sz="3100">
                <a:solidFill>
                  <a:schemeClr val="tx1"/>
                </a:solidFill>
                <a:latin typeface="Times New Roman" panose="02020603050405020304" pitchFamily="18" charset="0"/>
              </a:defRPr>
            </a:lvl2pPr>
            <a:lvl3pPr marL="1143000" indent="-228600" eaLnBrk="0" hangingPunct="0">
              <a:defRPr sz="3100">
                <a:solidFill>
                  <a:schemeClr val="tx1"/>
                </a:solidFill>
                <a:latin typeface="Times New Roman" panose="02020603050405020304" pitchFamily="18" charset="0"/>
              </a:defRPr>
            </a:lvl3pPr>
            <a:lvl4pPr marL="1600200" indent="-228600" eaLnBrk="0" hangingPunct="0">
              <a:defRPr sz="3100">
                <a:solidFill>
                  <a:schemeClr val="tx1"/>
                </a:solidFill>
                <a:latin typeface="Times New Roman" panose="02020603050405020304" pitchFamily="18" charset="0"/>
              </a:defRPr>
            </a:lvl4pPr>
            <a:lvl5pPr marL="2057400" indent="-228600" eaLnBrk="0" hangingPunct="0">
              <a:defRPr sz="31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1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1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1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100">
                <a:solidFill>
                  <a:schemeClr val="tx1"/>
                </a:solidFill>
                <a:latin typeface="Times New Roman" panose="02020603050405020304" pitchFamily="18" charset="0"/>
              </a:defRPr>
            </a:lvl9pPr>
          </a:lstStyle>
          <a:p>
            <a:pPr eaLnBrk="1" hangingPunct="1"/>
            <a:fld id="{5DAAEE64-06BC-4552-B9B3-BC4C9FEC01A1}" type="slidenum">
              <a:rPr lang="tr-TR" altLang="tr-TR" sz="1200"/>
              <a:pPr eaLnBrk="1" hangingPunct="1"/>
              <a:t>10</a:t>
            </a:fld>
            <a:endParaRPr lang="tr-TR" altLang="tr-TR" sz="120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smtClean="0"/>
          </a:p>
        </p:txBody>
      </p:sp>
    </p:spTree>
    <p:extLst>
      <p:ext uri="{BB962C8B-B14F-4D97-AF65-F5344CB8AC3E}">
        <p14:creationId xmlns:p14="http://schemas.microsoft.com/office/powerpoint/2010/main" val="11636544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3100">
                <a:solidFill>
                  <a:schemeClr val="tx1"/>
                </a:solidFill>
                <a:latin typeface="Times New Roman" panose="02020603050405020304" pitchFamily="18" charset="0"/>
              </a:defRPr>
            </a:lvl1pPr>
            <a:lvl2pPr marL="742950" indent="-285750" eaLnBrk="0" hangingPunct="0">
              <a:defRPr sz="3100">
                <a:solidFill>
                  <a:schemeClr val="tx1"/>
                </a:solidFill>
                <a:latin typeface="Times New Roman" panose="02020603050405020304" pitchFamily="18" charset="0"/>
              </a:defRPr>
            </a:lvl2pPr>
            <a:lvl3pPr marL="1143000" indent="-228600" eaLnBrk="0" hangingPunct="0">
              <a:defRPr sz="3100">
                <a:solidFill>
                  <a:schemeClr val="tx1"/>
                </a:solidFill>
                <a:latin typeface="Times New Roman" panose="02020603050405020304" pitchFamily="18" charset="0"/>
              </a:defRPr>
            </a:lvl3pPr>
            <a:lvl4pPr marL="1600200" indent="-228600" eaLnBrk="0" hangingPunct="0">
              <a:defRPr sz="3100">
                <a:solidFill>
                  <a:schemeClr val="tx1"/>
                </a:solidFill>
                <a:latin typeface="Times New Roman" panose="02020603050405020304" pitchFamily="18" charset="0"/>
              </a:defRPr>
            </a:lvl4pPr>
            <a:lvl5pPr marL="2057400" indent="-228600" eaLnBrk="0" hangingPunct="0">
              <a:defRPr sz="31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1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1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1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100">
                <a:solidFill>
                  <a:schemeClr val="tx1"/>
                </a:solidFill>
                <a:latin typeface="Times New Roman" panose="02020603050405020304" pitchFamily="18" charset="0"/>
              </a:defRPr>
            </a:lvl9pPr>
          </a:lstStyle>
          <a:p>
            <a:pPr algn="r" eaLnBrk="1" hangingPunct="1"/>
            <a:fld id="{844C4EC7-B74E-4A93-957D-4AC26E64791F}" type="slidenum">
              <a:rPr lang="tr-TR" altLang="tr-TR" sz="1200"/>
              <a:pPr algn="r" eaLnBrk="1" hangingPunct="1"/>
              <a:t>73</a:t>
            </a:fld>
            <a:endParaRPr lang="tr-TR" altLang="tr-TR" sz="1200"/>
          </a:p>
        </p:txBody>
      </p:sp>
      <p:sp>
        <p:nvSpPr>
          <p:cNvPr id="93187" name="Rectangle 2"/>
          <p:cNvSpPr>
            <a:spLocks noRo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smtClean="0"/>
          </a:p>
        </p:txBody>
      </p:sp>
    </p:spTree>
    <p:extLst>
      <p:ext uri="{BB962C8B-B14F-4D97-AF65-F5344CB8AC3E}">
        <p14:creationId xmlns:p14="http://schemas.microsoft.com/office/powerpoint/2010/main" val="26534550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3100">
                <a:solidFill>
                  <a:schemeClr val="tx1"/>
                </a:solidFill>
                <a:latin typeface="Times New Roman" panose="02020603050405020304" pitchFamily="18" charset="0"/>
              </a:defRPr>
            </a:lvl1pPr>
            <a:lvl2pPr marL="742950" indent="-285750" eaLnBrk="0" hangingPunct="0">
              <a:defRPr sz="3100">
                <a:solidFill>
                  <a:schemeClr val="tx1"/>
                </a:solidFill>
                <a:latin typeface="Times New Roman" panose="02020603050405020304" pitchFamily="18" charset="0"/>
              </a:defRPr>
            </a:lvl2pPr>
            <a:lvl3pPr marL="1143000" indent="-228600" eaLnBrk="0" hangingPunct="0">
              <a:defRPr sz="3100">
                <a:solidFill>
                  <a:schemeClr val="tx1"/>
                </a:solidFill>
                <a:latin typeface="Times New Roman" panose="02020603050405020304" pitchFamily="18" charset="0"/>
              </a:defRPr>
            </a:lvl3pPr>
            <a:lvl4pPr marL="1600200" indent="-228600" eaLnBrk="0" hangingPunct="0">
              <a:defRPr sz="3100">
                <a:solidFill>
                  <a:schemeClr val="tx1"/>
                </a:solidFill>
                <a:latin typeface="Times New Roman" panose="02020603050405020304" pitchFamily="18" charset="0"/>
              </a:defRPr>
            </a:lvl4pPr>
            <a:lvl5pPr marL="2057400" indent="-228600" eaLnBrk="0" hangingPunct="0">
              <a:defRPr sz="31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1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1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1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100">
                <a:solidFill>
                  <a:schemeClr val="tx1"/>
                </a:solidFill>
                <a:latin typeface="Times New Roman" panose="02020603050405020304" pitchFamily="18" charset="0"/>
              </a:defRPr>
            </a:lvl9pPr>
          </a:lstStyle>
          <a:p>
            <a:pPr algn="r" eaLnBrk="1" hangingPunct="1"/>
            <a:fld id="{D876042A-5A6C-48E0-99FB-400BBB296066}" type="slidenum">
              <a:rPr lang="tr-TR" altLang="tr-TR" sz="1200"/>
              <a:pPr algn="r" eaLnBrk="1" hangingPunct="1"/>
              <a:t>74</a:t>
            </a:fld>
            <a:endParaRPr lang="tr-TR" altLang="tr-TR" sz="1200"/>
          </a:p>
        </p:txBody>
      </p:sp>
      <p:sp>
        <p:nvSpPr>
          <p:cNvPr id="94211" name="Rectangle 2"/>
          <p:cNvSpPr>
            <a:spLocks noRo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smtClean="0"/>
          </a:p>
        </p:txBody>
      </p:sp>
    </p:spTree>
    <p:extLst>
      <p:ext uri="{BB962C8B-B14F-4D97-AF65-F5344CB8AC3E}">
        <p14:creationId xmlns:p14="http://schemas.microsoft.com/office/powerpoint/2010/main" val="27356012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3100">
                <a:solidFill>
                  <a:schemeClr val="tx1"/>
                </a:solidFill>
                <a:latin typeface="Times New Roman" panose="02020603050405020304" pitchFamily="18" charset="0"/>
              </a:defRPr>
            </a:lvl1pPr>
            <a:lvl2pPr marL="742950" indent="-285750" eaLnBrk="0" hangingPunct="0">
              <a:defRPr sz="3100">
                <a:solidFill>
                  <a:schemeClr val="tx1"/>
                </a:solidFill>
                <a:latin typeface="Times New Roman" panose="02020603050405020304" pitchFamily="18" charset="0"/>
              </a:defRPr>
            </a:lvl2pPr>
            <a:lvl3pPr marL="1143000" indent="-228600" eaLnBrk="0" hangingPunct="0">
              <a:defRPr sz="3100">
                <a:solidFill>
                  <a:schemeClr val="tx1"/>
                </a:solidFill>
                <a:latin typeface="Times New Roman" panose="02020603050405020304" pitchFamily="18" charset="0"/>
              </a:defRPr>
            </a:lvl3pPr>
            <a:lvl4pPr marL="1600200" indent="-228600" eaLnBrk="0" hangingPunct="0">
              <a:defRPr sz="3100">
                <a:solidFill>
                  <a:schemeClr val="tx1"/>
                </a:solidFill>
                <a:latin typeface="Times New Roman" panose="02020603050405020304" pitchFamily="18" charset="0"/>
              </a:defRPr>
            </a:lvl4pPr>
            <a:lvl5pPr marL="2057400" indent="-228600" eaLnBrk="0" hangingPunct="0">
              <a:defRPr sz="31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1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1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1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100">
                <a:solidFill>
                  <a:schemeClr val="tx1"/>
                </a:solidFill>
                <a:latin typeface="Times New Roman" panose="02020603050405020304" pitchFamily="18" charset="0"/>
              </a:defRPr>
            </a:lvl9pPr>
          </a:lstStyle>
          <a:p>
            <a:pPr algn="r" eaLnBrk="1" hangingPunct="1"/>
            <a:fld id="{19615E70-D39D-49A9-9374-57735B8D050B}" type="slidenum">
              <a:rPr lang="tr-TR" altLang="tr-TR" sz="1200"/>
              <a:pPr algn="r" eaLnBrk="1" hangingPunct="1"/>
              <a:t>75</a:t>
            </a:fld>
            <a:endParaRPr lang="tr-TR" altLang="tr-TR" sz="1200"/>
          </a:p>
        </p:txBody>
      </p:sp>
      <p:sp>
        <p:nvSpPr>
          <p:cNvPr id="95235" name="Rectangle 2"/>
          <p:cNvSpPr>
            <a:spLocks noRo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smtClean="0"/>
          </a:p>
        </p:txBody>
      </p:sp>
    </p:spTree>
    <p:extLst>
      <p:ext uri="{BB962C8B-B14F-4D97-AF65-F5344CB8AC3E}">
        <p14:creationId xmlns:p14="http://schemas.microsoft.com/office/powerpoint/2010/main" val="33630121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3100">
                <a:solidFill>
                  <a:schemeClr val="tx1"/>
                </a:solidFill>
                <a:latin typeface="Times New Roman" panose="02020603050405020304" pitchFamily="18" charset="0"/>
              </a:defRPr>
            </a:lvl1pPr>
            <a:lvl2pPr marL="742950" indent="-285750" eaLnBrk="0" hangingPunct="0">
              <a:defRPr sz="3100">
                <a:solidFill>
                  <a:schemeClr val="tx1"/>
                </a:solidFill>
                <a:latin typeface="Times New Roman" panose="02020603050405020304" pitchFamily="18" charset="0"/>
              </a:defRPr>
            </a:lvl2pPr>
            <a:lvl3pPr marL="1143000" indent="-228600" eaLnBrk="0" hangingPunct="0">
              <a:defRPr sz="3100">
                <a:solidFill>
                  <a:schemeClr val="tx1"/>
                </a:solidFill>
                <a:latin typeface="Times New Roman" panose="02020603050405020304" pitchFamily="18" charset="0"/>
              </a:defRPr>
            </a:lvl3pPr>
            <a:lvl4pPr marL="1600200" indent="-228600" eaLnBrk="0" hangingPunct="0">
              <a:defRPr sz="3100">
                <a:solidFill>
                  <a:schemeClr val="tx1"/>
                </a:solidFill>
                <a:latin typeface="Times New Roman" panose="02020603050405020304" pitchFamily="18" charset="0"/>
              </a:defRPr>
            </a:lvl4pPr>
            <a:lvl5pPr marL="2057400" indent="-228600" eaLnBrk="0" hangingPunct="0">
              <a:defRPr sz="31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1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1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1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100">
                <a:solidFill>
                  <a:schemeClr val="tx1"/>
                </a:solidFill>
                <a:latin typeface="Times New Roman" panose="02020603050405020304" pitchFamily="18" charset="0"/>
              </a:defRPr>
            </a:lvl9pPr>
          </a:lstStyle>
          <a:p>
            <a:pPr algn="r" eaLnBrk="1" hangingPunct="1"/>
            <a:fld id="{79A23C59-6233-42D2-BEA6-A82545B220D4}" type="slidenum">
              <a:rPr lang="tr-TR" altLang="tr-TR" sz="1200"/>
              <a:pPr algn="r" eaLnBrk="1" hangingPunct="1"/>
              <a:t>76</a:t>
            </a:fld>
            <a:endParaRPr lang="tr-TR" altLang="tr-TR" sz="1200"/>
          </a:p>
        </p:txBody>
      </p:sp>
      <p:sp>
        <p:nvSpPr>
          <p:cNvPr id="96259" name="Rectangle 2"/>
          <p:cNvSpPr>
            <a:spLocks noRot="1"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smtClean="0"/>
          </a:p>
        </p:txBody>
      </p:sp>
    </p:spTree>
    <p:extLst>
      <p:ext uri="{BB962C8B-B14F-4D97-AF65-F5344CB8AC3E}">
        <p14:creationId xmlns:p14="http://schemas.microsoft.com/office/powerpoint/2010/main" val="34291808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3100">
                <a:solidFill>
                  <a:schemeClr val="tx1"/>
                </a:solidFill>
                <a:latin typeface="Times New Roman" panose="02020603050405020304" pitchFamily="18" charset="0"/>
              </a:defRPr>
            </a:lvl1pPr>
            <a:lvl2pPr marL="742950" indent="-285750" eaLnBrk="0" hangingPunct="0">
              <a:defRPr sz="3100">
                <a:solidFill>
                  <a:schemeClr val="tx1"/>
                </a:solidFill>
                <a:latin typeface="Times New Roman" panose="02020603050405020304" pitchFamily="18" charset="0"/>
              </a:defRPr>
            </a:lvl2pPr>
            <a:lvl3pPr marL="1143000" indent="-228600" eaLnBrk="0" hangingPunct="0">
              <a:defRPr sz="3100">
                <a:solidFill>
                  <a:schemeClr val="tx1"/>
                </a:solidFill>
                <a:latin typeface="Times New Roman" panose="02020603050405020304" pitchFamily="18" charset="0"/>
              </a:defRPr>
            </a:lvl3pPr>
            <a:lvl4pPr marL="1600200" indent="-228600" eaLnBrk="0" hangingPunct="0">
              <a:defRPr sz="3100">
                <a:solidFill>
                  <a:schemeClr val="tx1"/>
                </a:solidFill>
                <a:latin typeface="Times New Roman" panose="02020603050405020304" pitchFamily="18" charset="0"/>
              </a:defRPr>
            </a:lvl4pPr>
            <a:lvl5pPr marL="2057400" indent="-228600" eaLnBrk="0" hangingPunct="0">
              <a:defRPr sz="31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1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1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1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100">
                <a:solidFill>
                  <a:schemeClr val="tx1"/>
                </a:solidFill>
                <a:latin typeface="Times New Roman" panose="02020603050405020304" pitchFamily="18" charset="0"/>
              </a:defRPr>
            </a:lvl9pPr>
          </a:lstStyle>
          <a:p>
            <a:pPr algn="r" eaLnBrk="1" hangingPunct="1"/>
            <a:fld id="{4A8764EB-A139-44E3-90A2-8D8A4F8088EE}" type="slidenum">
              <a:rPr lang="tr-TR" altLang="tr-TR" sz="1200"/>
              <a:pPr algn="r" eaLnBrk="1" hangingPunct="1"/>
              <a:t>77</a:t>
            </a:fld>
            <a:endParaRPr lang="tr-TR" altLang="tr-TR" sz="1200"/>
          </a:p>
        </p:txBody>
      </p:sp>
      <p:sp>
        <p:nvSpPr>
          <p:cNvPr id="97283" name="Rectangle 2"/>
          <p:cNvSpPr>
            <a:spLocks noRot="1"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smtClean="0"/>
          </a:p>
        </p:txBody>
      </p:sp>
    </p:spTree>
    <p:extLst>
      <p:ext uri="{BB962C8B-B14F-4D97-AF65-F5344CB8AC3E}">
        <p14:creationId xmlns:p14="http://schemas.microsoft.com/office/powerpoint/2010/main" val="26205861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3100">
                <a:solidFill>
                  <a:schemeClr val="tx1"/>
                </a:solidFill>
                <a:latin typeface="Times New Roman" panose="02020603050405020304" pitchFamily="18" charset="0"/>
              </a:defRPr>
            </a:lvl1pPr>
            <a:lvl2pPr marL="742950" indent="-285750" eaLnBrk="0" hangingPunct="0">
              <a:defRPr sz="3100">
                <a:solidFill>
                  <a:schemeClr val="tx1"/>
                </a:solidFill>
                <a:latin typeface="Times New Roman" panose="02020603050405020304" pitchFamily="18" charset="0"/>
              </a:defRPr>
            </a:lvl2pPr>
            <a:lvl3pPr marL="1143000" indent="-228600" eaLnBrk="0" hangingPunct="0">
              <a:defRPr sz="3100">
                <a:solidFill>
                  <a:schemeClr val="tx1"/>
                </a:solidFill>
                <a:latin typeface="Times New Roman" panose="02020603050405020304" pitchFamily="18" charset="0"/>
              </a:defRPr>
            </a:lvl3pPr>
            <a:lvl4pPr marL="1600200" indent="-228600" eaLnBrk="0" hangingPunct="0">
              <a:defRPr sz="3100">
                <a:solidFill>
                  <a:schemeClr val="tx1"/>
                </a:solidFill>
                <a:latin typeface="Times New Roman" panose="02020603050405020304" pitchFamily="18" charset="0"/>
              </a:defRPr>
            </a:lvl4pPr>
            <a:lvl5pPr marL="2057400" indent="-228600" eaLnBrk="0" hangingPunct="0">
              <a:defRPr sz="31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1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1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1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100">
                <a:solidFill>
                  <a:schemeClr val="tx1"/>
                </a:solidFill>
                <a:latin typeface="Times New Roman" panose="02020603050405020304" pitchFamily="18" charset="0"/>
              </a:defRPr>
            </a:lvl9pPr>
          </a:lstStyle>
          <a:p>
            <a:pPr algn="r" eaLnBrk="1" hangingPunct="1"/>
            <a:fld id="{FC30CD94-ACDC-4A05-B4E3-3B795CC1DC17}" type="slidenum">
              <a:rPr lang="tr-TR" altLang="tr-TR" sz="1200"/>
              <a:pPr algn="r" eaLnBrk="1" hangingPunct="1"/>
              <a:t>78</a:t>
            </a:fld>
            <a:endParaRPr lang="tr-TR" altLang="tr-TR" sz="1200"/>
          </a:p>
        </p:txBody>
      </p:sp>
      <p:sp>
        <p:nvSpPr>
          <p:cNvPr id="98307" name="Rectangle 2"/>
          <p:cNvSpPr>
            <a:spLocks noRot="1" noChangeArrowheads="1" noTextEdit="1"/>
          </p:cNvSpPr>
          <p:nvPr>
            <p:ph type="sldImg"/>
          </p:nvPr>
        </p:nvSpPr>
        <p:spPr>
          <a:ln/>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smtClean="0"/>
          </a:p>
        </p:txBody>
      </p:sp>
    </p:spTree>
    <p:extLst>
      <p:ext uri="{BB962C8B-B14F-4D97-AF65-F5344CB8AC3E}">
        <p14:creationId xmlns:p14="http://schemas.microsoft.com/office/powerpoint/2010/main" val="25596461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3100">
                <a:solidFill>
                  <a:schemeClr val="tx1"/>
                </a:solidFill>
                <a:latin typeface="Times New Roman" panose="02020603050405020304" pitchFamily="18" charset="0"/>
              </a:defRPr>
            </a:lvl1pPr>
            <a:lvl2pPr marL="742950" indent="-285750" eaLnBrk="0" hangingPunct="0">
              <a:defRPr sz="3100">
                <a:solidFill>
                  <a:schemeClr val="tx1"/>
                </a:solidFill>
                <a:latin typeface="Times New Roman" panose="02020603050405020304" pitchFamily="18" charset="0"/>
              </a:defRPr>
            </a:lvl2pPr>
            <a:lvl3pPr marL="1143000" indent="-228600" eaLnBrk="0" hangingPunct="0">
              <a:defRPr sz="3100">
                <a:solidFill>
                  <a:schemeClr val="tx1"/>
                </a:solidFill>
                <a:latin typeface="Times New Roman" panose="02020603050405020304" pitchFamily="18" charset="0"/>
              </a:defRPr>
            </a:lvl3pPr>
            <a:lvl4pPr marL="1600200" indent="-228600" eaLnBrk="0" hangingPunct="0">
              <a:defRPr sz="3100">
                <a:solidFill>
                  <a:schemeClr val="tx1"/>
                </a:solidFill>
                <a:latin typeface="Times New Roman" panose="02020603050405020304" pitchFamily="18" charset="0"/>
              </a:defRPr>
            </a:lvl4pPr>
            <a:lvl5pPr marL="2057400" indent="-228600" eaLnBrk="0" hangingPunct="0">
              <a:defRPr sz="31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1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1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1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100">
                <a:solidFill>
                  <a:schemeClr val="tx1"/>
                </a:solidFill>
                <a:latin typeface="Times New Roman" panose="02020603050405020304" pitchFamily="18" charset="0"/>
              </a:defRPr>
            </a:lvl9pPr>
          </a:lstStyle>
          <a:p>
            <a:pPr algn="r" eaLnBrk="1" hangingPunct="1"/>
            <a:fld id="{14516A3D-FDE3-436E-8772-0CC3626DC86B}" type="slidenum">
              <a:rPr lang="tr-TR" altLang="tr-TR" sz="1200"/>
              <a:pPr algn="r" eaLnBrk="1" hangingPunct="1"/>
              <a:t>79</a:t>
            </a:fld>
            <a:endParaRPr lang="tr-TR" altLang="tr-TR" sz="1200"/>
          </a:p>
        </p:txBody>
      </p:sp>
      <p:sp>
        <p:nvSpPr>
          <p:cNvPr id="99331" name="Rectangle 2"/>
          <p:cNvSpPr>
            <a:spLocks noRot="1" noChangeArrowheads="1" noTextEdit="1"/>
          </p:cNvSpPr>
          <p:nvPr>
            <p:ph type="sldImg"/>
          </p:nvPr>
        </p:nvSpPr>
        <p:spPr>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smtClean="0"/>
          </a:p>
        </p:txBody>
      </p:sp>
    </p:spTree>
    <p:extLst>
      <p:ext uri="{BB962C8B-B14F-4D97-AF65-F5344CB8AC3E}">
        <p14:creationId xmlns:p14="http://schemas.microsoft.com/office/powerpoint/2010/main" val="36587064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3100">
                <a:solidFill>
                  <a:schemeClr val="tx1"/>
                </a:solidFill>
                <a:latin typeface="Times New Roman" panose="02020603050405020304" pitchFamily="18" charset="0"/>
              </a:defRPr>
            </a:lvl1pPr>
            <a:lvl2pPr marL="742950" indent="-285750" eaLnBrk="0" hangingPunct="0">
              <a:defRPr sz="3100">
                <a:solidFill>
                  <a:schemeClr val="tx1"/>
                </a:solidFill>
                <a:latin typeface="Times New Roman" panose="02020603050405020304" pitchFamily="18" charset="0"/>
              </a:defRPr>
            </a:lvl2pPr>
            <a:lvl3pPr marL="1143000" indent="-228600" eaLnBrk="0" hangingPunct="0">
              <a:defRPr sz="3100">
                <a:solidFill>
                  <a:schemeClr val="tx1"/>
                </a:solidFill>
                <a:latin typeface="Times New Roman" panose="02020603050405020304" pitchFamily="18" charset="0"/>
              </a:defRPr>
            </a:lvl3pPr>
            <a:lvl4pPr marL="1600200" indent="-228600" eaLnBrk="0" hangingPunct="0">
              <a:defRPr sz="3100">
                <a:solidFill>
                  <a:schemeClr val="tx1"/>
                </a:solidFill>
                <a:latin typeface="Times New Roman" panose="02020603050405020304" pitchFamily="18" charset="0"/>
              </a:defRPr>
            </a:lvl4pPr>
            <a:lvl5pPr marL="2057400" indent="-228600" eaLnBrk="0" hangingPunct="0">
              <a:defRPr sz="31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1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1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1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100">
                <a:solidFill>
                  <a:schemeClr val="tx1"/>
                </a:solidFill>
                <a:latin typeface="Times New Roman" panose="02020603050405020304" pitchFamily="18" charset="0"/>
              </a:defRPr>
            </a:lvl9pPr>
          </a:lstStyle>
          <a:p>
            <a:pPr algn="r" eaLnBrk="1" hangingPunct="1"/>
            <a:fld id="{C08E27B7-12D6-4A41-9540-9BB654D8A651}" type="slidenum">
              <a:rPr lang="tr-TR" altLang="tr-TR" sz="1200"/>
              <a:pPr algn="r" eaLnBrk="1" hangingPunct="1"/>
              <a:t>80</a:t>
            </a:fld>
            <a:endParaRPr lang="tr-TR" altLang="tr-TR" sz="1200"/>
          </a:p>
        </p:txBody>
      </p:sp>
      <p:sp>
        <p:nvSpPr>
          <p:cNvPr id="100355" name="Rectangle 2"/>
          <p:cNvSpPr>
            <a:spLocks noRo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smtClean="0"/>
          </a:p>
        </p:txBody>
      </p:sp>
    </p:spTree>
    <p:extLst>
      <p:ext uri="{BB962C8B-B14F-4D97-AF65-F5344CB8AC3E}">
        <p14:creationId xmlns:p14="http://schemas.microsoft.com/office/powerpoint/2010/main" val="12693536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3100">
                <a:solidFill>
                  <a:schemeClr val="tx1"/>
                </a:solidFill>
                <a:latin typeface="Times New Roman" panose="02020603050405020304" pitchFamily="18" charset="0"/>
              </a:defRPr>
            </a:lvl1pPr>
            <a:lvl2pPr marL="742950" indent="-285750" eaLnBrk="0" hangingPunct="0">
              <a:defRPr sz="3100">
                <a:solidFill>
                  <a:schemeClr val="tx1"/>
                </a:solidFill>
                <a:latin typeface="Times New Roman" panose="02020603050405020304" pitchFamily="18" charset="0"/>
              </a:defRPr>
            </a:lvl2pPr>
            <a:lvl3pPr marL="1143000" indent="-228600" eaLnBrk="0" hangingPunct="0">
              <a:defRPr sz="3100">
                <a:solidFill>
                  <a:schemeClr val="tx1"/>
                </a:solidFill>
                <a:latin typeface="Times New Roman" panose="02020603050405020304" pitchFamily="18" charset="0"/>
              </a:defRPr>
            </a:lvl3pPr>
            <a:lvl4pPr marL="1600200" indent="-228600" eaLnBrk="0" hangingPunct="0">
              <a:defRPr sz="3100">
                <a:solidFill>
                  <a:schemeClr val="tx1"/>
                </a:solidFill>
                <a:latin typeface="Times New Roman" panose="02020603050405020304" pitchFamily="18" charset="0"/>
              </a:defRPr>
            </a:lvl4pPr>
            <a:lvl5pPr marL="2057400" indent="-228600" eaLnBrk="0" hangingPunct="0">
              <a:defRPr sz="31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1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1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1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100">
                <a:solidFill>
                  <a:schemeClr val="tx1"/>
                </a:solidFill>
                <a:latin typeface="Times New Roman" panose="02020603050405020304" pitchFamily="18" charset="0"/>
              </a:defRPr>
            </a:lvl9pPr>
          </a:lstStyle>
          <a:p>
            <a:pPr algn="r" eaLnBrk="1" hangingPunct="1"/>
            <a:fld id="{4A803261-D322-4A85-A2DA-C299E2A9683F}" type="slidenum">
              <a:rPr lang="tr-TR" altLang="tr-TR" sz="1200"/>
              <a:pPr algn="r" eaLnBrk="1" hangingPunct="1"/>
              <a:t>81</a:t>
            </a:fld>
            <a:endParaRPr lang="tr-TR" altLang="tr-TR" sz="1200"/>
          </a:p>
        </p:txBody>
      </p:sp>
      <p:sp>
        <p:nvSpPr>
          <p:cNvPr id="101379" name="Rectangle 2"/>
          <p:cNvSpPr>
            <a:spLocks noRot="1" noChangeArrowheads="1" noTextEdit="1"/>
          </p:cNvSpPr>
          <p:nvPr>
            <p:ph type="sldImg"/>
          </p:nvPr>
        </p:nvSpPr>
        <p:spPr>
          <a:ln/>
        </p:spPr>
      </p:sp>
      <p:sp>
        <p:nvSpPr>
          <p:cNvPr id="101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smtClean="0"/>
          </a:p>
        </p:txBody>
      </p:sp>
    </p:spTree>
    <p:extLst>
      <p:ext uri="{BB962C8B-B14F-4D97-AF65-F5344CB8AC3E}">
        <p14:creationId xmlns:p14="http://schemas.microsoft.com/office/powerpoint/2010/main" val="3540429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txBox="1">
            <a:spLocks noGrp="1" noChangeArrowheads="1"/>
          </p:cNvSpPr>
          <p:nvPr/>
        </p:nvSpPr>
        <p:spPr bwMode="auto">
          <a:xfrm>
            <a:off x="3884613" y="9428583"/>
            <a:ext cx="2971800" cy="49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3100">
                <a:solidFill>
                  <a:schemeClr val="tx1"/>
                </a:solidFill>
                <a:latin typeface="Times New Roman" panose="02020603050405020304" pitchFamily="18" charset="0"/>
              </a:defRPr>
            </a:lvl1pPr>
            <a:lvl2pPr marL="742950" indent="-285750" eaLnBrk="0" hangingPunct="0">
              <a:defRPr sz="3100">
                <a:solidFill>
                  <a:schemeClr val="tx1"/>
                </a:solidFill>
                <a:latin typeface="Times New Roman" panose="02020603050405020304" pitchFamily="18" charset="0"/>
              </a:defRPr>
            </a:lvl2pPr>
            <a:lvl3pPr marL="1143000" indent="-228600" eaLnBrk="0" hangingPunct="0">
              <a:defRPr sz="3100">
                <a:solidFill>
                  <a:schemeClr val="tx1"/>
                </a:solidFill>
                <a:latin typeface="Times New Roman" panose="02020603050405020304" pitchFamily="18" charset="0"/>
              </a:defRPr>
            </a:lvl3pPr>
            <a:lvl4pPr marL="1600200" indent="-228600" eaLnBrk="0" hangingPunct="0">
              <a:defRPr sz="3100">
                <a:solidFill>
                  <a:schemeClr val="tx1"/>
                </a:solidFill>
                <a:latin typeface="Times New Roman" panose="02020603050405020304" pitchFamily="18" charset="0"/>
              </a:defRPr>
            </a:lvl4pPr>
            <a:lvl5pPr marL="2057400" indent="-228600" eaLnBrk="0" hangingPunct="0">
              <a:defRPr sz="31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1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1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1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100">
                <a:solidFill>
                  <a:schemeClr val="tx1"/>
                </a:solidFill>
                <a:latin typeface="Times New Roman" panose="02020603050405020304" pitchFamily="18" charset="0"/>
              </a:defRPr>
            </a:lvl9pPr>
          </a:lstStyle>
          <a:p>
            <a:pPr algn="r" eaLnBrk="1" hangingPunct="1"/>
            <a:fld id="{2F352124-819B-463F-A12A-6FDCBC05F8F8}" type="slidenum">
              <a:rPr lang="tr-TR" altLang="tr-TR" sz="1200"/>
              <a:pPr algn="r" eaLnBrk="1" hangingPunct="1"/>
              <a:t>11</a:t>
            </a:fld>
            <a:endParaRPr lang="tr-TR" altLang="tr-TR" sz="120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smtClean="0"/>
          </a:p>
        </p:txBody>
      </p:sp>
    </p:spTree>
    <p:extLst>
      <p:ext uri="{BB962C8B-B14F-4D97-AF65-F5344CB8AC3E}">
        <p14:creationId xmlns:p14="http://schemas.microsoft.com/office/powerpoint/2010/main" val="1993287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100">
                <a:solidFill>
                  <a:schemeClr val="tx1"/>
                </a:solidFill>
                <a:latin typeface="Times New Roman" panose="02020603050405020304" pitchFamily="18" charset="0"/>
              </a:defRPr>
            </a:lvl1pPr>
            <a:lvl2pPr marL="742950" indent="-285750" eaLnBrk="0" hangingPunct="0">
              <a:defRPr sz="3100">
                <a:solidFill>
                  <a:schemeClr val="tx1"/>
                </a:solidFill>
                <a:latin typeface="Times New Roman" panose="02020603050405020304" pitchFamily="18" charset="0"/>
              </a:defRPr>
            </a:lvl2pPr>
            <a:lvl3pPr marL="1143000" indent="-228600" eaLnBrk="0" hangingPunct="0">
              <a:defRPr sz="3100">
                <a:solidFill>
                  <a:schemeClr val="tx1"/>
                </a:solidFill>
                <a:latin typeface="Times New Roman" panose="02020603050405020304" pitchFamily="18" charset="0"/>
              </a:defRPr>
            </a:lvl3pPr>
            <a:lvl4pPr marL="1600200" indent="-228600" eaLnBrk="0" hangingPunct="0">
              <a:defRPr sz="3100">
                <a:solidFill>
                  <a:schemeClr val="tx1"/>
                </a:solidFill>
                <a:latin typeface="Times New Roman" panose="02020603050405020304" pitchFamily="18" charset="0"/>
              </a:defRPr>
            </a:lvl4pPr>
            <a:lvl5pPr marL="2057400" indent="-228600" eaLnBrk="0" hangingPunct="0">
              <a:defRPr sz="31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1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1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1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100">
                <a:solidFill>
                  <a:schemeClr val="tx1"/>
                </a:solidFill>
                <a:latin typeface="Times New Roman" panose="02020603050405020304" pitchFamily="18" charset="0"/>
              </a:defRPr>
            </a:lvl9pPr>
          </a:lstStyle>
          <a:p>
            <a:pPr eaLnBrk="1" hangingPunct="1"/>
            <a:fld id="{63EA470C-3679-4D09-B1A2-598E2BCA0C23}" type="slidenum">
              <a:rPr lang="tr-TR" altLang="tr-TR" sz="1200"/>
              <a:pPr eaLnBrk="1" hangingPunct="1"/>
              <a:t>25</a:t>
            </a:fld>
            <a:endParaRPr lang="tr-TR" altLang="tr-TR" sz="120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smtClean="0"/>
          </a:p>
        </p:txBody>
      </p:sp>
    </p:spTree>
    <p:extLst>
      <p:ext uri="{BB962C8B-B14F-4D97-AF65-F5344CB8AC3E}">
        <p14:creationId xmlns:p14="http://schemas.microsoft.com/office/powerpoint/2010/main" val="33989342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100">
                <a:solidFill>
                  <a:schemeClr val="tx1"/>
                </a:solidFill>
                <a:latin typeface="Times New Roman" panose="02020603050405020304" pitchFamily="18" charset="0"/>
              </a:defRPr>
            </a:lvl1pPr>
            <a:lvl2pPr marL="742950" indent="-285750" eaLnBrk="0" hangingPunct="0">
              <a:defRPr sz="3100">
                <a:solidFill>
                  <a:schemeClr val="tx1"/>
                </a:solidFill>
                <a:latin typeface="Times New Roman" panose="02020603050405020304" pitchFamily="18" charset="0"/>
              </a:defRPr>
            </a:lvl2pPr>
            <a:lvl3pPr marL="1143000" indent="-228600" eaLnBrk="0" hangingPunct="0">
              <a:defRPr sz="3100">
                <a:solidFill>
                  <a:schemeClr val="tx1"/>
                </a:solidFill>
                <a:latin typeface="Times New Roman" panose="02020603050405020304" pitchFamily="18" charset="0"/>
              </a:defRPr>
            </a:lvl3pPr>
            <a:lvl4pPr marL="1600200" indent="-228600" eaLnBrk="0" hangingPunct="0">
              <a:defRPr sz="3100">
                <a:solidFill>
                  <a:schemeClr val="tx1"/>
                </a:solidFill>
                <a:latin typeface="Times New Roman" panose="02020603050405020304" pitchFamily="18" charset="0"/>
              </a:defRPr>
            </a:lvl4pPr>
            <a:lvl5pPr marL="2057400" indent="-228600" eaLnBrk="0" hangingPunct="0">
              <a:defRPr sz="31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1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1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1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100">
                <a:solidFill>
                  <a:schemeClr val="tx1"/>
                </a:solidFill>
                <a:latin typeface="Times New Roman" panose="02020603050405020304" pitchFamily="18" charset="0"/>
              </a:defRPr>
            </a:lvl9pPr>
          </a:lstStyle>
          <a:p>
            <a:pPr eaLnBrk="1" hangingPunct="1"/>
            <a:fld id="{CA217A74-D170-492C-9D60-BD4E0AA51A92}" type="slidenum">
              <a:rPr lang="tr-TR" altLang="tr-TR" sz="1200"/>
              <a:pPr eaLnBrk="1" hangingPunct="1"/>
              <a:t>30</a:t>
            </a:fld>
            <a:endParaRPr lang="tr-TR" altLang="tr-TR" sz="120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smtClean="0"/>
          </a:p>
        </p:txBody>
      </p:sp>
    </p:spTree>
    <p:extLst>
      <p:ext uri="{BB962C8B-B14F-4D97-AF65-F5344CB8AC3E}">
        <p14:creationId xmlns:p14="http://schemas.microsoft.com/office/powerpoint/2010/main" val="9131494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100">
                <a:solidFill>
                  <a:schemeClr val="tx1"/>
                </a:solidFill>
                <a:latin typeface="Times New Roman" panose="02020603050405020304" pitchFamily="18" charset="0"/>
              </a:defRPr>
            </a:lvl1pPr>
            <a:lvl2pPr marL="742950" indent="-285750" eaLnBrk="0" hangingPunct="0">
              <a:defRPr sz="3100">
                <a:solidFill>
                  <a:schemeClr val="tx1"/>
                </a:solidFill>
                <a:latin typeface="Times New Roman" panose="02020603050405020304" pitchFamily="18" charset="0"/>
              </a:defRPr>
            </a:lvl2pPr>
            <a:lvl3pPr marL="1143000" indent="-228600" eaLnBrk="0" hangingPunct="0">
              <a:defRPr sz="3100">
                <a:solidFill>
                  <a:schemeClr val="tx1"/>
                </a:solidFill>
                <a:latin typeface="Times New Roman" panose="02020603050405020304" pitchFamily="18" charset="0"/>
              </a:defRPr>
            </a:lvl3pPr>
            <a:lvl4pPr marL="1600200" indent="-228600" eaLnBrk="0" hangingPunct="0">
              <a:defRPr sz="3100">
                <a:solidFill>
                  <a:schemeClr val="tx1"/>
                </a:solidFill>
                <a:latin typeface="Times New Roman" panose="02020603050405020304" pitchFamily="18" charset="0"/>
              </a:defRPr>
            </a:lvl4pPr>
            <a:lvl5pPr marL="2057400" indent="-228600" eaLnBrk="0" hangingPunct="0">
              <a:defRPr sz="31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1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1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1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100">
                <a:solidFill>
                  <a:schemeClr val="tx1"/>
                </a:solidFill>
                <a:latin typeface="Times New Roman" panose="02020603050405020304" pitchFamily="18" charset="0"/>
              </a:defRPr>
            </a:lvl9pPr>
          </a:lstStyle>
          <a:p>
            <a:pPr eaLnBrk="1" hangingPunct="1"/>
            <a:fld id="{57D54287-0802-4603-8DCF-5C7975F09827}" type="slidenum">
              <a:rPr lang="tr-TR" altLang="tr-TR" sz="1200"/>
              <a:pPr eaLnBrk="1" hangingPunct="1"/>
              <a:t>31</a:t>
            </a:fld>
            <a:endParaRPr lang="tr-TR" altLang="tr-TR" sz="120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smtClean="0"/>
          </a:p>
        </p:txBody>
      </p:sp>
    </p:spTree>
    <p:extLst>
      <p:ext uri="{BB962C8B-B14F-4D97-AF65-F5344CB8AC3E}">
        <p14:creationId xmlns:p14="http://schemas.microsoft.com/office/powerpoint/2010/main" val="37789430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100">
                <a:solidFill>
                  <a:schemeClr val="tx1"/>
                </a:solidFill>
                <a:latin typeface="Times New Roman" panose="02020603050405020304" pitchFamily="18" charset="0"/>
              </a:defRPr>
            </a:lvl1pPr>
            <a:lvl2pPr marL="742950" indent="-285750" eaLnBrk="0" hangingPunct="0">
              <a:defRPr sz="3100">
                <a:solidFill>
                  <a:schemeClr val="tx1"/>
                </a:solidFill>
                <a:latin typeface="Times New Roman" panose="02020603050405020304" pitchFamily="18" charset="0"/>
              </a:defRPr>
            </a:lvl2pPr>
            <a:lvl3pPr marL="1143000" indent="-228600" eaLnBrk="0" hangingPunct="0">
              <a:defRPr sz="3100">
                <a:solidFill>
                  <a:schemeClr val="tx1"/>
                </a:solidFill>
                <a:latin typeface="Times New Roman" panose="02020603050405020304" pitchFamily="18" charset="0"/>
              </a:defRPr>
            </a:lvl3pPr>
            <a:lvl4pPr marL="1600200" indent="-228600" eaLnBrk="0" hangingPunct="0">
              <a:defRPr sz="3100">
                <a:solidFill>
                  <a:schemeClr val="tx1"/>
                </a:solidFill>
                <a:latin typeface="Times New Roman" panose="02020603050405020304" pitchFamily="18" charset="0"/>
              </a:defRPr>
            </a:lvl4pPr>
            <a:lvl5pPr marL="2057400" indent="-228600" eaLnBrk="0" hangingPunct="0">
              <a:defRPr sz="31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1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1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1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100">
                <a:solidFill>
                  <a:schemeClr val="tx1"/>
                </a:solidFill>
                <a:latin typeface="Times New Roman" panose="02020603050405020304" pitchFamily="18" charset="0"/>
              </a:defRPr>
            </a:lvl9pPr>
          </a:lstStyle>
          <a:p>
            <a:pPr eaLnBrk="1" hangingPunct="1"/>
            <a:fld id="{57D54287-0802-4603-8DCF-5C7975F09827}" type="slidenum">
              <a:rPr lang="tr-TR" altLang="tr-TR" sz="1200"/>
              <a:pPr eaLnBrk="1" hangingPunct="1"/>
              <a:t>36</a:t>
            </a:fld>
            <a:endParaRPr lang="tr-TR" altLang="tr-TR" sz="120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smtClean="0"/>
          </a:p>
        </p:txBody>
      </p:sp>
    </p:spTree>
    <p:extLst>
      <p:ext uri="{BB962C8B-B14F-4D97-AF65-F5344CB8AC3E}">
        <p14:creationId xmlns:p14="http://schemas.microsoft.com/office/powerpoint/2010/main" val="17754706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kumimoji="1" sz="3600" b="1">
                <a:solidFill>
                  <a:srgbClr val="CC0066"/>
                </a:solidFill>
                <a:latin typeface="Tahoma" panose="020B0604030504040204" pitchFamily="34" charset="0"/>
              </a:defRPr>
            </a:lvl1pPr>
            <a:lvl2pPr marL="742950" indent="-285750" algn="ctr">
              <a:defRPr kumimoji="1" sz="3600" b="1">
                <a:solidFill>
                  <a:srgbClr val="CC0066"/>
                </a:solidFill>
                <a:latin typeface="Tahoma" panose="020B0604030504040204" pitchFamily="34" charset="0"/>
              </a:defRPr>
            </a:lvl2pPr>
            <a:lvl3pPr marL="1143000" indent="-228600" algn="ctr">
              <a:defRPr kumimoji="1" sz="3600" b="1">
                <a:solidFill>
                  <a:srgbClr val="CC0066"/>
                </a:solidFill>
                <a:latin typeface="Tahoma" panose="020B0604030504040204" pitchFamily="34" charset="0"/>
              </a:defRPr>
            </a:lvl3pPr>
            <a:lvl4pPr marL="1600200" indent="-228600" algn="ctr">
              <a:defRPr kumimoji="1" sz="3600" b="1">
                <a:solidFill>
                  <a:srgbClr val="CC0066"/>
                </a:solidFill>
                <a:latin typeface="Tahoma" panose="020B0604030504040204" pitchFamily="34" charset="0"/>
              </a:defRPr>
            </a:lvl4pPr>
            <a:lvl5pPr marL="2057400" indent="-228600" algn="ctr">
              <a:defRPr kumimoji="1" sz="3600" b="1">
                <a:solidFill>
                  <a:srgbClr val="CC0066"/>
                </a:solidFill>
                <a:latin typeface="Tahoma" panose="020B0604030504040204" pitchFamily="34" charset="0"/>
              </a:defRPr>
            </a:lvl5pPr>
            <a:lvl6pPr marL="2514600" indent="-228600" algn="ctr" eaLnBrk="0" fontAlgn="base" hangingPunct="0">
              <a:spcBef>
                <a:spcPct val="0"/>
              </a:spcBef>
              <a:spcAft>
                <a:spcPct val="0"/>
              </a:spcAft>
              <a:defRPr kumimoji="1" sz="3600" b="1">
                <a:solidFill>
                  <a:srgbClr val="CC0066"/>
                </a:solidFill>
                <a:latin typeface="Tahoma" panose="020B0604030504040204" pitchFamily="34" charset="0"/>
              </a:defRPr>
            </a:lvl6pPr>
            <a:lvl7pPr marL="2971800" indent="-228600" algn="ctr" eaLnBrk="0" fontAlgn="base" hangingPunct="0">
              <a:spcBef>
                <a:spcPct val="0"/>
              </a:spcBef>
              <a:spcAft>
                <a:spcPct val="0"/>
              </a:spcAft>
              <a:defRPr kumimoji="1" sz="3600" b="1">
                <a:solidFill>
                  <a:srgbClr val="CC0066"/>
                </a:solidFill>
                <a:latin typeface="Tahoma" panose="020B0604030504040204" pitchFamily="34" charset="0"/>
              </a:defRPr>
            </a:lvl7pPr>
            <a:lvl8pPr marL="3429000" indent="-228600" algn="ctr" eaLnBrk="0" fontAlgn="base" hangingPunct="0">
              <a:spcBef>
                <a:spcPct val="0"/>
              </a:spcBef>
              <a:spcAft>
                <a:spcPct val="0"/>
              </a:spcAft>
              <a:defRPr kumimoji="1" sz="3600" b="1">
                <a:solidFill>
                  <a:srgbClr val="CC0066"/>
                </a:solidFill>
                <a:latin typeface="Tahoma" panose="020B0604030504040204" pitchFamily="34" charset="0"/>
              </a:defRPr>
            </a:lvl8pPr>
            <a:lvl9pPr marL="3886200" indent="-228600" algn="ctr" eaLnBrk="0" fontAlgn="base" hangingPunct="0">
              <a:spcBef>
                <a:spcPct val="0"/>
              </a:spcBef>
              <a:spcAft>
                <a:spcPct val="0"/>
              </a:spcAft>
              <a:defRPr kumimoji="1" sz="3600" b="1">
                <a:solidFill>
                  <a:srgbClr val="CC0066"/>
                </a:solidFill>
                <a:latin typeface="Tahoma" panose="020B0604030504040204" pitchFamily="34" charset="0"/>
              </a:defRPr>
            </a:lvl9pPr>
          </a:lstStyle>
          <a:p>
            <a:pPr algn="r"/>
            <a:fld id="{9A41B98C-DCB9-46FF-97DD-47FEBB8716AE}" type="slidenum">
              <a:rPr kumimoji="0" lang="tr-TR" altLang="tr-TR" sz="1200" b="0">
                <a:solidFill>
                  <a:schemeClr val="tx1"/>
                </a:solidFill>
                <a:latin typeface="Times New Roman" panose="02020603050405020304" pitchFamily="18" charset="0"/>
              </a:rPr>
              <a:pPr algn="r"/>
              <a:t>39</a:t>
            </a:fld>
            <a:endParaRPr kumimoji="0" lang="tr-TR" altLang="tr-TR" sz="1200" b="0">
              <a:solidFill>
                <a:schemeClr val="tx1"/>
              </a:solidFill>
              <a:latin typeface="Times New Roman" panose="02020603050405020304" pitchFamily="18" charset="0"/>
            </a:endParaRPr>
          </a:p>
        </p:txBody>
      </p:sp>
      <p:sp>
        <p:nvSpPr>
          <p:cNvPr id="113667" name="Text Box 2"/>
          <p:cNvSpPr txBox="1">
            <a:spLocks noChangeArrowheads="1"/>
          </p:cNvSpPr>
          <p:nvPr/>
        </p:nvSpPr>
        <p:spPr bwMode="auto">
          <a:xfrm>
            <a:off x="1143000" y="744498"/>
            <a:ext cx="4572000" cy="3722489"/>
          </a:xfrm>
          <a:prstGeom prst="rect">
            <a:avLst/>
          </a:prstGeom>
          <a:solidFill>
            <a:srgbClr val="FFFFFF"/>
          </a:solidFill>
          <a:ln w="9525">
            <a:solidFill>
              <a:srgbClr val="000000"/>
            </a:solidFill>
            <a:miter lim="800000"/>
            <a:headEnd/>
            <a:tailEnd/>
          </a:ln>
        </p:spPr>
        <p:txBody>
          <a:bodyPr wrap="none" anchor="ctr"/>
          <a:lstStyle>
            <a:lvl1pPr algn="ctr">
              <a:defRPr kumimoji="1" sz="3600" b="1">
                <a:solidFill>
                  <a:srgbClr val="CC0066"/>
                </a:solidFill>
                <a:latin typeface="Tahoma" panose="020B0604030504040204" pitchFamily="34" charset="0"/>
              </a:defRPr>
            </a:lvl1pPr>
            <a:lvl2pPr marL="742950" indent="-285750" algn="ctr">
              <a:defRPr kumimoji="1" sz="3600" b="1">
                <a:solidFill>
                  <a:srgbClr val="CC0066"/>
                </a:solidFill>
                <a:latin typeface="Tahoma" panose="020B0604030504040204" pitchFamily="34" charset="0"/>
              </a:defRPr>
            </a:lvl2pPr>
            <a:lvl3pPr marL="1143000" indent="-228600" algn="ctr">
              <a:defRPr kumimoji="1" sz="3600" b="1">
                <a:solidFill>
                  <a:srgbClr val="CC0066"/>
                </a:solidFill>
                <a:latin typeface="Tahoma" panose="020B0604030504040204" pitchFamily="34" charset="0"/>
              </a:defRPr>
            </a:lvl3pPr>
            <a:lvl4pPr marL="1600200" indent="-228600" algn="ctr">
              <a:defRPr kumimoji="1" sz="3600" b="1">
                <a:solidFill>
                  <a:srgbClr val="CC0066"/>
                </a:solidFill>
                <a:latin typeface="Tahoma" panose="020B0604030504040204" pitchFamily="34" charset="0"/>
              </a:defRPr>
            </a:lvl4pPr>
            <a:lvl5pPr marL="2057400" indent="-228600" algn="ctr">
              <a:defRPr kumimoji="1" sz="3600" b="1">
                <a:solidFill>
                  <a:srgbClr val="CC0066"/>
                </a:solidFill>
                <a:latin typeface="Tahoma" panose="020B0604030504040204" pitchFamily="34" charset="0"/>
              </a:defRPr>
            </a:lvl5pPr>
            <a:lvl6pPr marL="2514600" indent="-228600" algn="ctr" eaLnBrk="0" fontAlgn="base" hangingPunct="0">
              <a:spcBef>
                <a:spcPct val="0"/>
              </a:spcBef>
              <a:spcAft>
                <a:spcPct val="0"/>
              </a:spcAft>
              <a:defRPr kumimoji="1" sz="3600" b="1">
                <a:solidFill>
                  <a:srgbClr val="CC0066"/>
                </a:solidFill>
                <a:latin typeface="Tahoma" panose="020B0604030504040204" pitchFamily="34" charset="0"/>
              </a:defRPr>
            </a:lvl6pPr>
            <a:lvl7pPr marL="2971800" indent="-228600" algn="ctr" eaLnBrk="0" fontAlgn="base" hangingPunct="0">
              <a:spcBef>
                <a:spcPct val="0"/>
              </a:spcBef>
              <a:spcAft>
                <a:spcPct val="0"/>
              </a:spcAft>
              <a:defRPr kumimoji="1" sz="3600" b="1">
                <a:solidFill>
                  <a:srgbClr val="CC0066"/>
                </a:solidFill>
                <a:latin typeface="Tahoma" panose="020B0604030504040204" pitchFamily="34" charset="0"/>
              </a:defRPr>
            </a:lvl7pPr>
            <a:lvl8pPr marL="3429000" indent="-228600" algn="ctr" eaLnBrk="0" fontAlgn="base" hangingPunct="0">
              <a:spcBef>
                <a:spcPct val="0"/>
              </a:spcBef>
              <a:spcAft>
                <a:spcPct val="0"/>
              </a:spcAft>
              <a:defRPr kumimoji="1" sz="3600" b="1">
                <a:solidFill>
                  <a:srgbClr val="CC0066"/>
                </a:solidFill>
                <a:latin typeface="Tahoma" panose="020B0604030504040204" pitchFamily="34" charset="0"/>
              </a:defRPr>
            </a:lvl8pPr>
            <a:lvl9pPr marL="3886200" indent="-228600" algn="ctr" eaLnBrk="0" fontAlgn="base" hangingPunct="0">
              <a:spcBef>
                <a:spcPct val="0"/>
              </a:spcBef>
              <a:spcAft>
                <a:spcPct val="0"/>
              </a:spcAft>
              <a:defRPr kumimoji="1" sz="3600" b="1">
                <a:solidFill>
                  <a:srgbClr val="CC0066"/>
                </a:solidFill>
                <a:latin typeface="Tahoma" panose="020B0604030504040204" pitchFamily="34" charset="0"/>
              </a:defRPr>
            </a:lvl9pPr>
          </a:lstStyle>
          <a:p>
            <a:endParaRPr lang="tr-TR" altLang="tr-TR"/>
          </a:p>
        </p:txBody>
      </p:sp>
      <p:sp>
        <p:nvSpPr>
          <p:cNvPr id="113668" name="Rectangle 3"/>
          <p:cNvSpPr>
            <a:spLocks noGrp="1" noChangeArrowheads="1"/>
          </p:cNvSpPr>
          <p:nvPr>
            <p:ph type="body"/>
          </p:nvPr>
        </p:nvSpPr>
        <p:spPr>
          <a:xfrm>
            <a:off x="914400" y="4715153"/>
            <a:ext cx="5029200" cy="446871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tr-TR" altLang="tr-TR" smtClean="0"/>
          </a:p>
        </p:txBody>
      </p:sp>
    </p:spTree>
    <p:extLst>
      <p:ext uri="{BB962C8B-B14F-4D97-AF65-F5344CB8AC3E}">
        <p14:creationId xmlns:p14="http://schemas.microsoft.com/office/powerpoint/2010/main" val="22768260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kumimoji="1" sz="3600" b="1">
                <a:solidFill>
                  <a:srgbClr val="CC0066"/>
                </a:solidFill>
                <a:latin typeface="Tahoma" panose="020B0604030504040204" pitchFamily="34" charset="0"/>
              </a:defRPr>
            </a:lvl1pPr>
            <a:lvl2pPr marL="742950" indent="-285750" algn="ctr">
              <a:defRPr kumimoji="1" sz="3600" b="1">
                <a:solidFill>
                  <a:srgbClr val="CC0066"/>
                </a:solidFill>
                <a:latin typeface="Tahoma" panose="020B0604030504040204" pitchFamily="34" charset="0"/>
              </a:defRPr>
            </a:lvl2pPr>
            <a:lvl3pPr marL="1143000" indent="-228600" algn="ctr">
              <a:defRPr kumimoji="1" sz="3600" b="1">
                <a:solidFill>
                  <a:srgbClr val="CC0066"/>
                </a:solidFill>
                <a:latin typeface="Tahoma" panose="020B0604030504040204" pitchFamily="34" charset="0"/>
              </a:defRPr>
            </a:lvl3pPr>
            <a:lvl4pPr marL="1600200" indent="-228600" algn="ctr">
              <a:defRPr kumimoji="1" sz="3600" b="1">
                <a:solidFill>
                  <a:srgbClr val="CC0066"/>
                </a:solidFill>
                <a:latin typeface="Tahoma" panose="020B0604030504040204" pitchFamily="34" charset="0"/>
              </a:defRPr>
            </a:lvl4pPr>
            <a:lvl5pPr marL="2057400" indent="-228600" algn="ctr">
              <a:defRPr kumimoji="1" sz="3600" b="1">
                <a:solidFill>
                  <a:srgbClr val="CC0066"/>
                </a:solidFill>
                <a:latin typeface="Tahoma" panose="020B0604030504040204" pitchFamily="34" charset="0"/>
              </a:defRPr>
            </a:lvl5pPr>
            <a:lvl6pPr marL="2514600" indent="-228600" algn="ctr" eaLnBrk="0" fontAlgn="base" hangingPunct="0">
              <a:spcBef>
                <a:spcPct val="0"/>
              </a:spcBef>
              <a:spcAft>
                <a:spcPct val="0"/>
              </a:spcAft>
              <a:defRPr kumimoji="1" sz="3600" b="1">
                <a:solidFill>
                  <a:srgbClr val="CC0066"/>
                </a:solidFill>
                <a:latin typeface="Tahoma" panose="020B0604030504040204" pitchFamily="34" charset="0"/>
              </a:defRPr>
            </a:lvl6pPr>
            <a:lvl7pPr marL="2971800" indent="-228600" algn="ctr" eaLnBrk="0" fontAlgn="base" hangingPunct="0">
              <a:spcBef>
                <a:spcPct val="0"/>
              </a:spcBef>
              <a:spcAft>
                <a:spcPct val="0"/>
              </a:spcAft>
              <a:defRPr kumimoji="1" sz="3600" b="1">
                <a:solidFill>
                  <a:srgbClr val="CC0066"/>
                </a:solidFill>
                <a:latin typeface="Tahoma" panose="020B0604030504040204" pitchFamily="34" charset="0"/>
              </a:defRPr>
            </a:lvl7pPr>
            <a:lvl8pPr marL="3429000" indent="-228600" algn="ctr" eaLnBrk="0" fontAlgn="base" hangingPunct="0">
              <a:spcBef>
                <a:spcPct val="0"/>
              </a:spcBef>
              <a:spcAft>
                <a:spcPct val="0"/>
              </a:spcAft>
              <a:defRPr kumimoji="1" sz="3600" b="1">
                <a:solidFill>
                  <a:srgbClr val="CC0066"/>
                </a:solidFill>
                <a:latin typeface="Tahoma" panose="020B0604030504040204" pitchFamily="34" charset="0"/>
              </a:defRPr>
            </a:lvl8pPr>
            <a:lvl9pPr marL="3886200" indent="-228600" algn="ctr" eaLnBrk="0" fontAlgn="base" hangingPunct="0">
              <a:spcBef>
                <a:spcPct val="0"/>
              </a:spcBef>
              <a:spcAft>
                <a:spcPct val="0"/>
              </a:spcAft>
              <a:defRPr kumimoji="1" sz="3600" b="1">
                <a:solidFill>
                  <a:srgbClr val="CC0066"/>
                </a:solidFill>
                <a:latin typeface="Tahoma" panose="020B0604030504040204" pitchFamily="34" charset="0"/>
              </a:defRPr>
            </a:lvl9pPr>
          </a:lstStyle>
          <a:p>
            <a:pPr algn="r"/>
            <a:fld id="{61B311E4-2B62-42F3-A9F3-46B6EA8E868C}" type="slidenum">
              <a:rPr kumimoji="0" lang="tr-TR" altLang="tr-TR" sz="1200" b="0">
                <a:solidFill>
                  <a:schemeClr val="tx1"/>
                </a:solidFill>
                <a:latin typeface="Times New Roman" panose="02020603050405020304" pitchFamily="18" charset="0"/>
              </a:rPr>
              <a:pPr algn="r"/>
              <a:t>40</a:t>
            </a:fld>
            <a:endParaRPr kumimoji="0" lang="tr-TR" altLang="tr-TR" sz="1200" b="0">
              <a:solidFill>
                <a:schemeClr val="tx1"/>
              </a:solidFill>
              <a:latin typeface="Times New Roman" panose="02020603050405020304" pitchFamily="18" charset="0"/>
            </a:endParaRPr>
          </a:p>
        </p:txBody>
      </p:sp>
      <p:sp>
        <p:nvSpPr>
          <p:cNvPr id="115715" name="Text Box 2"/>
          <p:cNvSpPr txBox="1">
            <a:spLocks noChangeArrowheads="1"/>
          </p:cNvSpPr>
          <p:nvPr/>
        </p:nvSpPr>
        <p:spPr bwMode="auto">
          <a:xfrm>
            <a:off x="1143000" y="744498"/>
            <a:ext cx="4572000" cy="3722489"/>
          </a:xfrm>
          <a:prstGeom prst="rect">
            <a:avLst/>
          </a:prstGeom>
          <a:solidFill>
            <a:srgbClr val="FFFFFF"/>
          </a:solidFill>
          <a:ln w="9525">
            <a:solidFill>
              <a:srgbClr val="000000"/>
            </a:solidFill>
            <a:miter lim="800000"/>
            <a:headEnd/>
            <a:tailEnd/>
          </a:ln>
        </p:spPr>
        <p:txBody>
          <a:bodyPr wrap="none" anchor="ctr"/>
          <a:lstStyle>
            <a:lvl1pPr algn="ctr">
              <a:defRPr kumimoji="1" sz="3600" b="1">
                <a:solidFill>
                  <a:srgbClr val="CC0066"/>
                </a:solidFill>
                <a:latin typeface="Tahoma" panose="020B0604030504040204" pitchFamily="34" charset="0"/>
              </a:defRPr>
            </a:lvl1pPr>
            <a:lvl2pPr marL="742950" indent="-285750" algn="ctr">
              <a:defRPr kumimoji="1" sz="3600" b="1">
                <a:solidFill>
                  <a:srgbClr val="CC0066"/>
                </a:solidFill>
                <a:latin typeface="Tahoma" panose="020B0604030504040204" pitchFamily="34" charset="0"/>
              </a:defRPr>
            </a:lvl2pPr>
            <a:lvl3pPr marL="1143000" indent="-228600" algn="ctr">
              <a:defRPr kumimoji="1" sz="3600" b="1">
                <a:solidFill>
                  <a:srgbClr val="CC0066"/>
                </a:solidFill>
                <a:latin typeface="Tahoma" panose="020B0604030504040204" pitchFamily="34" charset="0"/>
              </a:defRPr>
            </a:lvl3pPr>
            <a:lvl4pPr marL="1600200" indent="-228600" algn="ctr">
              <a:defRPr kumimoji="1" sz="3600" b="1">
                <a:solidFill>
                  <a:srgbClr val="CC0066"/>
                </a:solidFill>
                <a:latin typeface="Tahoma" panose="020B0604030504040204" pitchFamily="34" charset="0"/>
              </a:defRPr>
            </a:lvl4pPr>
            <a:lvl5pPr marL="2057400" indent="-228600" algn="ctr">
              <a:defRPr kumimoji="1" sz="3600" b="1">
                <a:solidFill>
                  <a:srgbClr val="CC0066"/>
                </a:solidFill>
                <a:latin typeface="Tahoma" panose="020B0604030504040204" pitchFamily="34" charset="0"/>
              </a:defRPr>
            </a:lvl5pPr>
            <a:lvl6pPr marL="2514600" indent="-228600" algn="ctr" eaLnBrk="0" fontAlgn="base" hangingPunct="0">
              <a:spcBef>
                <a:spcPct val="0"/>
              </a:spcBef>
              <a:spcAft>
                <a:spcPct val="0"/>
              </a:spcAft>
              <a:defRPr kumimoji="1" sz="3600" b="1">
                <a:solidFill>
                  <a:srgbClr val="CC0066"/>
                </a:solidFill>
                <a:latin typeface="Tahoma" panose="020B0604030504040204" pitchFamily="34" charset="0"/>
              </a:defRPr>
            </a:lvl6pPr>
            <a:lvl7pPr marL="2971800" indent="-228600" algn="ctr" eaLnBrk="0" fontAlgn="base" hangingPunct="0">
              <a:spcBef>
                <a:spcPct val="0"/>
              </a:spcBef>
              <a:spcAft>
                <a:spcPct val="0"/>
              </a:spcAft>
              <a:defRPr kumimoji="1" sz="3600" b="1">
                <a:solidFill>
                  <a:srgbClr val="CC0066"/>
                </a:solidFill>
                <a:latin typeface="Tahoma" panose="020B0604030504040204" pitchFamily="34" charset="0"/>
              </a:defRPr>
            </a:lvl7pPr>
            <a:lvl8pPr marL="3429000" indent="-228600" algn="ctr" eaLnBrk="0" fontAlgn="base" hangingPunct="0">
              <a:spcBef>
                <a:spcPct val="0"/>
              </a:spcBef>
              <a:spcAft>
                <a:spcPct val="0"/>
              </a:spcAft>
              <a:defRPr kumimoji="1" sz="3600" b="1">
                <a:solidFill>
                  <a:srgbClr val="CC0066"/>
                </a:solidFill>
                <a:latin typeface="Tahoma" panose="020B0604030504040204" pitchFamily="34" charset="0"/>
              </a:defRPr>
            </a:lvl8pPr>
            <a:lvl9pPr marL="3886200" indent="-228600" algn="ctr" eaLnBrk="0" fontAlgn="base" hangingPunct="0">
              <a:spcBef>
                <a:spcPct val="0"/>
              </a:spcBef>
              <a:spcAft>
                <a:spcPct val="0"/>
              </a:spcAft>
              <a:defRPr kumimoji="1" sz="3600" b="1">
                <a:solidFill>
                  <a:srgbClr val="CC0066"/>
                </a:solidFill>
                <a:latin typeface="Tahoma" panose="020B0604030504040204" pitchFamily="34" charset="0"/>
              </a:defRPr>
            </a:lvl9pPr>
          </a:lstStyle>
          <a:p>
            <a:endParaRPr lang="tr-TR" altLang="tr-TR"/>
          </a:p>
        </p:txBody>
      </p:sp>
      <p:sp>
        <p:nvSpPr>
          <p:cNvPr id="115716" name="Rectangle 3"/>
          <p:cNvSpPr>
            <a:spLocks noGrp="1" noChangeArrowheads="1"/>
          </p:cNvSpPr>
          <p:nvPr>
            <p:ph type="body"/>
          </p:nvPr>
        </p:nvSpPr>
        <p:spPr>
          <a:xfrm>
            <a:off x="914400" y="4715153"/>
            <a:ext cx="5029200" cy="446871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tr-TR" altLang="tr-TR" smtClean="0"/>
          </a:p>
        </p:txBody>
      </p:sp>
    </p:spTree>
    <p:extLst>
      <p:ext uri="{BB962C8B-B14F-4D97-AF65-F5344CB8AC3E}">
        <p14:creationId xmlns:p14="http://schemas.microsoft.com/office/powerpoint/2010/main" val="23934786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kumimoji="1" sz="3600" b="1">
                <a:solidFill>
                  <a:srgbClr val="CC0066"/>
                </a:solidFill>
                <a:latin typeface="Tahoma" panose="020B0604030504040204" pitchFamily="34" charset="0"/>
              </a:defRPr>
            </a:lvl1pPr>
            <a:lvl2pPr marL="742950" indent="-285750" algn="ctr">
              <a:defRPr kumimoji="1" sz="3600" b="1">
                <a:solidFill>
                  <a:srgbClr val="CC0066"/>
                </a:solidFill>
                <a:latin typeface="Tahoma" panose="020B0604030504040204" pitchFamily="34" charset="0"/>
              </a:defRPr>
            </a:lvl2pPr>
            <a:lvl3pPr marL="1143000" indent="-228600" algn="ctr">
              <a:defRPr kumimoji="1" sz="3600" b="1">
                <a:solidFill>
                  <a:srgbClr val="CC0066"/>
                </a:solidFill>
                <a:latin typeface="Tahoma" panose="020B0604030504040204" pitchFamily="34" charset="0"/>
              </a:defRPr>
            </a:lvl3pPr>
            <a:lvl4pPr marL="1600200" indent="-228600" algn="ctr">
              <a:defRPr kumimoji="1" sz="3600" b="1">
                <a:solidFill>
                  <a:srgbClr val="CC0066"/>
                </a:solidFill>
                <a:latin typeface="Tahoma" panose="020B0604030504040204" pitchFamily="34" charset="0"/>
              </a:defRPr>
            </a:lvl4pPr>
            <a:lvl5pPr marL="2057400" indent="-228600" algn="ctr">
              <a:defRPr kumimoji="1" sz="3600" b="1">
                <a:solidFill>
                  <a:srgbClr val="CC0066"/>
                </a:solidFill>
                <a:latin typeface="Tahoma" panose="020B0604030504040204" pitchFamily="34" charset="0"/>
              </a:defRPr>
            </a:lvl5pPr>
            <a:lvl6pPr marL="2514600" indent="-228600" algn="ctr" eaLnBrk="0" fontAlgn="base" hangingPunct="0">
              <a:spcBef>
                <a:spcPct val="0"/>
              </a:spcBef>
              <a:spcAft>
                <a:spcPct val="0"/>
              </a:spcAft>
              <a:defRPr kumimoji="1" sz="3600" b="1">
                <a:solidFill>
                  <a:srgbClr val="CC0066"/>
                </a:solidFill>
                <a:latin typeface="Tahoma" panose="020B0604030504040204" pitchFamily="34" charset="0"/>
              </a:defRPr>
            </a:lvl6pPr>
            <a:lvl7pPr marL="2971800" indent="-228600" algn="ctr" eaLnBrk="0" fontAlgn="base" hangingPunct="0">
              <a:spcBef>
                <a:spcPct val="0"/>
              </a:spcBef>
              <a:spcAft>
                <a:spcPct val="0"/>
              </a:spcAft>
              <a:defRPr kumimoji="1" sz="3600" b="1">
                <a:solidFill>
                  <a:srgbClr val="CC0066"/>
                </a:solidFill>
                <a:latin typeface="Tahoma" panose="020B0604030504040204" pitchFamily="34" charset="0"/>
              </a:defRPr>
            </a:lvl7pPr>
            <a:lvl8pPr marL="3429000" indent="-228600" algn="ctr" eaLnBrk="0" fontAlgn="base" hangingPunct="0">
              <a:spcBef>
                <a:spcPct val="0"/>
              </a:spcBef>
              <a:spcAft>
                <a:spcPct val="0"/>
              </a:spcAft>
              <a:defRPr kumimoji="1" sz="3600" b="1">
                <a:solidFill>
                  <a:srgbClr val="CC0066"/>
                </a:solidFill>
                <a:latin typeface="Tahoma" panose="020B0604030504040204" pitchFamily="34" charset="0"/>
              </a:defRPr>
            </a:lvl8pPr>
            <a:lvl9pPr marL="3886200" indent="-228600" algn="ctr" eaLnBrk="0" fontAlgn="base" hangingPunct="0">
              <a:spcBef>
                <a:spcPct val="0"/>
              </a:spcBef>
              <a:spcAft>
                <a:spcPct val="0"/>
              </a:spcAft>
              <a:defRPr kumimoji="1" sz="3600" b="1">
                <a:solidFill>
                  <a:srgbClr val="CC0066"/>
                </a:solidFill>
                <a:latin typeface="Tahoma" panose="020B0604030504040204" pitchFamily="34" charset="0"/>
              </a:defRPr>
            </a:lvl9pPr>
          </a:lstStyle>
          <a:p>
            <a:pPr algn="r"/>
            <a:fld id="{24B4E88B-0F8A-4722-98C6-CE86BD288FB6}" type="slidenum">
              <a:rPr kumimoji="0" lang="tr-TR" altLang="tr-TR" sz="1200" b="0">
                <a:solidFill>
                  <a:schemeClr val="tx1"/>
                </a:solidFill>
                <a:latin typeface="Times New Roman" panose="02020603050405020304" pitchFamily="18" charset="0"/>
              </a:rPr>
              <a:pPr algn="r"/>
              <a:t>41</a:t>
            </a:fld>
            <a:endParaRPr kumimoji="0" lang="tr-TR" altLang="tr-TR" sz="1200" b="0">
              <a:solidFill>
                <a:schemeClr val="tx1"/>
              </a:solidFill>
              <a:latin typeface="Times New Roman" panose="02020603050405020304" pitchFamily="18" charset="0"/>
            </a:endParaRPr>
          </a:p>
        </p:txBody>
      </p:sp>
      <p:sp>
        <p:nvSpPr>
          <p:cNvPr id="117763" name="Text Box 2"/>
          <p:cNvSpPr txBox="1">
            <a:spLocks noChangeArrowheads="1"/>
          </p:cNvSpPr>
          <p:nvPr/>
        </p:nvSpPr>
        <p:spPr bwMode="auto">
          <a:xfrm>
            <a:off x="1143000" y="744498"/>
            <a:ext cx="4572000" cy="3722489"/>
          </a:xfrm>
          <a:prstGeom prst="rect">
            <a:avLst/>
          </a:prstGeom>
          <a:solidFill>
            <a:srgbClr val="FFFFFF"/>
          </a:solidFill>
          <a:ln w="9525">
            <a:solidFill>
              <a:srgbClr val="000000"/>
            </a:solidFill>
            <a:miter lim="800000"/>
            <a:headEnd/>
            <a:tailEnd/>
          </a:ln>
        </p:spPr>
        <p:txBody>
          <a:bodyPr wrap="none" anchor="ctr"/>
          <a:lstStyle>
            <a:lvl1pPr algn="ctr">
              <a:defRPr kumimoji="1" sz="3600" b="1">
                <a:solidFill>
                  <a:srgbClr val="CC0066"/>
                </a:solidFill>
                <a:latin typeface="Tahoma" panose="020B0604030504040204" pitchFamily="34" charset="0"/>
              </a:defRPr>
            </a:lvl1pPr>
            <a:lvl2pPr marL="742950" indent="-285750" algn="ctr">
              <a:defRPr kumimoji="1" sz="3600" b="1">
                <a:solidFill>
                  <a:srgbClr val="CC0066"/>
                </a:solidFill>
                <a:latin typeface="Tahoma" panose="020B0604030504040204" pitchFamily="34" charset="0"/>
              </a:defRPr>
            </a:lvl2pPr>
            <a:lvl3pPr marL="1143000" indent="-228600" algn="ctr">
              <a:defRPr kumimoji="1" sz="3600" b="1">
                <a:solidFill>
                  <a:srgbClr val="CC0066"/>
                </a:solidFill>
                <a:latin typeface="Tahoma" panose="020B0604030504040204" pitchFamily="34" charset="0"/>
              </a:defRPr>
            </a:lvl3pPr>
            <a:lvl4pPr marL="1600200" indent="-228600" algn="ctr">
              <a:defRPr kumimoji="1" sz="3600" b="1">
                <a:solidFill>
                  <a:srgbClr val="CC0066"/>
                </a:solidFill>
                <a:latin typeface="Tahoma" panose="020B0604030504040204" pitchFamily="34" charset="0"/>
              </a:defRPr>
            </a:lvl4pPr>
            <a:lvl5pPr marL="2057400" indent="-228600" algn="ctr">
              <a:defRPr kumimoji="1" sz="3600" b="1">
                <a:solidFill>
                  <a:srgbClr val="CC0066"/>
                </a:solidFill>
                <a:latin typeface="Tahoma" panose="020B0604030504040204" pitchFamily="34" charset="0"/>
              </a:defRPr>
            </a:lvl5pPr>
            <a:lvl6pPr marL="2514600" indent="-228600" algn="ctr" eaLnBrk="0" fontAlgn="base" hangingPunct="0">
              <a:spcBef>
                <a:spcPct val="0"/>
              </a:spcBef>
              <a:spcAft>
                <a:spcPct val="0"/>
              </a:spcAft>
              <a:defRPr kumimoji="1" sz="3600" b="1">
                <a:solidFill>
                  <a:srgbClr val="CC0066"/>
                </a:solidFill>
                <a:latin typeface="Tahoma" panose="020B0604030504040204" pitchFamily="34" charset="0"/>
              </a:defRPr>
            </a:lvl6pPr>
            <a:lvl7pPr marL="2971800" indent="-228600" algn="ctr" eaLnBrk="0" fontAlgn="base" hangingPunct="0">
              <a:spcBef>
                <a:spcPct val="0"/>
              </a:spcBef>
              <a:spcAft>
                <a:spcPct val="0"/>
              </a:spcAft>
              <a:defRPr kumimoji="1" sz="3600" b="1">
                <a:solidFill>
                  <a:srgbClr val="CC0066"/>
                </a:solidFill>
                <a:latin typeface="Tahoma" panose="020B0604030504040204" pitchFamily="34" charset="0"/>
              </a:defRPr>
            </a:lvl7pPr>
            <a:lvl8pPr marL="3429000" indent="-228600" algn="ctr" eaLnBrk="0" fontAlgn="base" hangingPunct="0">
              <a:spcBef>
                <a:spcPct val="0"/>
              </a:spcBef>
              <a:spcAft>
                <a:spcPct val="0"/>
              </a:spcAft>
              <a:defRPr kumimoji="1" sz="3600" b="1">
                <a:solidFill>
                  <a:srgbClr val="CC0066"/>
                </a:solidFill>
                <a:latin typeface="Tahoma" panose="020B0604030504040204" pitchFamily="34" charset="0"/>
              </a:defRPr>
            </a:lvl8pPr>
            <a:lvl9pPr marL="3886200" indent="-228600" algn="ctr" eaLnBrk="0" fontAlgn="base" hangingPunct="0">
              <a:spcBef>
                <a:spcPct val="0"/>
              </a:spcBef>
              <a:spcAft>
                <a:spcPct val="0"/>
              </a:spcAft>
              <a:defRPr kumimoji="1" sz="3600" b="1">
                <a:solidFill>
                  <a:srgbClr val="CC0066"/>
                </a:solidFill>
                <a:latin typeface="Tahoma" panose="020B0604030504040204" pitchFamily="34" charset="0"/>
              </a:defRPr>
            </a:lvl9pPr>
          </a:lstStyle>
          <a:p>
            <a:endParaRPr lang="tr-TR" altLang="tr-TR"/>
          </a:p>
        </p:txBody>
      </p:sp>
      <p:sp>
        <p:nvSpPr>
          <p:cNvPr id="117764" name="Rectangle 3"/>
          <p:cNvSpPr>
            <a:spLocks noGrp="1" noChangeArrowheads="1"/>
          </p:cNvSpPr>
          <p:nvPr>
            <p:ph type="body"/>
          </p:nvPr>
        </p:nvSpPr>
        <p:spPr>
          <a:xfrm>
            <a:off x="914400" y="4715153"/>
            <a:ext cx="5029200" cy="446871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tr-TR" altLang="tr-TR" smtClean="0"/>
          </a:p>
        </p:txBody>
      </p:sp>
    </p:spTree>
    <p:extLst>
      <p:ext uri="{BB962C8B-B14F-4D97-AF65-F5344CB8AC3E}">
        <p14:creationId xmlns:p14="http://schemas.microsoft.com/office/powerpoint/2010/main" val="40186018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tr-TR" smtClean="0"/>
              <a:t>Asıl başlık stili için tıklatın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5699AC23-8F7D-443C-B2E7-C1E7A10D596D}" type="datetimeFigureOut">
              <a:rPr lang="tr-TR" smtClean="0"/>
              <a:t>23.11.2016</a:t>
            </a:fld>
            <a:endParaRPr lang="tr-TR"/>
          </a:p>
        </p:txBody>
      </p:sp>
      <p:sp>
        <p:nvSpPr>
          <p:cNvPr id="5" name="Footer Placeholder 4"/>
          <p:cNvSpPr>
            <a:spLocks noGrp="1"/>
          </p:cNvSpPr>
          <p:nvPr>
            <p:ph type="ftr" sz="quarter" idx="11"/>
          </p:nvPr>
        </p:nvSpPr>
        <p:spPr/>
        <p:txBody>
          <a:bodyPr/>
          <a:lstStyle/>
          <a:p>
            <a:endParaRPr lang="tr-T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28CA82F4-905A-410A-B38E-10369E7B4825}" type="slidenum">
              <a:rPr lang="tr-TR" smtClean="0"/>
              <a:t>‹#›</a:t>
            </a:fld>
            <a:endParaRPr lang="tr-TR"/>
          </a:p>
        </p:txBody>
      </p:sp>
    </p:spTree>
    <p:extLst>
      <p:ext uri="{BB962C8B-B14F-4D97-AF65-F5344CB8AC3E}">
        <p14:creationId xmlns:p14="http://schemas.microsoft.com/office/powerpoint/2010/main" val="1781070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5699AC23-8F7D-443C-B2E7-C1E7A10D596D}" type="datetimeFigureOut">
              <a:rPr lang="tr-TR" smtClean="0"/>
              <a:t>23.11.2016</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8CA82F4-905A-410A-B38E-10369E7B4825}" type="slidenum">
              <a:rPr lang="tr-TR" smtClean="0"/>
              <a:t>‹#›</a:t>
            </a:fld>
            <a:endParaRPr lang="tr-TR"/>
          </a:p>
        </p:txBody>
      </p:sp>
    </p:spTree>
    <p:extLst>
      <p:ext uri="{BB962C8B-B14F-4D97-AF65-F5344CB8AC3E}">
        <p14:creationId xmlns:p14="http://schemas.microsoft.com/office/powerpoint/2010/main" val="33376064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smtClean="0"/>
              <a:t>Asıl başlık stili için tıklatın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5699AC23-8F7D-443C-B2E7-C1E7A10D596D}" type="datetimeFigureOut">
              <a:rPr lang="tr-TR" smtClean="0"/>
              <a:t>23.11.2016</a:t>
            </a:fld>
            <a:endParaRPr lang="tr-TR"/>
          </a:p>
        </p:txBody>
      </p:sp>
      <p:sp>
        <p:nvSpPr>
          <p:cNvPr id="5" name="Footer Placeholder 4"/>
          <p:cNvSpPr>
            <a:spLocks noGrp="1"/>
          </p:cNvSpPr>
          <p:nvPr>
            <p:ph type="ftr" sz="quarter" idx="11"/>
          </p:nvPr>
        </p:nvSpPr>
        <p:spPr/>
        <p:txBody>
          <a:bodyPr/>
          <a:lstStyle/>
          <a:p>
            <a:endParaRPr lang="tr-T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8CA82F4-905A-410A-B38E-10369E7B4825}" type="slidenum">
              <a:rPr lang="tr-TR" smtClean="0"/>
              <a:t>‹#›</a:t>
            </a:fld>
            <a:endParaRPr lang="tr-T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2870159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düzenlemek için tıklatın</a:t>
            </a:r>
          </a:p>
        </p:txBody>
      </p:sp>
      <p:sp>
        <p:nvSpPr>
          <p:cNvPr id="5" name="Date Placeholder 4"/>
          <p:cNvSpPr>
            <a:spLocks noGrp="1"/>
          </p:cNvSpPr>
          <p:nvPr>
            <p:ph type="dt" sz="half" idx="10"/>
          </p:nvPr>
        </p:nvSpPr>
        <p:spPr/>
        <p:txBody>
          <a:bodyPr/>
          <a:lstStyle/>
          <a:p>
            <a:fld id="{5699AC23-8F7D-443C-B2E7-C1E7A10D596D}" type="datetimeFigureOut">
              <a:rPr lang="tr-TR" smtClean="0"/>
              <a:t>23.11.2016</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8CA82F4-905A-410A-B38E-10369E7B4825}" type="slidenum">
              <a:rPr lang="tr-TR" smtClean="0"/>
              <a:t>‹#›</a:t>
            </a:fld>
            <a:endParaRPr lang="tr-TR"/>
          </a:p>
        </p:txBody>
      </p:sp>
    </p:spTree>
    <p:extLst>
      <p:ext uri="{BB962C8B-B14F-4D97-AF65-F5344CB8AC3E}">
        <p14:creationId xmlns:p14="http://schemas.microsoft.com/office/powerpoint/2010/main" val="15775207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düzenlemek için tıklatın</a:t>
            </a:r>
          </a:p>
        </p:txBody>
      </p:sp>
      <p:sp>
        <p:nvSpPr>
          <p:cNvPr id="5" name="Date Placeholder 4"/>
          <p:cNvSpPr>
            <a:spLocks noGrp="1"/>
          </p:cNvSpPr>
          <p:nvPr>
            <p:ph type="dt" sz="half" idx="10"/>
          </p:nvPr>
        </p:nvSpPr>
        <p:spPr/>
        <p:txBody>
          <a:bodyPr/>
          <a:lstStyle/>
          <a:p>
            <a:fld id="{5699AC23-8F7D-443C-B2E7-C1E7A10D596D}" type="datetimeFigureOut">
              <a:rPr lang="tr-TR" smtClean="0"/>
              <a:t>23.11.2016</a:t>
            </a:fld>
            <a:endParaRPr lang="tr-TR"/>
          </a:p>
        </p:txBody>
      </p:sp>
      <p:sp>
        <p:nvSpPr>
          <p:cNvPr id="6" name="Footer Placeholder 5"/>
          <p:cNvSpPr>
            <a:spLocks noGrp="1"/>
          </p:cNvSpPr>
          <p:nvPr>
            <p:ph type="ftr" sz="quarter" idx="11"/>
          </p:nvPr>
        </p:nvSpPr>
        <p:spPr/>
        <p:txBody>
          <a:bodyPr/>
          <a:lstStyle/>
          <a:p>
            <a:endParaRPr lang="tr-T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8CA82F4-905A-410A-B38E-10369E7B4825}" type="slidenum">
              <a:rPr lang="tr-TR" smtClean="0"/>
              <a:t>‹#›</a:t>
            </a:fld>
            <a:endParaRPr lang="tr-T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704193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düzenlemek için tıklatın</a:t>
            </a:r>
          </a:p>
        </p:txBody>
      </p:sp>
      <p:sp>
        <p:nvSpPr>
          <p:cNvPr id="5" name="Date Placeholder 4"/>
          <p:cNvSpPr>
            <a:spLocks noGrp="1"/>
          </p:cNvSpPr>
          <p:nvPr>
            <p:ph type="dt" sz="half" idx="10"/>
          </p:nvPr>
        </p:nvSpPr>
        <p:spPr/>
        <p:txBody>
          <a:bodyPr/>
          <a:lstStyle/>
          <a:p>
            <a:fld id="{5699AC23-8F7D-443C-B2E7-C1E7A10D596D}" type="datetimeFigureOut">
              <a:rPr lang="tr-TR" smtClean="0"/>
              <a:t>23.11.2016</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8CA82F4-905A-410A-B38E-10369E7B4825}" type="slidenum">
              <a:rPr lang="tr-TR" smtClean="0"/>
              <a:t>‹#›</a:t>
            </a:fld>
            <a:endParaRPr lang="tr-TR"/>
          </a:p>
        </p:txBody>
      </p:sp>
    </p:spTree>
    <p:extLst>
      <p:ext uri="{BB962C8B-B14F-4D97-AF65-F5344CB8AC3E}">
        <p14:creationId xmlns:p14="http://schemas.microsoft.com/office/powerpoint/2010/main" val="9078753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699AC23-8F7D-443C-B2E7-C1E7A10D596D}" type="datetimeFigureOut">
              <a:rPr lang="tr-TR" smtClean="0"/>
              <a:t>23.11.2016</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8CA82F4-905A-410A-B38E-10369E7B4825}" type="slidenum">
              <a:rPr lang="tr-TR" smtClean="0"/>
              <a:t>‹#›</a:t>
            </a:fld>
            <a:endParaRPr lang="tr-TR"/>
          </a:p>
        </p:txBody>
      </p:sp>
    </p:spTree>
    <p:extLst>
      <p:ext uri="{BB962C8B-B14F-4D97-AF65-F5344CB8AC3E}">
        <p14:creationId xmlns:p14="http://schemas.microsoft.com/office/powerpoint/2010/main" val="4612685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699AC23-8F7D-443C-B2E7-C1E7A10D596D}" type="datetimeFigureOut">
              <a:rPr lang="tr-TR" smtClean="0"/>
              <a:t>23.11.2016</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8CA82F4-905A-410A-B38E-10369E7B4825}" type="slidenum">
              <a:rPr lang="tr-TR" smtClean="0"/>
              <a:t>‹#›</a:t>
            </a:fld>
            <a:endParaRPr lang="tr-TR"/>
          </a:p>
        </p:txBody>
      </p:sp>
    </p:spTree>
    <p:extLst>
      <p:ext uri="{BB962C8B-B14F-4D97-AF65-F5344CB8AC3E}">
        <p14:creationId xmlns:p14="http://schemas.microsoft.com/office/powerpoint/2010/main" val="39323421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tr-TR" smtClean="0"/>
              <a:t>Asıl başlık stili için tıklatın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5699AC23-8F7D-443C-B2E7-C1E7A10D596D}" type="datetimeFigureOut">
              <a:rPr lang="tr-TR" smtClean="0"/>
              <a:t>23.11.2016</a:t>
            </a:fld>
            <a:endParaRPr lang="tr-TR"/>
          </a:p>
        </p:txBody>
      </p:sp>
      <p:sp>
        <p:nvSpPr>
          <p:cNvPr id="5" name="Footer Placeholder 4"/>
          <p:cNvSpPr>
            <a:spLocks noGrp="1"/>
          </p:cNvSpPr>
          <p:nvPr>
            <p:ph type="ftr" sz="quarter" idx="11"/>
          </p:nvPr>
        </p:nvSpPr>
        <p:spPr/>
        <p:txBody>
          <a:bodyPr/>
          <a:lstStyle/>
          <a:p>
            <a:endParaRPr lang="tr-T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28CA82F4-905A-410A-B38E-10369E7B4825}" type="slidenum">
              <a:rPr lang="tr-TR" smtClean="0"/>
              <a:t>‹#›</a:t>
            </a:fld>
            <a:endParaRPr lang="tr-TR"/>
          </a:p>
        </p:txBody>
      </p:sp>
    </p:spTree>
    <p:extLst>
      <p:ext uri="{BB962C8B-B14F-4D97-AF65-F5344CB8AC3E}">
        <p14:creationId xmlns:p14="http://schemas.microsoft.com/office/powerpoint/2010/main" val="290725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699AC23-8F7D-443C-B2E7-C1E7A10D596D}" type="datetimeFigureOut">
              <a:rPr lang="tr-TR" smtClean="0"/>
              <a:t>23.11.2016</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8CA82F4-905A-410A-B38E-10369E7B4825}" type="slidenum">
              <a:rPr lang="tr-TR" smtClean="0"/>
              <a:t>‹#›</a:t>
            </a:fld>
            <a:endParaRPr lang="tr-TR"/>
          </a:p>
        </p:txBody>
      </p:sp>
    </p:spTree>
    <p:extLst>
      <p:ext uri="{BB962C8B-B14F-4D97-AF65-F5344CB8AC3E}">
        <p14:creationId xmlns:p14="http://schemas.microsoft.com/office/powerpoint/2010/main" val="40151518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5699AC23-8F7D-443C-B2E7-C1E7A10D596D}" type="datetimeFigureOut">
              <a:rPr lang="tr-TR" smtClean="0"/>
              <a:t>23.11.2016</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8CA82F4-905A-410A-B38E-10369E7B4825}" type="slidenum">
              <a:rPr lang="tr-TR" smtClean="0"/>
              <a:t>‹#›</a:t>
            </a:fld>
            <a:endParaRPr lang="tr-TR"/>
          </a:p>
        </p:txBody>
      </p:sp>
    </p:spTree>
    <p:extLst>
      <p:ext uri="{BB962C8B-B14F-4D97-AF65-F5344CB8AC3E}">
        <p14:creationId xmlns:p14="http://schemas.microsoft.com/office/powerpoint/2010/main" val="4162375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699AC23-8F7D-443C-B2E7-C1E7A10D596D}" type="datetimeFigureOut">
              <a:rPr lang="tr-TR" smtClean="0"/>
              <a:t>23.11.2016</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8CA82F4-905A-410A-B38E-10369E7B4825}" type="slidenum">
              <a:rPr lang="tr-TR" smtClean="0"/>
              <a:t>‹#›</a:t>
            </a:fld>
            <a:endParaRPr lang="tr-TR"/>
          </a:p>
        </p:txBody>
      </p:sp>
    </p:spTree>
    <p:extLst>
      <p:ext uri="{BB962C8B-B14F-4D97-AF65-F5344CB8AC3E}">
        <p14:creationId xmlns:p14="http://schemas.microsoft.com/office/powerpoint/2010/main" val="24804848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5699AC23-8F7D-443C-B2E7-C1E7A10D596D}" type="datetimeFigureOut">
              <a:rPr lang="tr-TR" smtClean="0"/>
              <a:t>23.11.2016</a:t>
            </a:fld>
            <a:endParaRPr lang="tr-TR"/>
          </a:p>
        </p:txBody>
      </p:sp>
      <p:sp>
        <p:nvSpPr>
          <p:cNvPr id="6" name="Footer Placeholder 5"/>
          <p:cNvSpPr>
            <a:spLocks noGrp="1"/>
          </p:cNvSpPr>
          <p:nvPr>
            <p:ph type="ftr" sz="quarter" idx="11"/>
          </p:nvPr>
        </p:nvSpPr>
        <p:spPr/>
        <p:txBody>
          <a:bodyPr/>
          <a:lstStyle/>
          <a:p>
            <a:endParaRPr lang="tr-T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28CA82F4-905A-410A-B38E-10369E7B4825}" type="slidenum">
              <a:rPr lang="tr-TR" smtClean="0"/>
              <a:t>‹#›</a:t>
            </a:fld>
            <a:endParaRPr lang="tr-TR"/>
          </a:p>
        </p:txBody>
      </p:sp>
    </p:spTree>
    <p:extLst>
      <p:ext uri="{BB962C8B-B14F-4D97-AF65-F5344CB8AC3E}">
        <p14:creationId xmlns:p14="http://schemas.microsoft.com/office/powerpoint/2010/main" val="1125792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5699AC23-8F7D-443C-B2E7-C1E7A10D596D}" type="datetimeFigureOut">
              <a:rPr lang="tr-TR" smtClean="0"/>
              <a:t>23.11.2016</a:t>
            </a:fld>
            <a:endParaRPr lang="tr-TR"/>
          </a:p>
        </p:txBody>
      </p:sp>
      <p:sp>
        <p:nvSpPr>
          <p:cNvPr id="8" name="Footer Placeholder 7"/>
          <p:cNvSpPr>
            <a:spLocks noGrp="1"/>
          </p:cNvSpPr>
          <p:nvPr>
            <p:ph type="ftr" sz="quarter" idx="11"/>
          </p:nvPr>
        </p:nvSpPr>
        <p:spPr/>
        <p:txBody>
          <a:bodyPr/>
          <a:lstStyle/>
          <a:p>
            <a:endParaRPr lang="tr-T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28CA82F4-905A-410A-B38E-10369E7B4825}" type="slidenum">
              <a:rPr lang="tr-TR" smtClean="0"/>
              <a:t>‹#›</a:t>
            </a:fld>
            <a:endParaRPr lang="tr-TR"/>
          </a:p>
        </p:txBody>
      </p:sp>
    </p:spTree>
    <p:extLst>
      <p:ext uri="{BB962C8B-B14F-4D97-AF65-F5344CB8AC3E}">
        <p14:creationId xmlns:p14="http://schemas.microsoft.com/office/powerpoint/2010/main" val="6081035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5699AC23-8F7D-443C-B2E7-C1E7A10D596D}" type="datetimeFigureOut">
              <a:rPr lang="tr-TR" smtClean="0"/>
              <a:t>23.11.2016</a:t>
            </a:fld>
            <a:endParaRPr lang="tr-TR"/>
          </a:p>
        </p:txBody>
      </p:sp>
      <p:sp>
        <p:nvSpPr>
          <p:cNvPr id="4" name="Footer Placeholder 3"/>
          <p:cNvSpPr>
            <a:spLocks noGrp="1"/>
          </p:cNvSpPr>
          <p:nvPr>
            <p:ph type="ftr" sz="quarter" idx="11"/>
          </p:nvPr>
        </p:nvSpPr>
        <p:spPr/>
        <p:txBody>
          <a:bodyPr/>
          <a:lstStyle/>
          <a:p>
            <a:endParaRPr lang="tr-T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28CA82F4-905A-410A-B38E-10369E7B4825}" type="slidenum">
              <a:rPr lang="tr-TR" smtClean="0"/>
              <a:t>‹#›</a:t>
            </a:fld>
            <a:endParaRPr lang="tr-TR"/>
          </a:p>
        </p:txBody>
      </p:sp>
    </p:spTree>
    <p:extLst>
      <p:ext uri="{BB962C8B-B14F-4D97-AF65-F5344CB8AC3E}">
        <p14:creationId xmlns:p14="http://schemas.microsoft.com/office/powerpoint/2010/main" val="23274951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99AC23-8F7D-443C-B2E7-C1E7A10D596D}" type="datetimeFigureOut">
              <a:rPr lang="tr-TR" smtClean="0"/>
              <a:t>23.11.2016</a:t>
            </a:fld>
            <a:endParaRPr lang="tr-TR"/>
          </a:p>
        </p:txBody>
      </p:sp>
      <p:sp>
        <p:nvSpPr>
          <p:cNvPr id="3" name="Footer Placeholder 2"/>
          <p:cNvSpPr>
            <a:spLocks noGrp="1"/>
          </p:cNvSpPr>
          <p:nvPr>
            <p:ph type="ftr" sz="quarter" idx="11"/>
          </p:nvPr>
        </p:nvSpPr>
        <p:spPr/>
        <p:txBody>
          <a:bodyPr/>
          <a:lstStyle/>
          <a:p>
            <a:endParaRPr lang="tr-T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28CA82F4-905A-410A-B38E-10369E7B4825}" type="slidenum">
              <a:rPr lang="tr-TR" smtClean="0"/>
              <a:t>‹#›</a:t>
            </a:fld>
            <a:endParaRPr lang="tr-TR"/>
          </a:p>
        </p:txBody>
      </p:sp>
    </p:spTree>
    <p:extLst>
      <p:ext uri="{BB962C8B-B14F-4D97-AF65-F5344CB8AC3E}">
        <p14:creationId xmlns:p14="http://schemas.microsoft.com/office/powerpoint/2010/main" val="3259872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tr-TR" smtClean="0"/>
              <a:t>Asıl başlık stili için tıklatın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5699AC23-8F7D-443C-B2E7-C1E7A10D596D}" type="datetimeFigureOut">
              <a:rPr lang="tr-TR" smtClean="0"/>
              <a:t>23.11.2016</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28CA82F4-905A-410A-B38E-10369E7B4825}" type="slidenum">
              <a:rPr lang="tr-TR" smtClean="0"/>
              <a:t>‹#›</a:t>
            </a:fld>
            <a:endParaRPr lang="tr-TR"/>
          </a:p>
        </p:txBody>
      </p:sp>
    </p:spTree>
    <p:extLst>
      <p:ext uri="{BB962C8B-B14F-4D97-AF65-F5344CB8AC3E}">
        <p14:creationId xmlns:p14="http://schemas.microsoft.com/office/powerpoint/2010/main" val="4071692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5699AC23-8F7D-443C-B2E7-C1E7A10D596D}" type="datetimeFigureOut">
              <a:rPr lang="tr-TR" smtClean="0"/>
              <a:t>23.11.2016</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8CA82F4-905A-410A-B38E-10369E7B4825}" type="slidenum">
              <a:rPr lang="tr-TR" smtClean="0"/>
              <a:t>‹#›</a:t>
            </a:fld>
            <a:endParaRPr lang="tr-TR"/>
          </a:p>
        </p:txBody>
      </p:sp>
    </p:spTree>
    <p:extLst>
      <p:ext uri="{BB962C8B-B14F-4D97-AF65-F5344CB8AC3E}">
        <p14:creationId xmlns:p14="http://schemas.microsoft.com/office/powerpoint/2010/main" val="29259107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5699AC23-8F7D-443C-B2E7-C1E7A10D596D}" type="datetimeFigureOut">
              <a:rPr lang="tr-TR" smtClean="0"/>
              <a:t>23.11.2016</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8CA82F4-905A-410A-B38E-10369E7B4825}" type="slidenum">
              <a:rPr lang="tr-TR" smtClean="0"/>
              <a:t>‹#›</a:t>
            </a:fld>
            <a:endParaRPr lang="tr-TR"/>
          </a:p>
        </p:txBody>
      </p:sp>
    </p:spTree>
    <p:extLst>
      <p:ext uri="{BB962C8B-B14F-4D97-AF65-F5344CB8AC3E}">
        <p14:creationId xmlns:p14="http://schemas.microsoft.com/office/powerpoint/2010/main" val="8344636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smtClean="0"/>
              <a:t>Asıl başlık stili için tıklatın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5699AC23-8F7D-443C-B2E7-C1E7A10D596D}" type="datetimeFigureOut">
              <a:rPr lang="tr-TR" smtClean="0"/>
              <a:t>23.11.2016</a:t>
            </a:fld>
            <a:endParaRPr lang="tr-TR"/>
          </a:p>
        </p:txBody>
      </p:sp>
      <p:sp>
        <p:nvSpPr>
          <p:cNvPr id="5" name="Footer Placeholder 4"/>
          <p:cNvSpPr>
            <a:spLocks noGrp="1"/>
          </p:cNvSpPr>
          <p:nvPr>
            <p:ph type="ftr" sz="quarter" idx="11"/>
          </p:nvPr>
        </p:nvSpPr>
        <p:spPr/>
        <p:txBody>
          <a:bodyPr/>
          <a:lstStyle/>
          <a:p>
            <a:endParaRPr lang="tr-T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8CA82F4-905A-410A-B38E-10369E7B4825}" type="slidenum">
              <a:rPr lang="tr-TR" smtClean="0"/>
              <a:t>‹#›</a:t>
            </a:fld>
            <a:endParaRPr lang="tr-T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9020540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düzenlemek için tıklatın</a:t>
            </a:r>
          </a:p>
        </p:txBody>
      </p:sp>
      <p:sp>
        <p:nvSpPr>
          <p:cNvPr id="5" name="Date Placeholder 4"/>
          <p:cNvSpPr>
            <a:spLocks noGrp="1"/>
          </p:cNvSpPr>
          <p:nvPr>
            <p:ph type="dt" sz="half" idx="10"/>
          </p:nvPr>
        </p:nvSpPr>
        <p:spPr/>
        <p:txBody>
          <a:bodyPr/>
          <a:lstStyle/>
          <a:p>
            <a:fld id="{5699AC23-8F7D-443C-B2E7-C1E7A10D596D}" type="datetimeFigureOut">
              <a:rPr lang="tr-TR" smtClean="0"/>
              <a:t>23.11.2016</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8CA82F4-905A-410A-B38E-10369E7B4825}" type="slidenum">
              <a:rPr lang="tr-TR" smtClean="0"/>
              <a:t>‹#›</a:t>
            </a:fld>
            <a:endParaRPr lang="tr-TR"/>
          </a:p>
        </p:txBody>
      </p:sp>
    </p:spTree>
    <p:extLst>
      <p:ext uri="{BB962C8B-B14F-4D97-AF65-F5344CB8AC3E}">
        <p14:creationId xmlns:p14="http://schemas.microsoft.com/office/powerpoint/2010/main" val="30212172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düzenlemek için tıklatın</a:t>
            </a:r>
          </a:p>
        </p:txBody>
      </p:sp>
      <p:sp>
        <p:nvSpPr>
          <p:cNvPr id="5" name="Date Placeholder 4"/>
          <p:cNvSpPr>
            <a:spLocks noGrp="1"/>
          </p:cNvSpPr>
          <p:nvPr>
            <p:ph type="dt" sz="half" idx="10"/>
          </p:nvPr>
        </p:nvSpPr>
        <p:spPr/>
        <p:txBody>
          <a:bodyPr/>
          <a:lstStyle/>
          <a:p>
            <a:fld id="{5699AC23-8F7D-443C-B2E7-C1E7A10D596D}" type="datetimeFigureOut">
              <a:rPr lang="tr-TR" smtClean="0"/>
              <a:t>23.11.2016</a:t>
            </a:fld>
            <a:endParaRPr lang="tr-TR"/>
          </a:p>
        </p:txBody>
      </p:sp>
      <p:sp>
        <p:nvSpPr>
          <p:cNvPr id="6" name="Footer Placeholder 5"/>
          <p:cNvSpPr>
            <a:spLocks noGrp="1"/>
          </p:cNvSpPr>
          <p:nvPr>
            <p:ph type="ftr" sz="quarter" idx="11"/>
          </p:nvPr>
        </p:nvSpPr>
        <p:spPr/>
        <p:txBody>
          <a:bodyPr/>
          <a:lstStyle/>
          <a:p>
            <a:endParaRPr lang="tr-T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8CA82F4-905A-410A-B38E-10369E7B4825}" type="slidenum">
              <a:rPr lang="tr-TR" smtClean="0"/>
              <a:t>‹#›</a:t>
            </a:fld>
            <a:endParaRPr lang="tr-T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198295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5699AC23-8F7D-443C-B2E7-C1E7A10D596D}" type="datetimeFigureOut">
              <a:rPr lang="tr-TR" smtClean="0"/>
              <a:t>23.11.2016</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8CA82F4-905A-410A-B38E-10369E7B4825}" type="slidenum">
              <a:rPr lang="tr-TR" smtClean="0"/>
              <a:t>‹#›</a:t>
            </a:fld>
            <a:endParaRPr lang="tr-TR"/>
          </a:p>
        </p:txBody>
      </p:sp>
    </p:spTree>
    <p:extLst>
      <p:ext uri="{BB962C8B-B14F-4D97-AF65-F5344CB8AC3E}">
        <p14:creationId xmlns:p14="http://schemas.microsoft.com/office/powerpoint/2010/main" val="13443927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düzenlemek için tıklatın</a:t>
            </a:r>
          </a:p>
        </p:txBody>
      </p:sp>
      <p:sp>
        <p:nvSpPr>
          <p:cNvPr id="5" name="Date Placeholder 4"/>
          <p:cNvSpPr>
            <a:spLocks noGrp="1"/>
          </p:cNvSpPr>
          <p:nvPr>
            <p:ph type="dt" sz="half" idx="10"/>
          </p:nvPr>
        </p:nvSpPr>
        <p:spPr/>
        <p:txBody>
          <a:bodyPr/>
          <a:lstStyle/>
          <a:p>
            <a:fld id="{5699AC23-8F7D-443C-B2E7-C1E7A10D596D}" type="datetimeFigureOut">
              <a:rPr lang="tr-TR" smtClean="0"/>
              <a:t>23.11.2016</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8CA82F4-905A-410A-B38E-10369E7B4825}" type="slidenum">
              <a:rPr lang="tr-TR" smtClean="0"/>
              <a:t>‹#›</a:t>
            </a:fld>
            <a:endParaRPr lang="tr-TR"/>
          </a:p>
        </p:txBody>
      </p:sp>
    </p:spTree>
    <p:extLst>
      <p:ext uri="{BB962C8B-B14F-4D97-AF65-F5344CB8AC3E}">
        <p14:creationId xmlns:p14="http://schemas.microsoft.com/office/powerpoint/2010/main" val="25348123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699AC23-8F7D-443C-B2E7-C1E7A10D596D}" type="datetimeFigureOut">
              <a:rPr lang="tr-TR" smtClean="0"/>
              <a:t>23.11.2016</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8CA82F4-905A-410A-B38E-10369E7B4825}" type="slidenum">
              <a:rPr lang="tr-TR" smtClean="0"/>
              <a:t>‹#›</a:t>
            </a:fld>
            <a:endParaRPr lang="tr-TR"/>
          </a:p>
        </p:txBody>
      </p:sp>
    </p:spTree>
    <p:extLst>
      <p:ext uri="{BB962C8B-B14F-4D97-AF65-F5344CB8AC3E}">
        <p14:creationId xmlns:p14="http://schemas.microsoft.com/office/powerpoint/2010/main" val="17612795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699AC23-8F7D-443C-B2E7-C1E7A10D596D}" type="datetimeFigureOut">
              <a:rPr lang="tr-TR" smtClean="0"/>
              <a:t>23.11.2016</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8CA82F4-905A-410A-B38E-10369E7B4825}" type="slidenum">
              <a:rPr lang="tr-TR" smtClean="0"/>
              <a:t>‹#›</a:t>
            </a:fld>
            <a:endParaRPr lang="tr-TR"/>
          </a:p>
        </p:txBody>
      </p:sp>
    </p:spTree>
    <p:extLst>
      <p:ext uri="{BB962C8B-B14F-4D97-AF65-F5344CB8AC3E}">
        <p14:creationId xmlns:p14="http://schemas.microsoft.com/office/powerpoint/2010/main" val="35373408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5699AC23-8F7D-443C-B2E7-C1E7A10D596D}" type="datetimeFigureOut">
              <a:rPr lang="tr-TR" smtClean="0"/>
              <a:t>23.11.2016</a:t>
            </a:fld>
            <a:endParaRPr lang="tr-TR"/>
          </a:p>
        </p:txBody>
      </p:sp>
      <p:sp>
        <p:nvSpPr>
          <p:cNvPr id="6" name="Footer Placeholder 5"/>
          <p:cNvSpPr>
            <a:spLocks noGrp="1"/>
          </p:cNvSpPr>
          <p:nvPr>
            <p:ph type="ftr" sz="quarter" idx="11"/>
          </p:nvPr>
        </p:nvSpPr>
        <p:spPr/>
        <p:txBody>
          <a:bodyPr/>
          <a:lstStyle/>
          <a:p>
            <a:endParaRPr lang="tr-T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28CA82F4-905A-410A-B38E-10369E7B4825}" type="slidenum">
              <a:rPr lang="tr-TR" smtClean="0"/>
              <a:t>‹#›</a:t>
            </a:fld>
            <a:endParaRPr lang="tr-TR"/>
          </a:p>
        </p:txBody>
      </p:sp>
    </p:spTree>
    <p:extLst>
      <p:ext uri="{BB962C8B-B14F-4D97-AF65-F5344CB8AC3E}">
        <p14:creationId xmlns:p14="http://schemas.microsoft.com/office/powerpoint/2010/main" val="23327415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5699AC23-8F7D-443C-B2E7-C1E7A10D596D}" type="datetimeFigureOut">
              <a:rPr lang="tr-TR" smtClean="0"/>
              <a:t>23.11.2016</a:t>
            </a:fld>
            <a:endParaRPr lang="tr-TR"/>
          </a:p>
        </p:txBody>
      </p:sp>
      <p:sp>
        <p:nvSpPr>
          <p:cNvPr id="8" name="Footer Placeholder 7"/>
          <p:cNvSpPr>
            <a:spLocks noGrp="1"/>
          </p:cNvSpPr>
          <p:nvPr>
            <p:ph type="ftr" sz="quarter" idx="11"/>
          </p:nvPr>
        </p:nvSpPr>
        <p:spPr/>
        <p:txBody>
          <a:bodyPr/>
          <a:lstStyle/>
          <a:p>
            <a:endParaRPr lang="tr-T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28CA82F4-905A-410A-B38E-10369E7B4825}" type="slidenum">
              <a:rPr lang="tr-TR" smtClean="0"/>
              <a:t>‹#›</a:t>
            </a:fld>
            <a:endParaRPr lang="tr-TR"/>
          </a:p>
        </p:txBody>
      </p:sp>
    </p:spTree>
    <p:extLst>
      <p:ext uri="{BB962C8B-B14F-4D97-AF65-F5344CB8AC3E}">
        <p14:creationId xmlns:p14="http://schemas.microsoft.com/office/powerpoint/2010/main" val="3906907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5699AC23-8F7D-443C-B2E7-C1E7A10D596D}" type="datetimeFigureOut">
              <a:rPr lang="tr-TR" smtClean="0"/>
              <a:t>23.11.2016</a:t>
            </a:fld>
            <a:endParaRPr lang="tr-TR"/>
          </a:p>
        </p:txBody>
      </p:sp>
      <p:sp>
        <p:nvSpPr>
          <p:cNvPr id="4" name="Footer Placeholder 3"/>
          <p:cNvSpPr>
            <a:spLocks noGrp="1"/>
          </p:cNvSpPr>
          <p:nvPr>
            <p:ph type="ftr" sz="quarter" idx="11"/>
          </p:nvPr>
        </p:nvSpPr>
        <p:spPr/>
        <p:txBody>
          <a:bodyPr/>
          <a:lstStyle/>
          <a:p>
            <a:endParaRPr lang="tr-T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28CA82F4-905A-410A-B38E-10369E7B4825}" type="slidenum">
              <a:rPr lang="tr-TR" smtClean="0"/>
              <a:t>‹#›</a:t>
            </a:fld>
            <a:endParaRPr lang="tr-TR"/>
          </a:p>
        </p:txBody>
      </p:sp>
    </p:spTree>
    <p:extLst>
      <p:ext uri="{BB962C8B-B14F-4D97-AF65-F5344CB8AC3E}">
        <p14:creationId xmlns:p14="http://schemas.microsoft.com/office/powerpoint/2010/main" val="2353795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99AC23-8F7D-443C-B2E7-C1E7A10D596D}" type="datetimeFigureOut">
              <a:rPr lang="tr-TR" smtClean="0"/>
              <a:t>23.11.2016</a:t>
            </a:fld>
            <a:endParaRPr lang="tr-TR"/>
          </a:p>
        </p:txBody>
      </p:sp>
      <p:sp>
        <p:nvSpPr>
          <p:cNvPr id="3" name="Footer Placeholder 2"/>
          <p:cNvSpPr>
            <a:spLocks noGrp="1"/>
          </p:cNvSpPr>
          <p:nvPr>
            <p:ph type="ftr" sz="quarter" idx="11"/>
          </p:nvPr>
        </p:nvSpPr>
        <p:spPr/>
        <p:txBody>
          <a:bodyPr/>
          <a:lstStyle/>
          <a:p>
            <a:endParaRPr lang="tr-T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28CA82F4-905A-410A-B38E-10369E7B4825}" type="slidenum">
              <a:rPr lang="tr-TR" smtClean="0"/>
              <a:t>‹#›</a:t>
            </a:fld>
            <a:endParaRPr lang="tr-TR"/>
          </a:p>
        </p:txBody>
      </p:sp>
    </p:spTree>
    <p:extLst>
      <p:ext uri="{BB962C8B-B14F-4D97-AF65-F5344CB8AC3E}">
        <p14:creationId xmlns:p14="http://schemas.microsoft.com/office/powerpoint/2010/main" val="398946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tr-TR" smtClean="0"/>
              <a:t>Asıl başlık stili için tıklatın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5699AC23-8F7D-443C-B2E7-C1E7A10D596D}" type="datetimeFigureOut">
              <a:rPr lang="tr-TR" smtClean="0"/>
              <a:t>23.11.2016</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28CA82F4-905A-410A-B38E-10369E7B4825}" type="slidenum">
              <a:rPr lang="tr-TR" smtClean="0"/>
              <a:t>‹#›</a:t>
            </a:fld>
            <a:endParaRPr lang="tr-TR"/>
          </a:p>
        </p:txBody>
      </p:sp>
    </p:spTree>
    <p:extLst>
      <p:ext uri="{BB962C8B-B14F-4D97-AF65-F5344CB8AC3E}">
        <p14:creationId xmlns:p14="http://schemas.microsoft.com/office/powerpoint/2010/main" val="1237508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5699AC23-8F7D-443C-B2E7-C1E7A10D596D}" type="datetimeFigureOut">
              <a:rPr lang="tr-TR" smtClean="0"/>
              <a:t>23.11.2016</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8CA82F4-905A-410A-B38E-10369E7B4825}" type="slidenum">
              <a:rPr lang="tr-TR" smtClean="0"/>
              <a:t>‹#›</a:t>
            </a:fld>
            <a:endParaRPr lang="tr-TR"/>
          </a:p>
        </p:txBody>
      </p:sp>
    </p:spTree>
    <p:extLst>
      <p:ext uri="{BB962C8B-B14F-4D97-AF65-F5344CB8AC3E}">
        <p14:creationId xmlns:p14="http://schemas.microsoft.com/office/powerpoint/2010/main" val="21658085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5699AC23-8F7D-443C-B2E7-C1E7A10D596D}" type="datetimeFigureOut">
              <a:rPr lang="tr-TR" smtClean="0"/>
              <a:t>23.11.2016</a:t>
            </a:fld>
            <a:endParaRPr lang="tr-T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28CA82F4-905A-410A-B38E-10369E7B4825}" type="slidenum">
              <a:rPr lang="tr-TR" smtClean="0"/>
              <a:t>‹#›</a:t>
            </a:fld>
            <a:endParaRPr lang="tr-TR"/>
          </a:p>
        </p:txBody>
      </p:sp>
    </p:spTree>
    <p:extLst>
      <p:ext uri="{BB962C8B-B14F-4D97-AF65-F5344CB8AC3E}">
        <p14:creationId xmlns:p14="http://schemas.microsoft.com/office/powerpoint/2010/main" val="1764505871"/>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5699AC23-8F7D-443C-B2E7-C1E7A10D596D}" type="datetimeFigureOut">
              <a:rPr lang="tr-TR" smtClean="0"/>
              <a:t>23.11.2016</a:t>
            </a:fld>
            <a:endParaRPr lang="tr-T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28CA82F4-905A-410A-B38E-10369E7B4825}" type="slidenum">
              <a:rPr lang="tr-TR" smtClean="0"/>
              <a:t>‹#›</a:t>
            </a:fld>
            <a:endParaRPr lang="tr-TR"/>
          </a:p>
        </p:txBody>
      </p:sp>
    </p:spTree>
    <p:extLst>
      <p:ext uri="{BB962C8B-B14F-4D97-AF65-F5344CB8AC3E}">
        <p14:creationId xmlns:p14="http://schemas.microsoft.com/office/powerpoint/2010/main" val="2793253343"/>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gallocommunications.com/" TargetMode="Externa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hyperlink" Target="https://vsback.com/yaraticilik-cesitleri" TargetMode="Externa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hyperlink" Target="https://vsback.com/yaraticiligi-engelleyen-faktorler" TargetMode="Externa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hyperlink" Target="https://vsback.com/yaraticiligi-artiran-faktorler" TargetMode="Externa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3" Type="http://schemas.openxmlformats.org/officeDocument/2006/relationships/hyperlink" Target="http://tr.wikipedia.org/wiki/1985" TargetMode="External"/><Relationship Id="rId2" Type="http://schemas.openxmlformats.org/officeDocument/2006/relationships/hyperlink" Target="http://tr.wikipedia.org/w/index.php?title=Edward_De_Bono&amp;action=edit&amp;redlink=1" TargetMode="Externa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1372966" y="1145660"/>
            <a:ext cx="9548317" cy="5509200"/>
          </a:xfrm>
          <a:prstGeom prst="rect">
            <a:avLst/>
          </a:prstGeom>
          <a:noFill/>
        </p:spPr>
        <p:txBody>
          <a:bodyPr wrap="square" rtlCol="0">
            <a:spAutoFit/>
          </a:bodyPr>
          <a:lstStyle/>
          <a:p>
            <a:pPr algn="ctr"/>
            <a:r>
              <a:rPr lang="tr-TR" sz="5400" b="1" dirty="0" smtClean="0"/>
              <a:t>YARATICI DÜŞÜNME </a:t>
            </a:r>
          </a:p>
          <a:p>
            <a:pPr algn="ctr"/>
            <a:r>
              <a:rPr lang="tr-TR" sz="5400" b="1" dirty="0" smtClean="0"/>
              <a:t>VE </a:t>
            </a:r>
          </a:p>
          <a:p>
            <a:pPr algn="ctr"/>
            <a:r>
              <a:rPr lang="tr-TR" sz="5400" b="1" dirty="0" smtClean="0"/>
              <a:t>FİKİR ÜRETİMİ</a:t>
            </a:r>
          </a:p>
          <a:p>
            <a:pPr algn="ctr"/>
            <a:endParaRPr lang="tr-TR" sz="5400" b="1" dirty="0"/>
          </a:p>
          <a:p>
            <a:pPr algn="ctr"/>
            <a:endParaRPr lang="tr-TR" sz="5400" b="1" dirty="0" smtClean="0"/>
          </a:p>
          <a:p>
            <a:pPr algn="ctr"/>
            <a:endParaRPr lang="tr-TR" sz="5400" b="1" dirty="0"/>
          </a:p>
          <a:p>
            <a:pPr algn="ctr"/>
            <a:r>
              <a:rPr lang="tr-TR" sz="2800" b="1" dirty="0" smtClean="0"/>
              <a:t>						Dr. Kerem HAZNECİ</a:t>
            </a:r>
            <a:endParaRPr lang="tr-TR" sz="2800" b="1" dirty="0"/>
          </a:p>
        </p:txBody>
      </p:sp>
    </p:spTree>
    <p:extLst>
      <p:ext uri="{BB962C8B-B14F-4D97-AF65-F5344CB8AC3E}">
        <p14:creationId xmlns:p14="http://schemas.microsoft.com/office/powerpoint/2010/main" val="201097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a:xfrm>
            <a:off x="1447801" y="404729"/>
            <a:ext cx="8534400" cy="1507067"/>
          </a:xfrm>
        </p:spPr>
        <p:txBody>
          <a:bodyPr/>
          <a:lstStyle/>
          <a:p>
            <a:pPr eaLnBrk="1" hangingPunct="1">
              <a:defRPr/>
            </a:pPr>
            <a:r>
              <a:rPr lang="tr-TR" b="1" dirty="0" smtClean="0">
                <a:latin typeface="Times New Roman" panose="02020603050405020304" pitchFamily="18" charset="0"/>
                <a:cs typeface="Times New Roman" panose="02020603050405020304" pitchFamily="18" charset="0"/>
              </a:rPr>
              <a:t>Yaratıcı Bireylerin Karakteristik Özellikleri - I</a:t>
            </a:r>
            <a:endParaRPr lang="en-US" b="1" dirty="0" smtClean="0">
              <a:latin typeface="Times New Roman" panose="02020603050405020304" pitchFamily="18" charset="0"/>
              <a:cs typeface="Times New Roman" panose="02020603050405020304" pitchFamily="18" charset="0"/>
            </a:endParaRPr>
          </a:p>
        </p:txBody>
      </p:sp>
      <p:sp>
        <p:nvSpPr>
          <p:cNvPr id="12291" name="Rectangle 3"/>
          <p:cNvSpPr>
            <a:spLocks noGrp="1" noChangeArrowheads="1"/>
          </p:cNvSpPr>
          <p:nvPr>
            <p:ph idx="1"/>
          </p:nvPr>
        </p:nvSpPr>
        <p:spPr>
          <a:xfrm>
            <a:off x="997600" y="1911796"/>
            <a:ext cx="9202468" cy="3962400"/>
          </a:xfrm>
        </p:spPr>
        <p:txBody>
          <a:bodyPr>
            <a:noAutofit/>
          </a:bodyPr>
          <a:lstStyle/>
          <a:p>
            <a:pPr eaLnBrk="1" hangingPunct="1">
              <a:lnSpc>
                <a:spcPct val="90000"/>
              </a:lnSpc>
              <a:buClr>
                <a:srgbClr val="FF0000"/>
              </a:buClr>
              <a:buSzPct val="200000"/>
            </a:pPr>
            <a:r>
              <a:rPr lang="tr-TR" altLang="tr-TR" sz="2800" b="1" dirty="0" smtClean="0">
                <a:solidFill>
                  <a:schemeClr val="tx1"/>
                </a:solidFill>
                <a:latin typeface="Times New Roman" panose="02020603050405020304" pitchFamily="18" charset="0"/>
                <a:cs typeface="Times New Roman" panose="02020603050405020304" pitchFamily="18" charset="0"/>
              </a:rPr>
              <a:t>İstek enerjisi  </a:t>
            </a:r>
          </a:p>
          <a:p>
            <a:pPr eaLnBrk="1" hangingPunct="1">
              <a:lnSpc>
                <a:spcPct val="90000"/>
              </a:lnSpc>
              <a:buClr>
                <a:srgbClr val="FF0000"/>
              </a:buClr>
              <a:buSzPct val="200000"/>
              <a:buFont typeface="Wingdings" panose="05000000000000000000" pitchFamily="2" charset="2"/>
              <a:buNone/>
            </a:pPr>
            <a:r>
              <a:rPr lang="tr-TR" altLang="tr-TR" sz="2800" b="1" dirty="0" smtClean="0">
                <a:solidFill>
                  <a:schemeClr val="tx1"/>
                </a:solidFill>
                <a:latin typeface="Times New Roman" panose="02020603050405020304" pitchFamily="18" charset="0"/>
                <a:cs typeface="Times New Roman" panose="02020603050405020304" pitchFamily="18" charset="0"/>
              </a:rPr>
              <a:t>                </a:t>
            </a:r>
          </a:p>
          <a:p>
            <a:pPr eaLnBrk="1" hangingPunct="1">
              <a:lnSpc>
                <a:spcPct val="90000"/>
              </a:lnSpc>
              <a:buClr>
                <a:srgbClr val="FF0000"/>
              </a:buClr>
              <a:buSzPct val="200000"/>
            </a:pPr>
            <a:r>
              <a:rPr lang="tr-TR" altLang="tr-TR" sz="2800" b="1" dirty="0" smtClean="0">
                <a:solidFill>
                  <a:schemeClr val="tx1"/>
                </a:solidFill>
                <a:latin typeface="Times New Roman" panose="02020603050405020304" pitchFamily="18" charset="0"/>
                <a:cs typeface="Times New Roman" panose="02020603050405020304" pitchFamily="18" charset="0"/>
              </a:rPr>
              <a:t>Sıra dışı zekâ</a:t>
            </a:r>
          </a:p>
          <a:p>
            <a:pPr eaLnBrk="1" hangingPunct="1">
              <a:lnSpc>
                <a:spcPct val="90000"/>
              </a:lnSpc>
              <a:buClr>
                <a:srgbClr val="FF0000"/>
              </a:buClr>
              <a:buSzPct val="200000"/>
              <a:buFont typeface="Wingdings" panose="05000000000000000000" pitchFamily="2" charset="2"/>
              <a:buNone/>
            </a:pPr>
            <a:r>
              <a:rPr lang="tr-TR" altLang="tr-TR" sz="2800" b="1" dirty="0" smtClean="0">
                <a:solidFill>
                  <a:schemeClr val="tx1"/>
                </a:solidFill>
                <a:latin typeface="Times New Roman" panose="02020603050405020304" pitchFamily="18" charset="0"/>
                <a:cs typeface="Times New Roman" panose="02020603050405020304" pitchFamily="18" charset="0"/>
              </a:rPr>
              <a:t>        </a:t>
            </a:r>
          </a:p>
          <a:p>
            <a:pPr eaLnBrk="1" hangingPunct="1">
              <a:lnSpc>
                <a:spcPct val="90000"/>
              </a:lnSpc>
              <a:buClr>
                <a:srgbClr val="FF0000"/>
              </a:buClr>
              <a:buSzPct val="200000"/>
            </a:pPr>
            <a:r>
              <a:rPr lang="tr-TR" altLang="tr-TR" sz="2800" b="1" dirty="0" smtClean="0">
                <a:solidFill>
                  <a:schemeClr val="tx1"/>
                </a:solidFill>
                <a:latin typeface="Times New Roman" panose="02020603050405020304" pitchFamily="18" charset="0"/>
                <a:cs typeface="Times New Roman" panose="02020603050405020304" pitchFamily="18" charset="0"/>
              </a:rPr>
              <a:t>Tükenmeyen merak</a:t>
            </a:r>
          </a:p>
          <a:p>
            <a:pPr eaLnBrk="1" hangingPunct="1">
              <a:lnSpc>
                <a:spcPct val="90000"/>
              </a:lnSpc>
              <a:buClr>
                <a:srgbClr val="FF0000"/>
              </a:buClr>
              <a:buSzPct val="200000"/>
              <a:buFont typeface="Wingdings" panose="05000000000000000000" pitchFamily="2" charset="2"/>
              <a:buNone/>
            </a:pPr>
            <a:endParaRPr lang="tr-TR" altLang="tr-TR" sz="2800" b="1" dirty="0" smtClean="0">
              <a:solidFill>
                <a:schemeClr val="tx1"/>
              </a:solidFill>
              <a:latin typeface="Times New Roman" panose="02020603050405020304" pitchFamily="18" charset="0"/>
              <a:cs typeface="Times New Roman" panose="02020603050405020304" pitchFamily="18" charset="0"/>
            </a:endParaRPr>
          </a:p>
          <a:p>
            <a:pPr eaLnBrk="1" hangingPunct="1">
              <a:lnSpc>
                <a:spcPct val="90000"/>
              </a:lnSpc>
              <a:buClr>
                <a:srgbClr val="FF0000"/>
              </a:buClr>
              <a:buSzPct val="200000"/>
            </a:pPr>
            <a:r>
              <a:rPr lang="tr-TR" altLang="tr-TR" sz="2800" b="1" dirty="0" smtClean="0">
                <a:solidFill>
                  <a:schemeClr val="tx1"/>
                </a:solidFill>
                <a:latin typeface="Times New Roman" panose="02020603050405020304" pitchFamily="18" charset="0"/>
                <a:cs typeface="Times New Roman" panose="02020603050405020304" pitchFamily="18" charset="0"/>
              </a:rPr>
              <a:t>Sürekli </a:t>
            </a:r>
            <a:r>
              <a:rPr lang="tr-TR" altLang="tr-TR" sz="2800" b="1" dirty="0" err="1" smtClean="0">
                <a:solidFill>
                  <a:schemeClr val="tx1"/>
                </a:solidFill>
                <a:latin typeface="Times New Roman" panose="02020603050405020304" pitchFamily="18" charset="0"/>
                <a:cs typeface="Times New Roman" panose="02020603050405020304" pitchFamily="18" charset="0"/>
              </a:rPr>
              <a:t>tetiktelik</a:t>
            </a:r>
            <a:endParaRPr lang="tr-TR" altLang="tr-TR" sz="2800" b="1" dirty="0" smtClean="0">
              <a:solidFill>
                <a:schemeClr val="tx1"/>
              </a:solidFill>
              <a:latin typeface="Times New Roman" panose="02020603050405020304" pitchFamily="18" charset="0"/>
              <a:cs typeface="Times New Roman" panose="02020603050405020304" pitchFamily="18" charset="0"/>
            </a:endParaRPr>
          </a:p>
          <a:p>
            <a:pPr eaLnBrk="1" hangingPunct="1">
              <a:lnSpc>
                <a:spcPct val="90000"/>
              </a:lnSpc>
              <a:buClr>
                <a:srgbClr val="FF0000"/>
              </a:buClr>
              <a:buSzPct val="200000"/>
              <a:buFont typeface="Wingdings" panose="05000000000000000000" pitchFamily="2" charset="2"/>
              <a:buNone/>
            </a:pPr>
            <a:endParaRPr lang="tr-TR" altLang="tr-TR" sz="2800" b="1" dirty="0" smtClean="0">
              <a:solidFill>
                <a:schemeClr val="tx1"/>
              </a:solidFill>
              <a:latin typeface="Times New Roman" panose="02020603050405020304" pitchFamily="18" charset="0"/>
              <a:cs typeface="Times New Roman" panose="02020603050405020304" pitchFamily="18" charset="0"/>
            </a:endParaRPr>
          </a:p>
          <a:p>
            <a:pPr eaLnBrk="1" hangingPunct="1">
              <a:lnSpc>
                <a:spcPct val="90000"/>
              </a:lnSpc>
              <a:buClr>
                <a:srgbClr val="FF0000"/>
              </a:buClr>
              <a:buSzPct val="200000"/>
            </a:pPr>
            <a:r>
              <a:rPr lang="tr-TR" altLang="tr-TR" sz="2800" b="1" dirty="0" smtClean="0">
                <a:solidFill>
                  <a:schemeClr val="tx1"/>
                </a:solidFill>
                <a:latin typeface="Times New Roman" panose="02020603050405020304" pitchFamily="18" charset="0"/>
                <a:cs typeface="Times New Roman" panose="02020603050405020304" pitchFamily="18" charset="0"/>
              </a:rPr>
              <a:t>Gerçekçi özgüven</a:t>
            </a:r>
          </a:p>
        </p:txBody>
      </p:sp>
    </p:spTree>
    <p:extLst>
      <p:ext uri="{BB962C8B-B14F-4D97-AF65-F5344CB8AC3E}">
        <p14:creationId xmlns:p14="http://schemas.microsoft.com/office/powerpoint/2010/main" val="3719012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ChangeArrowheads="1"/>
          </p:cNvSpPr>
          <p:nvPr>
            <p:ph type="title" idx="4294967295"/>
          </p:nvPr>
        </p:nvSpPr>
        <p:spPr>
          <a:xfrm>
            <a:off x="0" y="327025"/>
            <a:ext cx="10515600" cy="1325563"/>
          </a:xfrm>
        </p:spPr>
        <p:txBody>
          <a:bodyPr/>
          <a:lstStyle/>
          <a:p>
            <a:pPr eaLnBrk="1" hangingPunct="1">
              <a:defRPr/>
            </a:pPr>
            <a:r>
              <a:rPr lang="tr-TR" b="1" dirty="0" smtClean="0">
                <a:latin typeface="Times New Roman" panose="02020603050405020304" pitchFamily="18" charset="0"/>
                <a:cs typeface="Times New Roman" panose="02020603050405020304" pitchFamily="18" charset="0"/>
              </a:rPr>
              <a:t>Yaratıcı Bireylerin Karakteristik Özellikleri - II</a:t>
            </a:r>
            <a:endParaRPr lang="en-US" b="1" dirty="0" smtClean="0">
              <a:latin typeface="Times New Roman" panose="02020603050405020304" pitchFamily="18" charset="0"/>
              <a:cs typeface="Times New Roman" panose="02020603050405020304" pitchFamily="18" charset="0"/>
            </a:endParaRPr>
          </a:p>
        </p:txBody>
      </p:sp>
      <p:sp>
        <p:nvSpPr>
          <p:cNvPr id="13315" name="Rectangle 3"/>
          <p:cNvSpPr>
            <a:spLocks noGrp="1" noChangeArrowheads="1"/>
          </p:cNvSpPr>
          <p:nvPr>
            <p:ph type="body" idx="4294967295"/>
          </p:nvPr>
        </p:nvSpPr>
        <p:spPr>
          <a:xfrm>
            <a:off x="2305318" y="2039759"/>
            <a:ext cx="7773988" cy="3746500"/>
          </a:xfrm>
        </p:spPr>
        <p:txBody>
          <a:bodyPr>
            <a:noAutofit/>
          </a:bodyPr>
          <a:lstStyle/>
          <a:p>
            <a:pPr eaLnBrk="1" hangingPunct="1">
              <a:lnSpc>
                <a:spcPct val="80000"/>
              </a:lnSpc>
              <a:buClr>
                <a:srgbClr val="FF0000"/>
              </a:buClr>
              <a:buSzPct val="200000"/>
              <a:buFont typeface="Wingdings" panose="05000000000000000000" pitchFamily="2" charset="2"/>
              <a:buChar char="Ø"/>
            </a:pPr>
            <a:r>
              <a:rPr lang="tr-TR" altLang="tr-TR" sz="2400" b="1" dirty="0" smtClean="0">
                <a:solidFill>
                  <a:schemeClr val="tx1"/>
                </a:solidFill>
                <a:latin typeface="Times New Roman" panose="02020603050405020304" pitchFamily="18" charset="0"/>
                <a:cs typeface="Times New Roman" panose="02020603050405020304" pitchFamily="18" charset="0"/>
              </a:rPr>
              <a:t>Açık fikirlilik</a:t>
            </a:r>
          </a:p>
          <a:p>
            <a:pPr eaLnBrk="1" hangingPunct="1">
              <a:lnSpc>
                <a:spcPct val="80000"/>
              </a:lnSpc>
              <a:buClr>
                <a:srgbClr val="FF0000"/>
              </a:buClr>
              <a:buSzPct val="200000"/>
              <a:buFont typeface="Wingdings" panose="05000000000000000000" pitchFamily="2" charset="2"/>
              <a:buChar char="Ø"/>
            </a:pPr>
            <a:endParaRPr lang="tr-TR" altLang="tr-TR" sz="2400" b="1" dirty="0" smtClean="0">
              <a:solidFill>
                <a:schemeClr val="tx1"/>
              </a:solidFill>
              <a:latin typeface="Times New Roman" panose="02020603050405020304" pitchFamily="18" charset="0"/>
              <a:cs typeface="Times New Roman" panose="02020603050405020304" pitchFamily="18" charset="0"/>
            </a:endParaRPr>
          </a:p>
          <a:p>
            <a:pPr eaLnBrk="1" hangingPunct="1">
              <a:lnSpc>
                <a:spcPct val="80000"/>
              </a:lnSpc>
              <a:buClr>
                <a:srgbClr val="FF0000"/>
              </a:buClr>
              <a:buSzPct val="200000"/>
              <a:buFont typeface="Wingdings" panose="05000000000000000000" pitchFamily="2" charset="2"/>
              <a:buChar char="Ø"/>
            </a:pPr>
            <a:r>
              <a:rPr lang="tr-TR" altLang="tr-TR" sz="2400" b="1" dirty="0" smtClean="0">
                <a:solidFill>
                  <a:schemeClr val="tx1"/>
                </a:solidFill>
                <a:latin typeface="Times New Roman" panose="02020603050405020304" pitchFamily="18" charset="0"/>
                <a:cs typeface="Times New Roman" panose="02020603050405020304" pitchFamily="18" charset="0"/>
              </a:rPr>
              <a:t>Deneyci yaklaşım</a:t>
            </a:r>
          </a:p>
          <a:p>
            <a:pPr eaLnBrk="1" hangingPunct="1">
              <a:lnSpc>
                <a:spcPct val="80000"/>
              </a:lnSpc>
              <a:buClr>
                <a:srgbClr val="FF0000"/>
              </a:buClr>
              <a:buSzPct val="200000"/>
              <a:buFont typeface="Wingdings" panose="05000000000000000000" pitchFamily="2" charset="2"/>
              <a:buChar char="Ø"/>
            </a:pPr>
            <a:endParaRPr lang="tr-TR" altLang="tr-TR" sz="2400" b="1" dirty="0" smtClean="0">
              <a:solidFill>
                <a:schemeClr val="tx1"/>
              </a:solidFill>
              <a:latin typeface="Times New Roman" panose="02020603050405020304" pitchFamily="18" charset="0"/>
              <a:cs typeface="Times New Roman" panose="02020603050405020304" pitchFamily="18" charset="0"/>
            </a:endParaRPr>
          </a:p>
          <a:p>
            <a:pPr eaLnBrk="1" hangingPunct="1">
              <a:lnSpc>
                <a:spcPct val="80000"/>
              </a:lnSpc>
              <a:buClr>
                <a:srgbClr val="FF0000"/>
              </a:buClr>
              <a:buSzPct val="200000"/>
              <a:buFont typeface="Wingdings" panose="05000000000000000000" pitchFamily="2" charset="2"/>
              <a:buChar char="Ø"/>
            </a:pPr>
            <a:r>
              <a:rPr lang="tr-TR" altLang="tr-TR" sz="2400" b="1" dirty="0" smtClean="0">
                <a:solidFill>
                  <a:schemeClr val="tx1"/>
                </a:solidFill>
                <a:latin typeface="Times New Roman" panose="02020603050405020304" pitchFamily="18" charset="0"/>
                <a:cs typeface="Times New Roman" panose="02020603050405020304" pitchFamily="18" charset="0"/>
              </a:rPr>
              <a:t>İyimserlik</a:t>
            </a:r>
          </a:p>
          <a:p>
            <a:pPr eaLnBrk="1" hangingPunct="1">
              <a:lnSpc>
                <a:spcPct val="80000"/>
              </a:lnSpc>
              <a:buClr>
                <a:srgbClr val="FF0000"/>
              </a:buClr>
              <a:buSzPct val="200000"/>
              <a:buFont typeface="Wingdings" panose="05000000000000000000" pitchFamily="2" charset="2"/>
              <a:buChar char="Ø"/>
            </a:pPr>
            <a:endParaRPr lang="tr-TR" altLang="tr-TR" sz="2400" b="1" dirty="0" smtClean="0">
              <a:solidFill>
                <a:schemeClr val="tx1"/>
              </a:solidFill>
              <a:latin typeface="Times New Roman" panose="02020603050405020304" pitchFamily="18" charset="0"/>
              <a:cs typeface="Times New Roman" panose="02020603050405020304" pitchFamily="18" charset="0"/>
            </a:endParaRPr>
          </a:p>
          <a:p>
            <a:pPr eaLnBrk="1" hangingPunct="1">
              <a:lnSpc>
                <a:spcPct val="80000"/>
              </a:lnSpc>
              <a:buClr>
                <a:srgbClr val="FF0000"/>
              </a:buClr>
              <a:buSzPct val="200000"/>
              <a:buFont typeface="Wingdings" panose="05000000000000000000" pitchFamily="2" charset="2"/>
              <a:buChar char="Ø"/>
            </a:pPr>
            <a:r>
              <a:rPr lang="tr-TR" altLang="tr-TR" sz="2400" b="1" dirty="0" smtClean="0">
                <a:solidFill>
                  <a:schemeClr val="tx1"/>
                </a:solidFill>
                <a:latin typeface="Times New Roman" panose="02020603050405020304" pitchFamily="18" charset="0"/>
                <a:cs typeface="Times New Roman" panose="02020603050405020304" pitchFamily="18" charset="0"/>
              </a:rPr>
              <a:t>Pes etmemek</a:t>
            </a:r>
          </a:p>
          <a:p>
            <a:pPr eaLnBrk="1" hangingPunct="1">
              <a:lnSpc>
                <a:spcPct val="80000"/>
              </a:lnSpc>
              <a:buClr>
                <a:srgbClr val="FF0000"/>
              </a:buClr>
              <a:buSzPct val="200000"/>
              <a:buFont typeface="Wingdings" panose="05000000000000000000" pitchFamily="2" charset="2"/>
              <a:buChar char="Ø"/>
            </a:pPr>
            <a:endParaRPr lang="tr-TR" altLang="tr-TR" sz="2400" b="1" dirty="0" smtClean="0">
              <a:solidFill>
                <a:schemeClr val="tx1"/>
              </a:solidFill>
              <a:latin typeface="Times New Roman" panose="02020603050405020304" pitchFamily="18" charset="0"/>
              <a:cs typeface="Times New Roman" panose="02020603050405020304" pitchFamily="18" charset="0"/>
            </a:endParaRPr>
          </a:p>
          <a:p>
            <a:pPr eaLnBrk="1" hangingPunct="1">
              <a:lnSpc>
                <a:spcPct val="80000"/>
              </a:lnSpc>
              <a:buClr>
                <a:srgbClr val="FF0000"/>
              </a:buClr>
              <a:buSzPct val="200000"/>
              <a:buFont typeface="Wingdings" panose="05000000000000000000" pitchFamily="2" charset="2"/>
              <a:buChar char="Ø"/>
            </a:pPr>
            <a:r>
              <a:rPr lang="tr-TR" altLang="tr-TR" sz="2400" b="1" dirty="0" smtClean="0">
                <a:solidFill>
                  <a:schemeClr val="tx1"/>
                </a:solidFill>
                <a:latin typeface="Times New Roman" panose="02020603050405020304" pitchFamily="18" charset="0"/>
                <a:cs typeface="Times New Roman" panose="02020603050405020304" pitchFamily="18" charset="0"/>
              </a:rPr>
              <a:t>Yaratıcılıktan keyif almak</a:t>
            </a:r>
            <a:endParaRPr lang="en-US" altLang="tr-TR" sz="2400" b="1" dirty="0" smtClean="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25019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685800" y="304314"/>
            <a:ext cx="10608972" cy="759311"/>
          </a:xfrm>
          <a:prstGeom prst="rect">
            <a:avLst/>
          </a:prstGeom>
        </p:spPr>
        <p:txBody>
          <a:bodyPr vert="horz" wrap="square" lIns="90000" tIns="46800" rIns="90000" bIns="4680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tr-TR" sz="4800" b="1" dirty="0" err="1" smtClean="0">
                <a:latin typeface="Times New Roman" panose="02020603050405020304" pitchFamily="18" charset="0"/>
                <a:cs typeface="Times New Roman" panose="02020603050405020304" pitchFamily="18" charset="0"/>
              </a:rPr>
              <a:t>Yaratıcı</a:t>
            </a:r>
            <a:r>
              <a:rPr lang="en-GB" altLang="tr-TR" sz="4800" b="1" dirty="0" smtClean="0">
                <a:latin typeface="Times New Roman" panose="02020603050405020304" pitchFamily="18" charset="0"/>
                <a:cs typeface="Times New Roman" panose="02020603050405020304" pitchFamily="18" charset="0"/>
              </a:rPr>
              <a:t> </a:t>
            </a:r>
            <a:r>
              <a:rPr lang="en-GB" altLang="tr-TR" sz="4800" b="1" dirty="0" err="1" smtClean="0">
                <a:latin typeface="Times New Roman" panose="02020603050405020304" pitchFamily="18" charset="0"/>
                <a:cs typeface="Times New Roman" panose="02020603050405020304" pitchFamily="18" charset="0"/>
              </a:rPr>
              <a:t>olmayı</a:t>
            </a:r>
            <a:r>
              <a:rPr lang="en-GB" altLang="tr-TR" sz="4800" b="1" dirty="0" smtClean="0">
                <a:latin typeface="Times New Roman" panose="02020603050405020304" pitchFamily="18" charset="0"/>
                <a:cs typeface="Times New Roman" panose="02020603050405020304" pitchFamily="18" charset="0"/>
              </a:rPr>
              <a:t> </a:t>
            </a:r>
            <a:r>
              <a:rPr lang="en-GB" altLang="tr-TR" sz="4800" b="1" dirty="0" err="1" smtClean="0">
                <a:latin typeface="Times New Roman" panose="02020603050405020304" pitchFamily="18" charset="0"/>
                <a:cs typeface="Times New Roman" panose="02020603050405020304" pitchFamily="18" charset="0"/>
              </a:rPr>
              <a:t>öğrenebilir</a:t>
            </a:r>
            <a:r>
              <a:rPr lang="en-GB" altLang="tr-TR" sz="4800" b="1" dirty="0" smtClean="0">
                <a:latin typeface="Times New Roman" panose="02020603050405020304" pitchFamily="18" charset="0"/>
                <a:cs typeface="Times New Roman" panose="02020603050405020304" pitchFamily="18" charset="0"/>
              </a:rPr>
              <a:t> </a:t>
            </a:r>
            <a:r>
              <a:rPr lang="en-GB" altLang="tr-TR" sz="4800" b="1" dirty="0" err="1" smtClean="0">
                <a:latin typeface="Times New Roman" panose="02020603050405020304" pitchFamily="18" charset="0"/>
                <a:cs typeface="Times New Roman" panose="02020603050405020304" pitchFamily="18" charset="0"/>
              </a:rPr>
              <a:t>miyiz</a:t>
            </a:r>
            <a:r>
              <a:rPr lang="en-GB" altLang="tr-TR" sz="4800" b="1" dirty="0" smtClean="0">
                <a:latin typeface="Times New Roman" panose="02020603050405020304" pitchFamily="18" charset="0"/>
                <a:cs typeface="Times New Roman" panose="02020603050405020304" pitchFamily="18" charset="0"/>
              </a:rPr>
              <a:t>?</a:t>
            </a:r>
            <a:endParaRPr lang="en-GB" altLang="tr-TR" sz="4800" b="1" dirty="0">
              <a:latin typeface="Times New Roman" panose="02020603050405020304" pitchFamily="18" charset="0"/>
              <a:cs typeface="Times New Roman" panose="02020603050405020304" pitchFamily="18" charset="0"/>
            </a:endParaRPr>
          </a:p>
        </p:txBody>
      </p:sp>
      <p:sp>
        <p:nvSpPr>
          <p:cNvPr id="4" name="AutoShape 3"/>
          <p:cNvSpPr>
            <a:spLocks noChangeArrowheads="1"/>
          </p:cNvSpPr>
          <p:nvPr/>
        </p:nvSpPr>
        <p:spPr bwMode="auto">
          <a:xfrm>
            <a:off x="2156876" y="1349062"/>
            <a:ext cx="6719887" cy="4953000"/>
          </a:xfrm>
          <a:prstGeom prst="cloudCallout">
            <a:avLst>
              <a:gd name="adj1" fmla="val -67718"/>
              <a:gd name="adj2" fmla="val 48528"/>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lstStyle>
            <a:lvl1pPr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3200">
                <a:solidFill>
                  <a:schemeClr val="tx1"/>
                </a:solidFill>
                <a:latin typeface="Tahoma" panose="020B0604030504040204" pitchFamily="34" charset="0"/>
              </a:defRPr>
            </a:lvl1pPr>
            <a:lvl2pPr marL="742950" indent="-28575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800">
                <a:solidFill>
                  <a:schemeClr val="tx1"/>
                </a:solidFill>
                <a:latin typeface="Tahoma" panose="020B0604030504040204" pitchFamily="34" charset="0"/>
              </a:defRPr>
            </a:lvl2pPr>
            <a:lvl3pPr marL="11430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400">
                <a:solidFill>
                  <a:schemeClr val="tx1"/>
                </a:solidFill>
                <a:latin typeface="Tahoma" panose="020B0604030504040204" pitchFamily="34" charset="0"/>
              </a:defRPr>
            </a:lvl3pPr>
            <a:lvl4pPr marL="16002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Tahoma" panose="020B0604030504040204" pitchFamily="34" charset="0"/>
              </a:defRPr>
            </a:lvl4pPr>
            <a:lvl5pPr marL="20574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Tahoma" panose="020B0604030504040204" pitchFamily="34" charset="0"/>
              </a:defRPr>
            </a:lvl5pPr>
            <a:lvl6pPr marL="25146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Tahoma" panose="020B0604030504040204" pitchFamily="34" charset="0"/>
              </a:defRPr>
            </a:lvl6pPr>
            <a:lvl7pPr marL="29718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Tahoma" panose="020B0604030504040204" pitchFamily="34" charset="0"/>
              </a:defRPr>
            </a:lvl7pPr>
            <a:lvl8pPr marL="34290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Tahoma" panose="020B0604030504040204" pitchFamily="34" charset="0"/>
              </a:defRPr>
            </a:lvl8pPr>
            <a:lvl9pPr marL="38862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Tahoma" panose="020B0604030504040204" pitchFamily="34" charset="0"/>
              </a:defRPr>
            </a:lvl9pPr>
          </a:lstStyle>
          <a:p>
            <a:pPr algn="ctr">
              <a:spcBef>
                <a:spcPct val="0"/>
              </a:spcBef>
              <a:buClr>
                <a:srgbClr val="0000FF"/>
              </a:buClr>
              <a:buFont typeface="Times New Roman" panose="02020603050405020304" pitchFamily="18" charset="0"/>
              <a:buNone/>
            </a:pPr>
            <a:r>
              <a:rPr kumimoji="0" lang="en-GB" altLang="tr-TR" sz="4400" dirty="0">
                <a:solidFill>
                  <a:srgbClr val="FF0000"/>
                </a:solidFill>
                <a:latin typeface="Times New Roman" panose="02020603050405020304" pitchFamily="18" charset="0"/>
                <a:cs typeface="Lucida Sans Unicode" panose="020B0602030504020204" pitchFamily="34" charset="0"/>
              </a:rPr>
              <a:t>   evet !!</a:t>
            </a:r>
          </a:p>
          <a:p>
            <a:pPr>
              <a:spcBef>
                <a:spcPct val="0"/>
              </a:spcBef>
              <a:buClr>
                <a:srgbClr val="0000FF"/>
              </a:buClr>
              <a:buFont typeface="Tahoma" panose="020B0604030504040204" pitchFamily="34" charset="0"/>
              <a:buChar char="•"/>
            </a:pPr>
            <a:r>
              <a:rPr kumimoji="0" lang="en-GB" altLang="tr-TR" sz="2200" dirty="0">
                <a:solidFill>
                  <a:srgbClr val="FF0000"/>
                </a:solidFill>
                <a:cs typeface="Lucida Sans Unicode" panose="020B0602030504020204" pitchFamily="34" charset="0"/>
              </a:rPr>
              <a:t> </a:t>
            </a:r>
            <a:r>
              <a:rPr kumimoji="0" lang="en-GB" altLang="tr-TR" sz="2200" dirty="0" err="1">
                <a:cs typeface="Lucida Sans Unicode" panose="020B0602030504020204" pitchFamily="34" charset="0"/>
              </a:rPr>
              <a:t>yeni</a:t>
            </a:r>
            <a:r>
              <a:rPr kumimoji="0" lang="en-GB" altLang="tr-TR" sz="2200" dirty="0">
                <a:cs typeface="Lucida Sans Unicode" panose="020B0602030504020204" pitchFamily="34" charset="0"/>
              </a:rPr>
              <a:t> </a:t>
            </a:r>
            <a:r>
              <a:rPr kumimoji="0" lang="en-GB" altLang="tr-TR" sz="2200" dirty="0" err="1">
                <a:cs typeface="Lucida Sans Unicode" panose="020B0602030504020204" pitchFamily="34" charset="0"/>
              </a:rPr>
              <a:t>ve</a:t>
            </a:r>
            <a:r>
              <a:rPr kumimoji="0" lang="en-GB" altLang="tr-TR" sz="2200" dirty="0">
                <a:cs typeface="Lucida Sans Unicode" panose="020B0602030504020204" pitchFamily="34" charset="0"/>
              </a:rPr>
              <a:t> </a:t>
            </a:r>
            <a:r>
              <a:rPr kumimoji="0" lang="en-GB" altLang="tr-TR" sz="2200" dirty="0" err="1">
                <a:cs typeface="Lucida Sans Unicode" panose="020B0602030504020204" pitchFamily="34" charset="0"/>
              </a:rPr>
              <a:t>farklı</a:t>
            </a:r>
            <a:r>
              <a:rPr kumimoji="0" lang="en-GB" altLang="tr-TR" sz="2200" dirty="0">
                <a:cs typeface="Lucida Sans Unicode" panose="020B0602030504020204" pitchFamily="34" charset="0"/>
              </a:rPr>
              <a:t> </a:t>
            </a:r>
            <a:r>
              <a:rPr kumimoji="0" lang="en-GB" altLang="tr-TR" sz="2200" dirty="0" err="1">
                <a:cs typeface="Lucida Sans Unicode" panose="020B0602030504020204" pitchFamily="34" charset="0"/>
              </a:rPr>
              <a:t>alternatifleri</a:t>
            </a:r>
            <a:r>
              <a:rPr kumimoji="0" lang="en-GB" altLang="tr-TR" sz="2200" dirty="0">
                <a:cs typeface="Lucida Sans Unicode" panose="020B0602030504020204" pitchFamily="34" charset="0"/>
              </a:rPr>
              <a:t> </a:t>
            </a:r>
            <a:r>
              <a:rPr kumimoji="0" lang="en-GB" altLang="tr-TR" sz="2200" dirty="0" err="1">
                <a:cs typeface="Lucida Sans Unicode" panose="020B0602030504020204" pitchFamily="34" charset="0"/>
              </a:rPr>
              <a:t>değerlendirmek</a:t>
            </a:r>
            <a:r>
              <a:rPr kumimoji="0" lang="en-GB" altLang="tr-TR" sz="2200" dirty="0">
                <a:cs typeface="Lucida Sans Unicode" panose="020B0602030504020204" pitchFamily="34" charset="0"/>
              </a:rPr>
              <a:t> </a:t>
            </a:r>
            <a:r>
              <a:rPr kumimoji="0" lang="en-GB" altLang="tr-TR" sz="2200" dirty="0" err="1">
                <a:cs typeface="Lucida Sans Unicode" panose="020B0602030504020204" pitchFamily="34" charset="0"/>
              </a:rPr>
              <a:t>üzere</a:t>
            </a:r>
            <a:r>
              <a:rPr kumimoji="0" lang="en-GB" altLang="tr-TR" sz="2200" dirty="0">
                <a:cs typeface="Lucida Sans Unicode" panose="020B0602030504020204" pitchFamily="34" charset="0"/>
              </a:rPr>
              <a:t> </a:t>
            </a:r>
            <a:r>
              <a:rPr kumimoji="0" lang="en-GB" altLang="tr-TR" sz="2200" dirty="0" err="1">
                <a:cs typeface="Lucida Sans Unicode" panose="020B0602030504020204" pitchFamily="34" charset="0"/>
              </a:rPr>
              <a:t>geleneksel</a:t>
            </a:r>
            <a:r>
              <a:rPr kumimoji="0" lang="en-GB" altLang="tr-TR" sz="2200" dirty="0">
                <a:cs typeface="Lucida Sans Unicode" panose="020B0602030504020204" pitchFamily="34" charset="0"/>
              </a:rPr>
              <a:t> </a:t>
            </a:r>
            <a:r>
              <a:rPr kumimoji="0" lang="en-GB" altLang="tr-TR" sz="2200" dirty="0" err="1">
                <a:cs typeface="Lucida Sans Unicode" panose="020B0602030504020204" pitchFamily="34" charset="0"/>
              </a:rPr>
              <a:t>düşünme</a:t>
            </a:r>
            <a:r>
              <a:rPr kumimoji="0" lang="en-GB" altLang="tr-TR" sz="2200" dirty="0">
                <a:cs typeface="Lucida Sans Unicode" panose="020B0602030504020204" pitchFamily="34" charset="0"/>
              </a:rPr>
              <a:t> </a:t>
            </a:r>
            <a:r>
              <a:rPr kumimoji="0" lang="tr-TR" altLang="tr-TR" sz="2200" dirty="0">
                <a:cs typeface="Lucida Sans Unicode" panose="020B0602030504020204" pitchFamily="34" charset="0"/>
              </a:rPr>
              <a:t>kalıplarından</a:t>
            </a:r>
            <a:r>
              <a:rPr kumimoji="0" lang="en-GB" altLang="tr-TR" sz="2200" dirty="0">
                <a:cs typeface="Lucida Sans Unicode" panose="020B0602030504020204" pitchFamily="34" charset="0"/>
              </a:rPr>
              <a:t> </a:t>
            </a:r>
            <a:r>
              <a:rPr kumimoji="0" lang="en-GB" altLang="tr-TR" sz="2200" dirty="0" err="1">
                <a:cs typeface="Lucida Sans Unicode" panose="020B0602030504020204" pitchFamily="34" charset="0"/>
              </a:rPr>
              <a:t>uzaklaşarak</a:t>
            </a:r>
            <a:r>
              <a:rPr kumimoji="0" lang="en-GB" altLang="tr-TR" sz="2200" dirty="0">
                <a:cs typeface="Lucida Sans Unicode" panose="020B0602030504020204" pitchFamily="34" charset="0"/>
              </a:rPr>
              <a:t>…</a:t>
            </a:r>
          </a:p>
          <a:p>
            <a:pPr>
              <a:spcBef>
                <a:spcPct val="0"/>
              </a:spcBef>
              <a:buClr>
                <a:srgbClr val="0000FF"/>
              </a:buClr>
              <a:buFont typeface="Tahoma" panose="020B0604030504040204" pitchFamily="34" charset="0"/>
              <a:buNone/>
            </a:pPr>
            <a:endParaRPr kumimoji="0" lang="en-GB" altLang="tr-TR" sz="2200" dirty="0">
              <a:cs typeface="Lucida Sans Unicode" panose="020B0602030504020204" pitchFamily="34" charset="0"/>
            </a:endParaRPr>
          </a:p>
          <a:p>
            <a:pPr>
              <a:spcBef>
                <a:spcPct val="0"/>
              </a:spcBef>
              <a:buClr>
                <a:srgbClr val="0000FF"/>
              </a:buClr>
              <a:buFont typeface="Tahoma" panose="020B0604030504040204" pitchFamily="34" charset="0"/>
              <a:buChar char="•"/>
            </a:pPr>
            <a:r>
              <a:rPr kumimoji="0" lang="en-GB" altLang="tr-TR" sz="2200" dirty="0">
                <a:cs typeface="Lucida Sans Unicode" panose="020B0602030504020204" pitchFamily="34" charset="0"/>
              </a:rPr>
              <a:t> hem </a:t>
            </a:r>
            <a:r>
              <a:rPr kumimoji="0" lang="en-GB" altLang="tr-TR" sz="2200" dirty="0" err="1">
                <a:cs typeface="Lucida Sans Unicode" panose="020B0602030504020204" pitchFamily="34" charset="0"/>
              </a:rPr>
              <a:t>sağ</a:t>
            </a:r>
            <a:r>
              <a:rPr kumimoji="0" lang="en-GB" altLang="tr-TR" sz="2200" dirty="0">
                <a:cs typeface="Lucida Sans Unicode" panose="020B0602030504020204" pitchFamily="34" charset="0"/>
              </a:rPr>
              <a:t> hem de sol </a:t>
            </a:r>
            <a:r>
              <a:rPr kumimoji="0" lang="en-GB" altLang="tr-TR" sz="2200" dirty="0" err="1">
                <a:cs typeface="Lucida Sans Unicode" panose="020B0602030504020204" pitchFamily="34" charset="0"/>
              </a:rPr>
              <a:t>beyin</a:t>
            </a:r>
            <a:r>
              <a:rPr kumimoji="0" lang="en-GB" altLang="tr-TR" sz="2200" dirty="0">
                <a:cs typeface="Lucida Sans Unicode" panose="020B0602030504020204" pitchFamily="34" charset="0"/>
              </a:rPr>
              <a:t> </a:t>
            </a:r>
            <a:r>
              <a:rPr kumimoji="0" lang="en-GB" altLang="tr-TR" sz="2200" dirty="0" err="1">
                <a:cs typeface="Lucida Sans Unicode" panose="020B0602030504020204" pitchFamily="34" charset="0"/>
              </a:rPr>
              <a:t>fonksiyonlarını</a:t>
            </a:r>
            <a:r>
              <a:rPr kumimoji="0" lang="en-GB" altLang="tr-TR" sz="2200" dirty="0">
                <a:cs typeface="Lucida Sans Unicode" panose="020B0602030504020204" pitchFamily="34" charset="0"/>
              </a:rPr>
              <a:t> </a:t>
            </a:r>
            <a:r>
              <a:rPr kumimoji="0" lang="en-GB" altLang="tr-TR" sz="2200" dirty="0" err="1">
                <a:cs typeface="Lucida Sans Unicode" panose="020B0602030504020204" pitchFamily="34" charset="0"/>
              </a:rPr>
              <a:t>geliştirerek</a:t>
            </a:r>
            <a:r>
              <a:rPr kumimoji="0" lang="en-GB" altLang="tr-TR" sz="2200" dirty="0">
                <a:cs typeface="Lucida Sans Unicode" panose="020B0602030504020204" pitchFamily="34" charset="0"/>
              </a:rPr>
              <a:t>…</a:t>
            </a:r>
          </a:p>
          <a:p>
            <a:pPr algn="ctr">
              <a:spcBef>
                <a:spcPct val="0"/>
              </a:spcBef>
              <a:buClr>
                <a:srgbClr val="0000FF"/>
              </a:buClr>
              <a:buFont typeface="Tahoma" panose="020B0604030504040204" pitchFamily="34" charset="0"/>
              <a:buNone/>
            </a:pPr>
            <a:endParaRPr kumimoji="0" lang="en-GB" altLang="tr-TR" sz="2200" dirty="0">
              <a:cs typeface="Lucida Sans Unicode" panose="020B0602030504020204" pitchFamily="34" charset="0"/>
            </a:endParaRPr>
          </a:p>
        </p:txBody>
      </p:sp>
    </p:spTree>
    <p:extLst>
      <p:ext uri="{BB962C8B-B14F-4D97-AF65-F5344CB8AC3E}">
        <p14:creationId xmlns:p14="http://schemas.microsoft.com/office/powerpoint/2010/main" val="2806688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533400" y="224389"/>
            <a:ext cx="11006070" cy="842411"/>
          </a:xfrm>
          <a:prstGeom prst="rect">
            <a:avLst/>
          </a:prstGeom>
        </p:spPr>
        <p:txBody>
          <a:bodyPr vert="horz" wrap="square" lIns="90000" tIns="46800" rIns="90000" bIns="4680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tr-TR" sz="5400" b="1" dirty="0" err="1" smtClean="0">
                <a:latin typeface="Times New Roman" panose="02020603050405020304" pitchFamily="18" charset="0"/>
                <a:cs typeface="Times New Roman" panose="02020603050405020304" pitchFamily="18" charset="0"/>
              </a:rPr>
              <a:t>Kişisel</a:t>
            </a:r>
            <a:r>
              <a:rPr lang="en-GB" altLang="tr-TR" sz="5400" b="1" dirty="0" smtClean="0">
                <a:latin typeface="Times New Roman" panose="02020603050405020304" pitchFamily="18" charset="0"/>
                <a:cs typeface="Times New Roman" panose="02020603050405020304" pitchFamily="18" charset="0"/>
              </a:rPr>
              <a:t> </a:t>
            </a:r>
            <a:r>
              <a:rPr lang="en-GB" altLang="tr-TR" sz="5400" b="1" dirty="0" err="1" smtClean="0">
                <a:latin typeface="Times New Roman" panose="02020603050405020304" pitchFamily="18" charset="0"/>
                <a:cs typeface="Times New Roman" panose="02020603050405020304" pitchFamily="18" charset="0"/>
              </a:rPr>
              <a:t>yaratıcılığı</a:t>
            </a:r>
            <a:r>
              <a:rPr lang="en-GB" altLang="tr-TR" sz="5400" b="1" dirty="0" smtClean="0">
                <a:latin typeface="Times New Roman" panose="02020603050405020304" pitchFamily="18" charset="0"/>
                <a:cs typeface="Times New Roman" panose="02020603050405020304" pitchFamily="18" charset="0"/>
              </a:rPr>
              <a:t> </a:t>
            </a:r>
            <a:r>
              <a:rPr lang="en-GB" altLang="tr-TR" sz="5400" b="1" dirty="0" err="1" smtClean="0">
                <a:latin typeface="Times New Roman" panose="02020603050405020304" pitchFamily="18" charset="0"/>
                <a:cs typeface="Times New Roman" panose="02020603050405020304" pitchFamily="18" charset="0"/>
              </a:rPr>
              <a:t>artırmak</a:t>
            </a:r>
            <a:r>
              <a:rPr lang="tr-TR" altLang="tr-TR" sz="5400" b="1" dirty="0" smtClean="0">
                <a:latin typeface="Times New Roman" panose="02020603050405020304" pitchFamily="18" charset="0"/>
                <a:cs typeface="Times New Roman" panose="02020603050405020304" pitchFamily="18" charset="0"/>
              </a:rPr>
              <a:t> için...</a:t>
            </a:r>
            <a:endParaRPr lang="en-GB" altLang="tr-TR" sz="5400" b="1" dirty="0">
              <a:latin typeface="Times New Roman" panose="02020603050405020304" pitchFamily="18" charset="0"/>
              <a:cs typeface="Times New Roman" panose="02020603050405020304" pitchFamily="18" charset="0"/>
            </a:endParaRPr>
          </a:p>
        </p:txBody>
      </p:sp>
      <p:sp>
        <p:nvSpPr>
          <p:cNvPr id="4" name="Rectangle 3"/>
          <p:cNvSpPr txBox="1">
            <a:spLocks noChangeArrowheads="1"/>
          </p:cNvSpPr>
          <p:nvPr/>
        </p:nvSpPr>
        <p:spPr>
          <a:xfrm>
            <a:off x="128789" y="1659228"/>
            <a:ext cx="11253788" cy="3266665"/>
          </a:xfrm>
          <a:prstGeom prst="rect">
            <a:avLst/>
          </a:prstGeom>
        </p:spPr>
        <p:txBody>
          <a:bodyPr vert="horz" wrap="square" lIns="90000" tIns="46800" rIns="90000" bIns="4680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defTabSz="449263">
              <a:buFont typeface="Wingdings" panose="05000000000000000000" pitchFamily="2" charset="2"/>
              <a:buChar char="Ø"/>
              <a:tabLst>
                <a:tab pos="903288" algn="l"/>
                <a:tab pos="1817688" algn="l"/>
                <a:tab pos="2732088" algn="l"/>
                <a:tab pos="3646488" algn="l"/>
                <a:tab pos="4560888" algn="l"/>
                <a:tab pos="5475288" algn="l"/>
                <a:tab pos="6389688" algn="l"/>
                <a:tab pos="7304088" algn="l"/>
                <a:tab pos="8218488" algn="l"/>
                <a:tab pos="9132888" algn="l"/>
                <a:tab pos="10047288" algn="l"/>
              </a:tabLst>
            </a:pPr>
            <a:r>
              <a:rPr lang="en-GB" altLang="tr-TR" sz="3200" b="1" dirty="0" err="1" smtClean="0">
                <a:latin typeface="Times New Roman" panose="02020603050405020304" pitchFamily="18" charset="0"/>
                <a:cs typeface="Times New Roman" panose="02020603050405020304" pitchFamily="18" charset="0"/>
              </a:rPr>
              <a:t>Fikirler</a:t>
            </a:r>
            <a:r>
              <a:rPr lang="en-GB" altLang="tr-TR" sz="3200" b="1" dirty="0" smtClean="0">
                <a:latin typeface="Times New Roman" panose="02020603050405020304" pitchFamily="18" charset="0"/>
                <a:cs typeface="Times New Roman" panose="02020603050405020304" pitchFamily="18" charset="0"/>
              </a:rPr>
              <a:t> </a:t>
            </a:r>
            <a:r>
              <a:rPr lang="en-GB" altLang="tr-TR" sz="3200" b="1" dirty="0" err="1" smtClean="0">
                <a:latin typeface="Times New Roman" panose="02020603050405020304" pitchFamily="18" charset="0"/>
                <a:cs typeface="Times New Roman" panose="02020603050405020304" pitchFamily="18" charset="0"/>
              </a:rPr>
              <a:t>dosyası</a:t>
            </a:r>
            <a:r>
              <a:rPr lang="en-GB" altLang="tr-TR" sz="3200" b="1" dirty="0" smtClean="0">
                <a:latin typeface="Times New Roman" panose="02020603050405020304" pitchFamily="18" charset="0"/>
                <a:cs typeface="Times New Roman" panose="02020603050405020304" pitchFamily="18" charset="0"/>
              </a:rPr>
              <a:t> </a:t>
            </a:r>
            <a:r>
              <a:rPr lang="en-GB" altLang="tr-TR" sz="3200" b="1" dirty="0" err="1" smtClean="0">
                <a:latin typeface="Times New Roman" panose="02020603050405020304" pitchFamily="18" charset="0"/>
                <a:cs typeface="Times New Roman" panose="02020603050405020304" pitchFamily="18" charset="0"/>
              </a:rPr>
              <a:t>veya</a:t>
            </a:r>
            <a:r>
              <a:rPr lang="en-GB" altLang="tr-TR" sz="3200" b="1" dirty="0" smtClean="0">
                <a:latin typeface="Times New Roman" panose="02020603050405020304" pitchFamily="18" charset="0"/>
                <a:cs typeface="Times New Roman" panose="02020603050405020304" pitchFamily="18" charset="0"/>
              </a:rPr>
              <a:t> </a:t>
            </a:r>
            <a:r>
              <a:rPr lang="en-GB" altLang="tr-TR" sz="3200" b="1" dirty="0" err="1" smtClean="0">
                <a:latin typeface="Times New Roman" panose="02020603050405020304" pitchFamily="18" charset="0"/>
                <a:cs typeface="Times New Roman" panose="02020603050405020304" pitchFamily="18" charset="0"/>
              </a:rPr>
              <a:t>defteri</a:t>
            </a:r>
            <a:r>
              <a:rPr lang="en-GB" altLang="tr-TR" sz="3200" b="1" dirty="0" smtClean="0">
                <a:latin typeface="Times New Roman" panose="02020603050405020304" pitchFamily="18" charset="0"/>
                <a:cs typeface="Times New Roman" panose="02020603050405020304" pitchFamily="18" charset="0"/>
              </a:rPr>
              <a:t> </a:t>
            </a:r>
            <a:r>
              <a:rPr lang="en-GB" altLang="tr-TR" sz="3200" b="1" dirty="0" err="1" smtClean="0">
                <a:latin typeface="Times New Roman" panose="02020603050405020304" pitchFamily="18" charset="0"/>
                <a:cs typeface="Times New Roman" panose="02020603050405020304" pitchFamily="18" charset="0"/>
              </a:rPr>
              <a:t>oluşturun</a:t>
            </a:r>
            <a:endParaRPr lang="en-GB" altLang="tr-TR" sz="3200" b="1" dirty="0" smtClean="0">
              <a:latin typeface="Times New Roman" panose="02020603050405020304" pitchFamily="18" charset="0"/>
              <a:cs typeface="Times New Roman" panose="02020603050405020304" pitchFamily="18" charset="0"/>
            </a:endParaRPr>
          </a:p>
          <a:p>
            <a:pPr marL="457200" indent="-457200" algn="l" defTabSz="449263">
              <a:buFont typeface="Wingdings" panose="05000000000000000000" pitchFamily="2" charset="2"/>
              <a:buChar char="Ø"/>
              <a:tabLst>
                <a:tab pos="903288" algn="l"/>
                <a:tab pos="1817688" algn="l"/>
                <a:tab pos="2732088" algn="l"/>
                <a:tab pos="3646488" algn="l"/>
                <a:tab pos="4560888" algn="l"/>
                <a:tab pos="5475288" algn="l"/>
                <a:tab pos="6389688" algn="l"/>
                <a:tab pos="7304088" algn="l"/>
                <a:tab pos="8218488" algn="l"/>
                <a:tab pos="9132888" algn="l"/>
                <a:tab pos="10047288" algn="l"/>
              </a:tabLst>
            </a:pPr>
            <a:r>
              <a:rPr lang="tr-TR" altLang="tr-TR" sz="3200" b="1" dirty="0" smtClean="0">
                <a:latin typeface="Times New Roman" panose="02020603050405020304" pitchFamily="18" charset="0"/>
                <a:cs typeface="Times New Roman" panose="02020603050405020304" pitchFamily="18" charset="0"/>
              </a:rPr>
              <a:t>Yeni fikirleri tartışabileceğiniz bir </a:t>
            </a:r>
            <a:r>
              <a:rPr lang="en-GB" altLang="tr-TR" sz="3200" b="1" dirty="0" err="1" smtClean="0">
                <a:latin typeface="Times New Roman" panose="02020603050405020304" pitchFamily="18" charset="0"/>
                <a:cs typeface="Times New Roman" panose="02020603050405020304" pitchFamily="18" charset="0"/>
              </a:rPr>
              <a:t>Tartışma</a:t>
            </a:r>
            <a:r>
              <a:rPr lang="en-GB" altLang="tr-TR" sz="3200" b="1" dirty="0" smtClean="0">
                <a:latin typeface="Times New Roman" panose="02020603050405020304" pitchFamily="18" charset="0"/>
                <a:cs typeface="Times New Roman" panose="02020603050405020304" pitchFamily="18" charset="0"/>
              </a:rPr>
              <a:t> </a:t>
            </a:r>
            <a:r>
              <a:rPr lang="tr-TR" altLang="tr-TR" sz="3200" b="1" dirty="0" smtClean="0">
                <a:latin typeface="Times New Roman" panose="02020603050405020304" pitchFamily="18" charset="0"/>
                <a:cs typeface="Times New Roman" panose="02020603050405020304" pitchFamily="18" charset="0"/>
              </a:rPr>
              <a:t>grubu</a:t>
            </a:r>
            <a:r>
              <a:rPr lang="en-GB" altLang="tr-TR" sz="3200" b="1" dirty="0" smtClean="0">
                <a:latin typeface="Times New Roman" panose="02020603050405020304" pitchFamily="18" charset="0"/>
                <a:cs typeface="Times New Roman" panose="02020603050405020304" pitchFamily="18" charset="0"/>
              </a:rPr>
              <a:t> </a:t>
            </a:r>
            <a:r>
              <a:rPr lang="en-GB" altLang="tr-TR" sz="3200" b="1" dirty="0" err="1" smtClean="0">
                <a:latin typeface="Times New Roman" panose="02020603050405020304" pitchFamily="18" charset="0"/>
                <a:cs typeface="Times New Roman" panose="02020603050405020304" pitchFamily="18" charset="0"/>
              </a:rPr>
              <a:t>geliştirin</a:t>
            </a:r>
            <a:endParaRPr lang="en-GB" altLang="tr-TR" sz="3200" b="1" dirty="0" smtClean="0">
              <a:latin typeface="Times New Roman" panose="02020603050405020304" pitchFamily="18" charset="0"/>
              <a:cs typeface="Times New Roman" panose="02020603050405020304" pitchFamily="18" charset="0"/>
            </a:endParaRPr>
          </a:p>
          <a:p>
            <a:pPr marL="457200" indent="-457200" algn="l" defTabSz="449263">
              <a:buFont typeface="Wingdings" panose="05000000000000000000" pitchFamily="2" charset="2"/>
              <a:buChar char="Ø"/>
              <a:tabLst>
                <a:tab pos="903288" algn="l"/>
                <a:tab pos="1817688" algn="l"/>
                <a:tab pos="2732088" algn="l"/>
                <a:tab pos="3646488" algn="l"/>
                <a:tab pos="4560888" algn="l"/>
                <a:tab pos="5475288" algn="l"/>
                <a:tab pos="6389688" algn="l"/>
                <a:tab pos="7304088" algn="l"/>
                <a:tab pos="8218488" algn="l"/>
                <a:tab pos="9132888" algn="l"/>
                <a:tab pos="10047288" algn="l"/>
              </a:tabLst>
            </a:pPr>
            <a:r>
              <a:rPr lang="en-GB" altLang="tr-TR" sz="3200" b="1" dirty="0" err="1" smtClean="0">
                <a:latin typeface="Times New Roman" panose="02020603050405020304" pitchFamily="18" charset="0"/>
                <a:cs typeface="Times New Roman" panose="02020603050405020304" pitchFamily="18" charset="0"/>
              </a:rPr>
              <a:t>Vazgeçmeden</a:t>
            </a:r>
            <a:r>
              <a:rPr lang="en-GB" altLang="tr-TR" sz="3200" b="1" dirty="0" smtClean="0">
                <a:latin typeface="Times New Roman" panose="02020603050405020304" pitchFamily="18" charset="0"/>
                <a:cs typeface="Times New Roman" panose="02020603050405020304" pitchFamily="18" charset="0"/>
              </a:rPr>
              <a:t> </a:t>
            </a:r>
            <a:r>
              <a:rPr lang="en-GB" altLang="tr-TR" sz="3200" b="1" dirty="0" err="1" smtClean="0">
                <a:latin typeface="Times New Roman" panose="02020603050405020304" pitchFamily="18" charset="0"/>
                <a:cs typeface="Times New Roman" panose="02020603050405020304" pitchFamily="18" charset="0"/>
              </a:rPr>
              <a:t>okuyun</a:t>
            </a:r>
            <a:r>
              <a:rPr lang="en-GB" altLang="tr-TR" sz="3200" b="1" dirty="0" smtClean="0">
                <a:latin typeface="Times New Roman" panose="02020603050405020304" pitchFamily="18" charset="0"/>
                <a:cs typeface="Times New Roman" panose="02020603050405020304" pitchFamily="18" charset="0"/>
              </a:rPr>
              <a:t> </a:t>
            </a:r>
            <a:r>
              <a:rPr lang="tr-TR" altLang="tr-TR" sz="3200" b="1" dirty="0" smtClean="0">
                <a:latin typeface="Times New Roman" panose="02020603050405020304" pitchFamily="18" charset="0"/>
                <a:cs typeface="Times New Roman" panose="02020603050405020304" pitchFamily="18" charset="0"/>
              </a:rPr>
              <a:t>araştırın</a:t>
            </a:r>
          </a:p>
          <a:p>
            <a:pPr marL="457200" indent="-457200" algn="l" defTabSz="449263">
              <a:buFont typeface="Wingdings" panose="05000000000000000000" pitchFamily="2" charset="2"/>
              <a:buChar char="Ø"/>
              <a:tabLst>
                <a:tab pos="903288" algn="l"/>
                <a:tab pos="1817688" algn="l"/>
                <a:tab pos="2732088" algn="l"/>
                <a:tab pos="3646488" algn="l"/>
                <a:tab pos="4560888" algn="l"/>
                <a:tab pos="5475288" algn="l"/>
                <a:tab pos="6389688" algn="l"/>
                <a:tab pos="7304088" algn="l"/>
                <a:tab pos="8218488" algn="l"/>
                <a:tab pos="9132888" algn="l"/>
                <a:tab pos="10047288" algn="l"/>
              </a:tabLst>
            </a:pPr>
            <a:r>
              <a:rPr lang="en-GB" altLang="tr-TR" sz="3200" b="1" dirty="0" err="1" smtClean="0">
                <a:latin typeface="Times New Roman" panose="02020603050405020304" pitchFamily="18" charset="0"/>
                <a:cs typeface="Times New Roman" panose="02020603050405020304" pitchFamily="18" charset="0"/>
              </a:rPr>
              <a:t>Karşıt</a:t>
            </a:r>
            <a:r>
              <a:rPr lang="en-GB" altLang="tr-TR" sz="3200" b="1" dirty="0" smtClean="0">
                <a:latin typeface="Times New Roman" panose="02020603050405020304" pitchFamily="18" charset="0"/>
                <a:cs typeface="Times New Roman" panose="02020603050405020304" pitchFamily="18" charset="0"/>
              </a:rPr>
              <a:t> </a:t>
            </a:r>
            <a:r>
              <a:rPr lang="tr-TR" altLang="tr-TR" sz="3200" b="1" dirty="0" smtClean="0">
                <a:latin typeface="Times New Roman" panose="02020603050405020304" pitchFamily="18" charset="0"/>
                <a:cs typeface="Times New Roman" panose="02020603050405020304" pitchFamily="18" charset="0"/>
              </a:rPr>
              <a:t>fikirleri ve </a:t>
            </a:r>
            <a:r>
              <a:rPr lang="en-GB" altLang="tr-TR" sz="3200" b="1" dirty="0" err="1" smtClean="0">
                <a:latin typeface="Times New Roman" panose="02020603050405020304" pitchFamily="18" charset="0"/>
                <a:cs typeface="Times New Roman" panose="02020603050405020304" pitchFamily="18" charset="0"/>
              </a:rPr>
              <a:t>yönleri</a:t>
            </a:r>
            <a:r>
              <a:rPr lang="en-GB" altLang="tr-TR" sz="3200" b="1" dirty="0" smtClean="0">
                <a:latin typeface="Times New Roman" panose="02020603050405020304" pitchFamily="18" charset="0"/>
                <a:cs typeface="Times New Roman" panose="02020603050405020304" pitchFamily="18" charset="0"/>
              </a:rPr>
              <a:t> de </a:t>
            </a:r>
            <a:r>
              <a:rPr lang="en-GB" altLang="tr-TR" sz="3200" b="1" dirty="0" err="1" smtClean="0">
                <a:latin typeface="Times New Roman" panose="02020603050405020304" pitchFamily="18" charset="0"/>
                <a:cs typeface="Times New Roman" panose="02020603050405020304" pitchFamily="18" charset="0"/>
              </a:rPr>
              <a:t>düşünün</a:t>
            </a:r>
            <a:r>
              <a:rPr lang="en-GB" altLang="tr-TR" sz="3200" b="1" dirty="0" smtClean="0">
                <a:latin typeface="Times New Roman" panose="02020603050405020304" pitchFamily="18" charset="0"/>
                <a:cs typeface="Times New Roman" panose="02020603050405020304" pitchFamily="18" charset="0"/>
              </a:rPr>
              <a:t> </a:t>
            </a:r>
          </a:p>
          <a:p>
            <a:pPr marL="457200" indent="-457200" algn="l" defTabSz="449263">
              <a:buFont typeface="Wingdings" panose="05000000000000000000" pitchFamily="2" charset="2"/>
              <a:buChar char="Ø"/>
              <a:tabLst>
                <a:tab pos="903288" algn="l"/>
                <a:tab pos="1817688" algn="l"/>
                <a:tab pos="2732088" algn="l"/>
                <a:tab pos="3646488" algn="l"/>
                <a:tab pos="4560888" algn="l"/>
                <a:tab pos="5475288" algn="l"/>
                <a:tab pos="6389688" algn="l"/>
                <a:tab pos="7304088" algn="l"/>
                <a:tab pos="8218488" algn="l"/>
                <a:tab pos="9132888" algn="l"/>
                <a:tab pos="10047288" algn="l"/>
              </a:tabLst>
            </a:pPr>
            <a:r>
              <a:rPr lang="en-GB" altLang="tr-TR" sz="3200" b="1" dirty="0" err="1" smtClean="0">
                <a:latin typeface="Times New Roman" panose="02020603050405020304" pitchFamily="18" charset="0"/>
                <a:cs typeface="Times New Roman" panose="02020603050405020304" pitchFamily="18" charset="0"/>
              </a:rPr>
              <a:t>Eski</a:t>
            </a:r>
            <a:r>
              <a:rPr lang="en-GB" altLang="tr-TR" sz="3200" b="1" dirty="0" smtClean="0">
                <a:latin typeface="Times New Roman" panose="02020603050405020304" pitchFamily="18" charset="0"/>
                <a:cs typeface="Times New Roman" panose="02020603050405020304" pitchFamily="18" charset="0"/>
              </a:rPr>
              <a:t> </a:t>
            </a:r>
            <a:r>
              <a:rPr lang="tr-TR" altLang="tr-TR" sz="3200" b="1" dirty="0" smtClean="0">
                <a:latin typeface="Times New Roman" panose="02020603050405020304" pitchFamily="18" charset="0"/>
                <a:cs typeface="Times New Roman" panose="02020603050405020304" pitchFamily="18" charset="0"/>
              </a:rPr>
              <a:t>nesneleri</a:t>
            </a:r>
            <a:r>
              <a:rPr lang="en-GB" altLang="tr-TR" sz="3200" b="1" dirty="0" smtClean="0">
                <a:latin typeface="Times New Roman" panose="02020603050405020304" pitchFamily="18" charset="0"/>
                <a:cs typeface="Times New Roman" panose="02020603050405020304" pitchFamily="18" charset="0"/>
              </a:rPr>
              <a:t> </a:t>
            </a:r>
            <a:r>
              <a:rPr lang="en-GB" altLang="tr-TR" sz="3200" b="1" dirty="0" err="1" smtClean="0">
                <a:latin typeface="Times New Roman" panose="02020603050405020304" pitchFamily="18" charset="0"/>
                <a:cs typeface="Times New Roman" panose="02020603050405020304" pitchFamily="18" charset="0"/>
              </a:rPr>
              <a:t>yeni</a:t>
            </a:r>
            <a:r>
              <a:rPr lang="en-GB" altLang="tr-TR" sz="3200" b="1" dirty="0" smtClean="0">
                <a:latin typeface="Times New Roman" panose="02020603050405020304" pitchFamily="18" charset="0"/>
                <a:cs typeface="Times New Roman" panose="02020603050405020304" pitchFamily="18" charset="0"/>
              </a:rPr>
              <a:t> </a:t>
            </a:r>
            <a:r>
              <a:rPr lang="en-GB" altLang="tr-TR" sz="3200" b="1" dirty="0" err="1" smtClean="0">
                <a:latin typeface="Times New Roman" panose="02020603050405020304" pitchFamily="18" charset="0"/>
                <a:cs typeface="Times New Roman" panose="02020603050405020304" pitchFamily="18" charset="0"/>
              </a:rPr>
              <a:t>yöntemlerle</a:t>
            </a:r>
            <a:r>
              <a:rPr lang="en-GB" altLang="tr-TR" sz="3200" b="1" dirty="0" smtClean="0">
                <a:latin typeface="Times New Roman" panose="02020603050405020304" pitchFamily="18" charset="0"/>
                <a:cs typeface="Times New Roman" panose="02020603050405020304" pitchFamily="18" charset="0"/>
              </a:rPr>
              <a:t> </a:t>
            </a:r>
            <a:r>
              <a:rPr lang="tr-TR" altLang="tr-TR" sz="3200" b="1" dirty="0" smtClean="0">
                <a:latin typeface="Times New Roman" panose="02020603050405020304" pitchFamily="18" charset="0"/>
                <a:cs typeface="Times New Roman" panose="02020603050405020304" pitchFamily="18" charset="0"/>
              </a:rPr>
              <a:t>ve farklı işlerde </a:t>
            </a:r>
            <a:r>
              <a:rPr lang="en-GB" altLang="tr-TR" sz="3200" b="1" dirty="0" err="1" smtClean="0">
                <a:latin typeface="Times New Roman" panose="02020603050405020304" pitchFamily="18" charset="0"/>
                <a:cs typeface="Times New Roman" panose="02020603050405020304" pitchFamily="18" charset="0"/>
              </a:rPr>
              <a:t>kullanmanın</a:t>
            </a:r>
            <a:r>
              <a:rPr lang="en-GB" altLang="tr-TR" sz="3200" b="1" dirty="0" smtClean="0">
                <a:latin typeface="Times New Roman" panose="02020603050405020304" pitchFamily="18" charset="0"/>
                <a:cs typeface="Times New Roman" panose="02020603050405020304" pitchFamily="18" charset="0"/>
              </a:rPr>
              <a:t> </a:t>
            </a:r>
            <a:r>
              <a:rPr lang="en-GB" altLang="tr-TR" sz="3200" b="1" dirty="0" err="1" smtClean="0">
                <a:latin typeface="Times New Roman" panose="02020603050405020304" pitchFamily="18" charset="0"/>
                <a:cs typeface="Times New Roman" panose="02020603050405020304" pitchFamily="18" charset="0"/>
              </a:rPr>
              <a:t>yollarını</a:t>
            </a:r>
            <a:r>
              <a:rPr lang="en-GB" altLang="tr-TR" sz="3200" b="1" dirty="0" smtClean="0">
                <a:latin typeface="Times New Roman" panose="02020603050405020304" pitchFamily="18" charset="0"/>
                <a:cs typeface="Times New Roman" panose="02020603050405020304" pitchFamily="18" charset="0"/>
              </a:rPr>
              <a:t> </a:t>
            </a:r>
            <a:r>
              <a:rPr lang="en-GB" altLang="tr-TR" sz="3200" b="1" dirty="0" err="1" smtClean="0">
                <a:latin typeface="Times New Roman" panose="02020603050405020304" pitchFamily="18" charset="0"/>
                <a:cs typeface="Times New Roman" panose="02020603050405020304" pitchFamily="18" charset="0"/>
              </a:rPr>
              <a:t>arayın</a:t>
            </a:r>
            <a:endParaRPr lang="en-GB" altLang="tr-TR"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36342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360608" y="179388"/>
            <a:ext cx="11062953" cy="13843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tr-TR" altLang="tr-TR" sz="4800" b="1" dirty="0" smtClean="0"/>
              <a:t>YARATMAK KOLAY BİR ŞEY MİDİR ?</a:t>
            </a:r>
            <a:br>
              <a:rPr lang="tr-TR" altLang="tr-TR" sz="4800" b="1" dirty="0" smtClean="0"/>
            </a:br>
            <a:endParaRPr lang="tr-TR" altLang="tr-TR" sz="4800" b="1" dirty="0"/>
          </a:p>
        </p:txBody>
      </p:sp>
      <p:sp>
        <p:nvSpPr>
          <p:cNvPr id="6" name="Rectangle 4"/>
          <p:cNvSpPr>
            <a:spLocks noChangeArrowheads="1"/>
          </p:cNvSpPr>
          <p:nvPr/>
        </p:nvSpPr>
        <p:spPr bwMode="auto">
          <a:xfrm>
            <a:off x="985233" y="1700213"/>
            <a:ext cx="868680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sz="4400">
                <a:solidFill>
                  <a:schemeClr val="tx2"/>
                </a:solidFill>
                <a:effectLst>
                  <a:outerShdw blurRad="38100" dist="38100" dir="2700000" algn="tl">
                    <a:srgbClr val="000000"/>
                  </a:outerShdw>
                </a:effectLst>
                <a:latin typeface="Tahoma" panose="020B0604030504040204" pitchFamily="34" charset="0"/>
              </a:defRPr>
            </a:lvl1pPr>
            <a:lvl2pPr algn="l">
              <a:defRPr sz="4400">
                <a:solidFill>
                  <a:schemeClr val="tx2"/>
                </a:solidFill>
                <a:effectLst>
                  <a:outerShdw blurRad="38100" dist="38100" dir="2700000" algn="tl">
                    <a:srgbClr val="000000"/>
                  </a:outerShdw>
                </a:effectLst>
                <a:latin typeface="Tahoma" panose="020B0604030504040204" pitchFamily="34" charset="0"/>
              </a:defRPr>
            </a:lvl2pPr>
            <a:lvl3pPr algn="l">
              <a:defRPr sz="4400">
                <a:solidFill>
                  <a:schemeClr val="tx2"/>
                </a:solidFill>
                <a:effectLst>
                  <a:outerShdw blurRad="38100" dist="38100" dir="2700000" algn="tl">
                    <a:srgbClr val="000000"/>
                  </a:outerShdw>
                </a:effectLst>
                <a:latin typeface="Tahoma" panose="020B0604030504040204" pitchFamily="34" charset="0"/>
              </a:defRPr>
            </a:lvl3pPr>
            <a:lvl4pPr algn="l">
              <a:defRPr sz="4400">
                <a:solidFill>
                  <a:schemeClr val="tx2"/>
                </a:solidFill>
                <a:effectLst>
                  <a:outerShdw blurRad="38100" dist="38100" dir="2700000" algn="tl">
                    <a:srgbClr val="000000"/>
                  </a:outerShdw>
                </a:effectLst>
                <a:latin typeface="Tahoma" panose="020B0604030504040204" pitchFamily="34" charset="0"/>
              </a:defRPr>
            </a:lvl4pPr>
            <a:lvl5pPr algn="l">
              <a:defRPr sz="4400">
                <a:solidFill>
                  <a:schemeClr val="tx2"/>
                </a:solidFill>
                <a:effectLst>
                  <a:outerShdw blurRad="38100" dist="38100" dir="2700000" algn="tl">
                    <a:srgbClr val="000000"/>
                  </a:outerShdw>
                </a:effectLst>
                <a:latin typeface="Tahoma" panose="020B0604030504040204" pitchFamily="34" charset="0"/>
              </a:defRPr>
            </a:lvl5pPr>
            <a:lvl6pPr marL="45720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a:lstStyle>
          <a:p>
            <a:pPr eaLnBrk="1" hangingPunct="1">
              <a:defRPr/>
            </a:pPr>
            <a:r>
              <a:rPr lang="tr-TR" altLang="tr-TR" sz="4000" b="1" dirty="0" smtClean="0">
                <a:solidFill>
                  <a:schemeClr val="tx1"/>
                </a:solidFill>
              </a:rPr>
              <a:t>Bu Sorunun Cevabı, Yaratmaktan Ne Anladığınıza Bağlı ….</a:t>
            </a:r>
            <a:br>
              <a:rPr lang="tr-TR" altLang="tr-TR" sz="4000" b="1" dirty="0" smtClean="0">
                <a:solidFill>
                  <a:schemeClr val="tx1"/>
                </a:solidFill>
              </a:rPr>
            </a:br>
            <a:endParaRPr lang="tr-TR" altLang="tr-TR" sz="4000" b="1" dirty="0" smtClean="0">
              <a:solidFill>
                <a:schemeClr val="tx1"/>
              </a:solidFill>
            </a:endParaRPr>
          </a:p>
        </p:txBody>
      </p:sp>
      <p:graphicFrame>
        <p:nvGraphicFramePr>
          <p:cNvPr id="7" name="Group 121"/>
          <p:cNvGraphicFramePr>
            <a:graphicFrameLocks/>
          </p:cNvGraphicFramePr>
          <p:nvPr>
            <p:extLst>
              <p:ext uri="{D42A27DB-BD31-4B8C-83A1-F6EECF244321}">
                <p14:modId xmlns:p14="http://schemas.microsoft.com/office/powerpoint/2010/main" val="1859600526"/>
              </p:ext>
            </p:extLst>
          </p:nvPr>
        </p:nvGraphicFramePr>
        <p:xfrm>
          <a:off x="482955" y="2881045"/>
          <a:ext cx="11159545" cy="3468239"/>
        </p:xfrm>
        <a:graphic>
          <a:graphicData uri="http://schemas.openxmlformats.org/drawingml/2006/table">
            <a:tbl>
              <a:tblPr>
                <a:tableStyleId>{D113A9D2-9D6B-4929-AA2D-F23B5EE8CBE7}</a:tableStyleId>
              </a:tblPr>
              <a:tblGrid>
                <a:gridCol w="2439437"/>
                <a:gridCol w="4795511"/>
                <a:gridCol w="3924597"/>
              </a:tblGrid>
              <a:tr h="1151129">
                <a:tc>
                  <a:txBody>
                    <a:bodyPr/>
                    <a:lstStyle>
                      <a:lvl1pPr marL="342900" indent="-342900" algn="l">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defRPr>
                      </a:lvl1pPr>
                      <a:lvl2pPr marL="742950" indent="-285750" algn="l">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tr-TR" sz="2000" u="none" strike="noStrike" cap="none" normalizeH="0" baseline="0" dirty="0" err="1" smtClean="0">
                          <a:ln>
                            <a:noFill/>
                          </a:ln>
                          <a:solidFill>
                            <a:schemeClr val="bg1"/>
                          </a:solidFill>
                          <a:effectLst/>
                        </a:rPr>
                        <a:t>Seviye</a:t>
                      </a:r>
                      <a:endParaRPr kumimoji="0" lang="en-US" altLang="tr-TR" sz="2000" b="0" i="0" u="none" strike="noStrike" cap="none" normalizeH="0" baseline="0" dirty="0" smtClean="0">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horzOverflow="overflow"/>
                </a:tc>
                <a:tc>
                  <a:txBody>
                    <a:bodyPr/>
                    <a:lstStyle>
                      <a:lvl1pPr marL="342900" indent="-342900" algn="l">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defRPr>
                      </a:lvl1pPr>
                      <a:lvl2pPr marL="742950" indent="-285750" algn="l">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tr-TR" sz="2000" u="none" strike="noStrike" cap="none" normalizeH="0" baseline="0" dirty="0" err="1" smtClean="0">
                          <a:ln>
                            <a:noFill/>
                          </a:ln>
                          <a:solidFill>
                            <a:schemeClr val="bg1"/>
                          </a:solidFill>
                          <a:effectLst/>
                        </a:rPr>
                        <a:t>Yaratıcılık</a:t>
                      </a:r>
                      <a:r>
                        <a:rPr kumimoji="0" lang="en-US" altLang="tr-TR" sz="2000" u="none" strike="noStrike" cap="none" normalizeH="0" baseline="0" dirty="0" smtClean="0">
                          <a:ln>
                            <a:noFill/>
                          </a:ln>
                          <a:solidFill>
                            <a:schemeClr val="bg1"/>
                          </a:solidFill>
                          <a:effectLst/>
                        </a:rPr>
                        <a:t> </a:t>
                      </a:r>
                      <a:r>
                        <a:rPr kumimoji="0" lang="en-US" altLang="tr-TR" sz="2000" u="none" strike="noStrike" cap="none" normalizeH="0" baseline="0" dirty="0" err="1" smtClean="0">
                          <a:ln>
                            <a:noFill/>
                          </a:ln>
                          <a:solidFill>
                            <a:schemeClr val="bg1"/>
                          </a:solidFill>
                          <a:effectLst/>
                        </a:rPr>
                        <a:t>Derecesi</a:t>
                      </a:r>
                      <a:endParaRPr kumimoji="0" lang="en-US" altLang="tr-TR" sz="2000" b="0" i="0" u="none" strike="noStrike" cap="none" normalizeH="0" baseline="0" dirty="0" smtClean="0">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horzOverflow="overflow"/>
                </a:tc>
                <a:tc>
                  <a:txBody>
                    <a:bodyPr/>
                    <a:lstStyle>
                      <a:lvl1pPr marL="342900" indent="-342900" algn="l">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defRPr>
                      </a:lvl1pPr>
                      <a:lvl2pPr marL="742950" indent="-285750" algn="l">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tr-TR" sz="2000" u="none" strike="noStrike" cap="none" normalizeH="0" baseline="0" dirty="0" err="1" smtClean="0">
                          <a:ln>
                            <a:noFill/>
                          </a:ln>
                          <a:solidFill>
                            <a:schemeClr val="bg1"/>
                          </a:solidFill>
                          <a:effectLst/>
                        </a:rPr>
                        <a:t>Bütün</a:t>
                      </a:r>
                      <a:r>
                        <a:rPr kumimoji="0" lang="en-US" altLang="tr-TR" sz="2000" u="none" strike="noStrike" cap="none" normalizeH="0" baseline="0" dirty="0" smtClean="0">
                          <a:ln>
                            <a:noFill/>
                          </a:ln>
                          <a:solidFill>
                            <a:schemeClr val="bg1"/>
                          </a:solidFill>
                          <a:effectLst/>
                        </a:rPr>
                        <a:t> </a:t>
                      </a:r>
                      <a:r>
                        <a:rPr kumimoji="0" lang="en-US" altLang="tr-TR" sz="2000" u="none" strike="noStrike" cap="none" normalizeH="0" baseline="0" dirty="0" err="1" smtClean="0">
                          <a:ln>
                            <a:noFill/>
                          </a:ln>
                          <a:solidFill>
                            <a:schemeClr val="bg1"/>
                          </a:solidFill>
                          <a:effectLst/>
                        </a:rPr>
                        <a:t>Çözümler</a:t>
                      </a:r>
                      <a:endParaRPr kumimoji="0" lang="en-US" altLang="tr-TR" sz="2000" u="none" strike="noStrike" cap="none" normalizeH="0" baseline="0" dirty="0" smtClean="0">
                        <a:ln>
                          <a:noFill/>
                        </a:ln>
                        <a:solidFill>
                          <a:schemeClr val="bg1"/>
                        </a:solidFill>
                        <a:effectLst/>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altLang="tr-TR" sz="2000" u="none" strike="noStrike" cap="none" normalizeH="0" baseline="0" dirty="0" err="1" smtClean="0">
                          <a:ln>
                            <a:noFill/>
                          </a:ln>
                          <a:solidFill>
                            <a:schemeClr val="bg1"/>
                          </a:solidFill>
                          <a:effectLst/>
                        </a:rPr>
                        <a:t>İçindeki</a:t>
                      </a:r>
                      <a:r>
                        <a:rPr kumimoji="0" lang="en-US" altLang="tr-TR" sz="2000" u="none" strike="noStrike" cap="none" normalizeH="0" baseline="0" dirty="0" smtClean="0">
                          <a:ln>
                            <a:noFill/>
                          </a:ln>
                          <a:solidFill>
                            <a:schemeClr val="bg1"/>
                          </a:solidFill>
                          <a:effectLst/>
                        </a:rPr>
                        <a:t> % </a:t>
                      </a:r>
                      <a:r>
                        <a:rPr kumimoji="0" lang="en-US" altLang="tr-TR" sz="2000" u="none" strike="noStrike" cap="none" normalizeH="0" baseline="0" dirty="0" err="1" smtClean="0">
                          <a:ln>
                            <a:noFill/>
                          </a:ln>
                          <a:solidFill>
                            <a:schemeClr val="bg1"/>
                          </a:solidFill>
                          <a:effectLst/>
                        </a:rPr>
                        <a:t>Değeri</a:t>
                      </a:r>
                      <a:endParaRPr kumimoji="0" lang="en-US" altLang="tr-TR" sz="2000" b="0" i="0" u="none" strike="noStrike" cap="none" normalizeH="0" baseline="0" dirty="0" smtClean="0">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horzOverflow="overflow"/>
                </a:tc>
              </a:tr>
              <a:tr h="463422">
                <a:tc>
                  <a:txBody>
                    <a:bodyPr/>
                    <a:lstStyle>
                      <a:lvl1pPr marL="342900" indent="-342900" algn="l">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defRPr>
                      </a:lvl1pPr>
                      <a:lvl2pPr marL="742950" indent="-285750" algn="l">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tr-TR" sz="2000" u="none" strike="noStrike" cap="none" normalizeH="0" baseline="0" smtClean="0">
                          <a:ln>
                            <a:noFill/>
                          </a:ln>
                          <a:solidFill>
                            <a:schemeClr val="bg1"/>
                          </a:solidFill>
                          <a:effectLst/>
                        </a:rPr>
                        <a:t>1</a:t>
                      </a:r>
                      <a:endParaRPr kumimoji="0" lang="en-US" altLang="tr-TR" sz="2000" b="0" i="0" u="none" strike="noStrike" cap="none" normalizeH="0" baseline="0" smtClean="0">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horzOverflow="overflow"/>
                </a:tc>
                <a:tc>
                  <a:txBody>
                    <a:bodyPr/>
                    <a:lstStyle>
                      <a:lvl1pPr marL="342900" indent="-342900" algn="l">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defRPr>
                      </a:lvl1pPr>
                      <a:lvl2pPr marL="742950" indent="-285750" algn="l">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tr-TR" sz="2000" u="none" strike="noStrike" cap="none" normalizeH="0" baseline="0" smtClean="0">
                          <a:ln>
                            <a:noFill/>
                          </a:ln>
                          <a:solidFill>
                            <a:schemeClr val="bg1"/>
                          </a:solidFill>
                          <a:effectLst/>
                        </a:rPr>
                        <a:t>Bilinen Çözüm</a:t>
                      </a:r>
                      <a:endParaRPr kumimoji="0" lang="en-US" altLang="tr-TR" sz="2000" b="0" i="0" u="none" strike="noStrike" cap="none" normalizeH="0" baseline="0" smtClean="0">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horzOverflow="overflow"/>
                </a:tc>
                <a:tc>
                  <a:txBody>
                    <a:bodyPr/>
                    <a:lstStyle>
                      <a:lvl1pPr marL="342900" indent="-342900" algn="l">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defRPr>
                      </a:lvl1pPr>
                      <a:lvl2pPr marL="742950" indent="-285750" algn="l">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tr-TR" sz="2000" u="none" strike="noStrike" cap="none" normalizeH="0" baseline="0" smtClean="0">
                          <a:ln>
                            <a:noFill/>
                          </a:ln>
                          <a:solidFill>
                            <a:schemeClr val="bg1"/>
                          </a:solidFill>
                          <a:effectLst/>
                        </a:rPr>
                        <a:t>% 32</a:t>
                      </a:r>
                      <a:endParaRPr kumimoji="0" lang="en-US" altLang="tr-TR" sz="2000" b="0" i="0" u="none" strike="noStrike" cap="none" normalizeH="0" baseline="0" smtClean="0">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horzOverflow="overflow"/>
                </a:tc>
              </a:tr>
              <a:tr h="463422">
                <a:tc>
                  <a:txBody>
                    <a:bodyPr/>
                    <a:lstStyle>
                      <a:lvl1pPr marL="342900" indent="-342900" algn="l">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defRPr>
                      </a:lvl1pPr>
                      <a:lvl2pPr marL="742950" indent="-285750" algn="l">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tr-TR" sz="2000" u="none" strike="noStrike" cap="none" normalizeH="0" baseline="0" smtClean="0">
                          <a:ln>
                            <a:noFill/>
                          </a:ln>
                          <a:solidFill>
                            <a:schemeClr val="bg1"/>
                          </a:solidFill>
                          <a:effectLst/>
                        </a:rPr>
                        <a:t>2</a:t>
                      </a:r>
                      <a:endParaRPr kumimoji="0" lang="en-US" altLang="tr-TR" sz="2000" b="0" i="0" u="none" strike="noStrike" cap="none" normalizeH="0" baseline="0" smtClean="0">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horzOverflow="overflow"/>
                </a:tc>
                <a:tc>
                  <a:txBody>
                    <a:bodyPr/>
                    <a:lstStyle>
                      <a:lvl1pPr marL="342900" indent="-342900" algn="l">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defRPr>
                      </a:lvl1pPr>
                      <a:lvl2pPr marL="742950" indent="-285750" algn="l">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tr-TR" sz="2000" u="none" strike="noStrike" cap="none" normalizeH="0" baseline="0" smtClean="0">
                          <a:ln>
                            <a:noFill/>
                          </a:ln>
                          <a:solidFill>
                            <a:schemeClr val="bg1"/>
                          </a:solidFill>
                          <a:effectLst/>
                        </a:rPr>
                        <a:t>Küçük Yenilikler</a:t>
                      </a:r>
                      <a:endParaRPr kumimoji="0" lang="en-US" altLang="tr-TR" sz="2000" b="0" i="0" u="none" strike="noStrike" cap="none" normalizeH="0" baseline="0" smtClean="0">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horzOverflow="overflow"/>
                </a:tc>
                <a:tc>
                  <a:txBody>
                    <a:bodyPr/>
                    <a:lstStyle>
                      <a:lvl1pPr marL="342900" indent="-342900" algn="l">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defRPr>
                      </a:lvl1pPr>
                      <a:lvl2pPr marL="742950" indent="-285750" algn="l">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tr-TR" sz="2000" u="none" strike="noStrike" cap="none" normalizeH="0" baseline="0" smtClean="0">
                          <a:ln>
                            <a:noFill/>
                          </a:ln>
                          <a:solidFill>
                            <a:schemeClr val="bg1"/>
                          </a:solidFill>
                          <a:effectLst/>
                        </a:rPr>
                        <a:t>% 45</a:t>
                      </a:r>
                      <a:endParaRPr kumimoji="0" lang="en-US" altLang="tr-TR" sz="2000" b="0" i="0" u="none" strike="noStrike" cap="none" normalizeH="0" baseline="0" smtClean="0">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horzOverflow="overflow"/>
                </a:tc>
              </a:tr>
              <a:tr h="463422">
                <a:tc>
                  <a:txBody>
                    <a:bodyPr/>
                    <a:lstStyle>
                      <a:lvl1pPr marL="342900" indent="-342900" algn="l">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defRPr>
                      </a:lvl1pPr>
                      <a:lvl2pPr marL="742950" indent="-285750" algn="l">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tr-TR" sz="2000" u="none" strike="noStrike" cap="none" normalizeH="0" baseline="0" smtClean="0">
                          <a:ln>
                            <a:noFill/>
                          </a:ln>
                          <a:solidFill>
                            <a:schemeClr val="bg1"/>
                          </a:solidFill>
                          <a:effectLst/>
                        </a:rPr>
                        <a:t>3</a:t>
                      </a:r>
                      <a:endParaRPr kumimoji="0" lang="en-US" altLang="tr-TR" sz="2000" b="0" i="0" u="none" strike="noStrike" cap="none" normalizeH="0" baseline="0" smtClean="0">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horzOverflow="overflow"/>
                </a:tc>
                <a:tc>
                  <a:txBody>
                    <a:bodyPr/>
                    <a:lstStyle>
                      <a:lvl1pPr marL="342900" indent="-342900" algn="l">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defRPr>
                      </a:lvl1pPr>
                      <a:lvl2pPr marL="742950" indent="-285750" algn="l">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tr-TR" sz="2000" u="none" strike="noStrike" cap="none" normalizeH="0" baseline="0" smtClean="0">
                          <a:ln>
                            <a:noFill/>
                          </a:ln>
                          <a:solidFill>
                            <a:schemeClr val="bg1"/>
                          </a:solidFill>
                          <a:effectLst/>
                        </a:rPr>
                        <a:t>Büyük Yenilikler</a:t>
                      </a:r>
                      <a:endParaRPr kumimoji="0" lang="en-US" altLang="tr-TR" sz="2000" b="0" i="0" u="none" strike="noStrike" cap="none" normalizeH="0" baseline="0" smtClean="0">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horzOverflow="overflow"/>
                </a:tc>
                <a:tc>
                  <a:txBody>
                    <a:bodyPr/>
                    <a:lstStyle>
                      <a:lvl1pPr marL="342900" indent="-342900" algn="l">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defRPr>
                      </a:lvl1pPr>
                      <a:lvl2pPr marL="742950" indent="-285750" algn="l">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tr-TR" sz="2000" u="none" strike="noStrike" cap="none" normalizeH="0" baseline="0" smtClean="0">
                          <a:ln>
                            <a:noFill/>
                          </a:ln>
                          <a:solidFill>
                            <a:schemeClr val="bg1"/>
                          </a:solidFill>
                          <a:effectLst/>
                        </a:rPr>
                        <a:t>% 18</a:t>
                      </a:r>
                      <a:endParaRPr kumimoji="0" lang="en-US" altLang="tr-TR" sz="2000" b="0" i="0" u="none" strike="noStrike" cap="none" normalizeH="0" baseline="0" smtClean="0">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horzOverflow="overflow"/>
                </a:tc>
              </a:tr>
              <a:tr h="463422">
                <a:tc>
                  <a:txBody>
                    <a:bodyPr/>
                    <a:lstStyle>
                      <a:lvl1pPr marL="342900" indent="-342900" algn="l">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defRPr>
                      </a:lvl1pPr>
                      <a:lvl2pPr marL="742950" indent="-285750" algn="l">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tr-TR" sz="2000" u="none" strike="noStrike" cap="none" normalizeH="0" baseline="0" smtClean="0">
                          <a:ln>
                            <a:noFill/>
                          </a:ln>
                          <a:solidFill>
                            <a:schemeClr val="bg1"/>
                          </a:solidFill>
                          <a:effectLst/>
                        </a:rPr>
                        <a:t>4</a:t>
                      </a:r>
                      <a:endParaRPr kumimoji="0" lang="en-US" altLang="tr-TR" sz="2000" b="0" i="0" u="none" strike="noStrike" cap="none" normalizeH="0" baseline="0" smtClean="0">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horzOverflow="overflow"/>
                </a:tc>
                <a:tc>
                  <a:txBody>
                    <a:bodyPr/>
                    <a:lstStyle>
                      <a:lvl1pPr marL="342900" indent="-342900" algn="l">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defRPr>
                      </a:lvl1pPr>
                      <a:lvl2pPr marL="742950" indent="-285750" algn="l">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tr-TR" sz="2000" u="none" strike="noStrike" cap="none" normalizeH="0" baseline="0" smtClean="0">
                          <a:ln>
                            <a:noFill/>
                          </a:ln>
                          <a:solidFill>
                            <a:schemeClr val="bg1"/>
                          </a:solidFill>
                          <a:effectLst/>
                        </a:rPr>
                        <a:t>Yeni Kavram</a:t>
                      </a:r>
                      <a:endParaRPr kumimoji="0" lang="en-US" altLang="tr-TR" sz="2000" b="0" i="0" u="none" strike="noStrike" cap="none" normalizeH="0" baseline="0" smtClean="0">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horzOverflow="overflow"/>
                </a:tc>
                <a:tc>
                  <a:txBody>
                    <a:bodyPr/>
                    <a:lstStyle>
                      <a:lvl1pPr marL="342900" indent="-342900" algn="l">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defRPr>
                      </a:lvl1pPr>
                      <a:lvl2pPr marL="742950" indent="-285750" algn="l">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tr-TR" sz="2000" u="none" strike="noStrike" cap="none" normalizeH="0" baseline="0" smtClean="0">
                          <a:ln>
                            <a:noFill/>
                          </a:ln>
                          <a:solidFill>
                            <a:schemeClr val="bg1"/>
                          </a:solidFill>
                          <a:effectLst/>
                        </a:rPr>
                        <a:t>% 4</a:t>
                      </a:r>
                      <a:endParaRPr kumimoji="0" lang="en-US" altLang="tr-TR" sz="2000" b="0" i="0" u="none" strike="noStrike" cap="none" normalizeH="0" baseline="0" smtClean="0">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horzOverflow="overflow"/>
                </a:tc>
              </a:tr>
              <a:tr h="463422">
                <a:tc>
                  <a:txBody>
                    <a:bodyPr/>
                    <a:lstStyle>
                      <a:lvl1pPr marL="342900" indent="-342900" algn="l">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defRPr>
                      </a:lvl1pPr>
                      <a:lvl2pPr marL="742950" indent="-285750" algn="l">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tr-TR" sz="2000" u="none" strike="noStrike" cap="none" normalizeH="0" baseline="0" smtClean="0">
                          <a:ln>
                            <a:noFill/>
                          </a:ln>
                          <a:solidFill>
                            <a:schemeClr val="bg1"/>
                          </a:solidFill>
                          <a:effectLst/>
                        </a:rPr>
                        <a:t>5</a:t>
                      </a:r>
                      <a:endParaRPr kumimoji="0" lang="en-US" altLang="tr-TR" sz="2000" b="0" i="0" u="none" strike="noStrike" cap="none" normalizeH="0" baseline="0" smtClean="0">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horzOverflow="overflow"/>
                </a:tc>
                <a:tc>
                  <a:txBody>
                    <a:bodyPr/>
                    <a:lstStyle>
                      <a:lvl1pPr marL="342900" indent="-342900" algn="l">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defRPr>
                      </a:lvl1pPr>
                      <a:lvl2pPr marL="742950" indent="-285750" algn="l">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tr-TR" sz="2000" u="none" strike="noStrike" cap="none" normalizeH="0" baseline="0" smtClean="0">
                          <a:ln>
                            <a:noFill/>
                          </a:ln>
                          <a:solidFill>
                            <a:schemeClr val="bg1"/>
                          </a:solidFill>
                          <a:effectLst/>
                        </a:rPr>
                        <a:t>Buluş</a:t>
                      </a:r>
                      <a:endParaRPr kumimoji="0" lang="en-US" altLang="tr-TR" sz="2000" b="0" i="0" u="none" strike="noStrike" cap="none" normalizeH="0" baseline="0" smtClean="0">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horzOverflow="overflow"/>
                </a:tc>
                <a:tc>
                  <a:txBody>
                    <a:bodyPr/>
                    <a:lstStyle>
                      <a:lvl1pPr marL="342900" indent="-342900" algn="l">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defRPr>
                      </a:lvl1pPr>
                      <a:lvl2pPr marL="742950" indent="-285750" algn="l">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tr-TR" sz="2000" u="none" strike="noStrike" cap="none" normalizeH="0" baseline="0" dirty="0" smtClean="0">
                          <a:ln>
                            <a:noFill/>
                          </a:ln>
                          <a:solidFill>
                            <a:schemeClr val="bg1"/>
                          </a:solidFill>
                          <a:effectLst/>
                        </a:rPr>
                        <a:t>% 1</a:t>
                      </a:r>
                      <a:endParaRPr kumimoji="0" lang="en-US" altLang="tr-TR" sz="2000" b="0" i="0" u="none" strike="noStrike" cap="none" normalizeH="0" baseline="0" dirty="0" smtClean="0">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horzOverflow="overflow"/>
                </a:tc>
              </a:tr>
            </a:tbl>
          </a:graphicData>
        </a:graphic>
      </p:graphicFrame>
    </p:spTree>
    <p:extLst>
      <p:ext uri="{BB962C8B-B14F-4D97-AF65-F5344CB8AC3E}">
        <p14:creationId xmlns:p14="http://schemas.microsoft.com/office/powerpoint/2010/main" val="11220236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0" y="0"/>
            <a:ext cx="12067504" cy="1143000"/>
          </a:xfrm>
          <a:prstGeom prst="rect">
            <a:avLst/>
          </a:prstGeom>
          <a:noFill/>
          <a:ln w="9525">
            <a:noFill/>
            <a:round/>
            <a:headEnd/>
            <a:tailEnd/>
          </a:ln>
          <a:effectLst/>
        </p:spPr>
        <p:txBody>
          <a:bodyPr lIns="90360" tIns="44280" rIns="90360" bIns="44280" anchor="ctr"/>
          <a:lstStyle>
            <a:lvl1pPr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3200">
                <a:solidFill>
                  <a:schemeClr val="tx1"/>
                </a:solidFill>
                <a:latin typeface="Tahoma" panose="020B0604030504040204" pitchFamily="34" charset="0"/>
              </a:defRPr>
            </a:lvl1pPr>
            <a:lvl2pPr marL="742950" indent="-28575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800">
                <a:solidFill>
                  <a:schemeClr val="tx1"/>
                </a:solidFill>
                <a:latin typeface="Tahoma" panose="020B0604030504040204" pitchFamily="34" charset="0"/>
              </a:defRPr>
            </a:lvl2pPr>
            <a:lvl3pPr marL="11430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400">
                <a:solidFill>
                  <a:schemeClr val="tx1"/>
                </a:solidFill>
                <a:latin typeface="Tahoma" panose="020B0604030504040204" pitchFamily="34" charset="0"/>
              </a:defRPr>
            </a:lvl3pPr>
            <a:lvl4pPr marL="16002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Tahoma" panose="020B0604030504040204" pitchFamily="34" charset="0"/>
              </a:defRPr>
            </a:lvl4pPr>
            <a:lvl5pPr marL="20574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Tahoma" panose="020B0604030504040204" pitchFamily="34" charset="0"/>
              </a:defRPr>
            </a:lvl5pPr>
            <a:lvl6pPr marL="25146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Tahoma" panose="020B0604030504040204" pitchFamily="34" charset="0"/>
              </a:defRPr>
            </a:lvl6pPr>
            <a:lvl7pPr marL="29718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Tahoma" panose="020B0604030504040204" pitchFamily="34" charset="0"/>
              </a:defRPr>
            </a:lvl7pPr>
            <a:lvl8pPr marL="34290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Tahoma" panose="020B0604030504040204" pitchFamily="34" charset="0"/>
              </a:defRPr>
            </a:lvl8pPr>
            <a:lvl9pPr marL="38862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Tahoma" panose="020B0604030504040204" pitchFamily="34" charset="0"/>
              </a:defRPr>
            </a:lvl9pPr>
          </a:lstStyle>
          <a:p>
            <a:pPr algn="ctr">
              <a:spcBef>
                <a:spcPct val="0"/>
              </a:spcBef>
              <a:buClr>
                <a:srgbClr val="0000CC"/>
              </a:buClr>
              <a:buFontTx/>
              <a:buNone/>
            </a:pPr>
            <a:r>
              <a:rPr kumimoji="0" lang="en-GB" altLang="tr-TR" sz="6000" dirty="0" err="1">
                <a:effectLst>
                  <a:outerShdw blurRad="38100" dist="38100" dir="2700000" algn="tl">
                    <a:srgbClr val="C0C0C0"/>
                  </a:outerShdw>
                </a:effectLst>
                <a:latin typeface="Arial" panose="020B0604020202020204" pitchFamily="34" charset="0"/>
                <a:cs typeface="Lucida Sans Unicode" panose="020B0602030504020204" pitchFamily="34" charset="0"/>
              </a:rPr>
              <a:t>Girişimci</a:t>
            </a:r>
            <a:r>
              <a:rPr kumimoji="0" lang="tr-TR" altLang="tr-TR" sz="6000" dirty="0" err="1">
                <a:effectLst>
                  <a:outerShdw blurRad="38100" dist="38100" dir="2700000" algn="tl">
                    <a:srgbClr val="C0C0C0"/>
                  </a:outerShdw>
                </a:effectLst>
                <a:latin typeface="Arial" panose="020B0604020202020204" pitchFamily="34" charset="0"/>
                <a:cs typeface="Lucida Sans Unicode" panose="020B0602030504020204" pitchFamily="34" charset="0"/>
              </a:rPr>
              <a:t>likte</a:t>
            </a:r>
            <a:r>
              <a:rPr kumimoji="0" lang="en-GB" altLang="tr-TR" sz="6000" dirty="0">
                <a:effectLst>
                  <a:outerShdw blurRad="38100" dist="38100" dir="2700000" algn="tl">
                    <a:srgbClr val="C0C0C0"/>
                  </a:outerShdw>
                </a:effectLst>
                <a:latin typeface="Arial" panose="020B0604020202020204" pitchFamily="34" charset="0"/>
                <a:cs typeface="Lucida Sans Unicode" panose="020B0602030504020204" pitchFamily="34" charset="0"/>
              </a:rPr>
              <a:t> </a:t>
            </a:r>
            <a:r>
              <a:rPr kumimoji="0" lang="en-GB" altLang="tr-TR" sz="6000" dirty="0" err="1">
                <a:effectLst>
                  <a:outerShdw blurRad="38100" dist="38100" dir="2700000" algn="tl">
                    <a:srgbClr val="C0C0C0"/>
                  </a:outerShdw>
                </a:effectLst>
                <a:latin typeface="Arial" panose="020B0604020202020204" pitchFamily="34" charset="0"/>
                <a:cs typeface="Lucida Sans Unicode" panose="020B0602030504020204" pitchFamily="34" charset="0"/>
              </a:rPr>
              <a:t>Beyinin</a:t>
            </a:r>
            <a:r>
              <a:rPr kumimoji="0" lang="en-GB" altLang="tr-TR" sz="6000" dirty="0">
                <a:effectLst>
                  <a:outerShdw blurRad="38100" dist="38100" dir="2700000" algn="tl">
                    <a:srgbClr val="C0C0C0"/>
                  </a:outerShdw>
                </a:effectLst>
                <a:latin typeface="Arial" panose="020B0604020202020204" pitchFamily="34" charset="0"/>
                <a:cs typeface="Lucida Sans Unicode" panose="020B0602030504020204" pitchFamily="34" charset="0"/>
              </a:rPr>
              <a:t> </a:t>
            </a:r>
            <a:r>
              <a:rPr kumimoji="0" lang="en-GB" altLang="tr-TR" sz="6000" dirty="0" err="1">
                <a:effectLst>
                  <a:outerShdw blurRad="38100" dist="38100" dir="2700000" algn="tl">
                    <a:srgbClr val="C0C0C0"/>
                  </a:outerShdw>
                </a:effectLst>
                <a:latin typeface="Arial" panose="020B0604020202020204" pitchFamily="34" charset="0"/>
                <a:cs typeface="Lucida Sans Unicode" panose="020B0602030504020204" pitchFamily="34" charset="0"/>
              </a:rPr>
              <a:t>Rolü</a:t>
            </a:r>
            <a:endParaRPr kumimoji="0" lang="en-GB" altLang="tr-TR" sz="6000" dirty="0">
              <a:effectLst>
                <a:outerShdw blurRad="38100" dist="38100" dir="2700000" algn="tl">
                  <a:srgbClr val="C0C0C0"/>
                </a:outerShdw>
              </a:effectLst>
              <a:latin typeface="Arial" panose="020B0604020202020204" pitchFamily="34" charset="0"/>
              <a:cs typeface="Lucida Sans Unicode" panose="020B0602030504020204" pitchFamily="34" charset="0"/>
            </a:endParaRPr>
          </a:p>
        </p:txBody>
      </p:sp>
      <p:grpSp>
        <p:nvGrpSpPr>
          <p:cNvPr id="5" name="Group 4"/>
          <p:cNvGrpSpPr>
            <a:grpSpLocks/>
          </p:cNvGrpSpPr>
          <p:nvPr/>
        </p:nvGrpSpPr>
        <p:grpSpPr bwMode="auto">
          <a:xfrm>
            <a:off x="250824" y="1552575"/>
            <a:ext cx="11941175" cy="5219700"/>
            <a:chOff x="158" y="978"/>
            <a:chExt cx="5444" cy="3288"/>
          </a:xfrm>
        </p:grpSpPr>
        <p:sp>
          <p:nvSpPr>
            <p:cNvPr id="6" name="Line 5"/>
            <p:cNvSpPr>
              <a:spLocks noChangeShapeType="1"/>
            </p:cNvSpPr>
            <p:nvPr/>
          </p:nvSpPr>
          <p:spPr bwMode="auto">
            <a:xfrm>
              <a:off x="3070" y="3553"/>
              <a:ext cx="1" cy="335"/>
            </a:xfrm>
            <a:prstGeom prst="line">
              <a:avLst/>
            </a:prstGeom>
            <a:noFill/>
            <a:ln w="38160">
              <a:solidFill>
                <a:srgbClr val="339966"/>
              </a:solidFill>
              <a:miter lim="800000"/>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7" name="Line 6"/>
            <p:cNvSpPr>
              <a:spLocks noChangeShapeType="1"/>
            </p:cNvSpPr>
            <p:nvPr/>
          </p:nvSpPr>
          <p:spPr bwMode="auto">
            <a:xfrm>
              <a:off x="3934" y="2876"/>
              <a:ext cx="1" cy="191"/>
            </a:xfrm>
            <a:prstGeom prst="line">
              <a:avLst/>
            </a:prstGeom>
            <a:noFill/>
            <a:ln w="38160">
              <a:solidFill>
                <a:srgbClr val="008000"/>
              </a:solidFill>
              <a:miter lim="800000"/>
              <a:headEnd/>
              <a:tailEnd/>
            </a:ln>
            <a:extLst>
              <a:ext uri="{909E8E84-426E-40DD-AFC4-6F175D3DCCD1}">
                <a14:hiddenFill xmlns:a14="http://schemas.microsoft.com/office/drawing/2010/main">
                  <a:noFill/>
                </a14:hiddenFill>
              </a:ext>
            </a:extLst>
          </p:spPr>
          <p:txBody>
            <a:bodyPr/>
            <a:lstStyle/>
            <a:p>
              <a:endParaRPr lang="tr-TR"/>
            </a:p>
          </p:txBody>
        </p:sp>
        <p:sp>
          <p:nvSpPr>
            <p:cNvPr id="8" name="Rectangle 7"/>
            <p:cNvSpPr>
              <a:spLocks noChangeArrowheads="1"/>
            </p:cNvSpPr>
            <p:nvPr/>
          </p:nvSpPr>
          <p:spPr bwMode="auto">
            <a:xfrm>
              <a:off x="910" y="978"/>
              <a:ext cx="1440" cy="780"/>
            </a:xfrm>
            <a:prstGeom prst="rect">
              <a:avLst/>
            </a:prstGeom>
            <a:solidFill>
              <a:srgbClr val="008080"/>
            </a:solidFill>
            <a:ln w="12600">
              <a:solidFill>
                <a:srgbClr val="000066"/>
              </a:solidFill>
              <a:miter lim="800000"/>
              <a:headEnd/>
              <a:tailEnd/>
            </a:ln>
          </p:spPr>
          <p:txBody>
            <a:bodyPr lIns="92160" tIns="46080" rIns="92160" bIns="46080">
              <a:spAutoFit/>
            </a:bodyPr>
            <a:lstStyle>
              <a:lvl1pPr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3200">
                  <a:solidFill>
                    <a:schemeClr val="tx1"/>
                  </a:solidFill>
                  <a:latin typeface="Tahoma" panose="020B0604030504040204" pitchFamily="34" charset="0"/>
                </a:defRPr>
              </a:lvl1pPr>
              <a:lvl2pPr marL="742950" indent="-28575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800">
                  <a:solidFill>
                    <a:schemeClr val="tx1"/>
                  </a:solidFill>
                  <a:latin typeface="Tahoma" panose="020B0604030504040204" pitchFamily="34" charset="0"/>
                </a:defRPr>
              </a:lvl2pPr>
              <a:lvl3pPr marL="11430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400">
                  <a:solidFill>
                    <a:schemeClr val="tx1"/>
                  </a:solidFill>
                  <a:latin typeface="Tahoma" panose="020B0604030504040204" pitchFamily="34" charset="0"/>
                </a:defRPr>
              </a:lvl3pPr>
              <a:lvl4pPr marL="16002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Tahoma" panose="020B0604030504040204" pitchFamily="34" charset="0"/>
                </a:defRPr>
              </a:lvl4pPr>
              <a:lvl5pPr marL="20574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Tahoma" panose="020B0604030504040204" pitchFamily="34" charset="0"/>
                </a:defRPr>
              </a:lvl5pPr>
              <a:lvl6pPr marL="25146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Tahoma" panose="020B0604030504040204" pitchFamily="34" charset="0"/>
                </a:defRPr>
              </a:lvl6pPr>
              <a:lvl7pPr marL="29718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Tahoma" panose="020B0604030504040204" pitchFamily="34" charset="0"/>
                </a:defRPr>
              </a:lvl7pPr>
              <a:lvl8pPr marL="34290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Tahoma" panose="020B0604030504040204" pitchFamily="34" charset="0"/>
                </a:defRPr>
              </a:lvl8pPr>
              <a:lvl9pPr marL="38862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Tahoma" panose="020B0604030504040204" pitchFamily="34" charset="0"/>
                </a:defRPr>
              </a:lvl9pPr>
            </a:lstStyle>
            <a:p>
              <a:pPr algn="ctr">
                <a:lnSpc>
                  <a:spcPct val="90000"/>
                </a:lnSpc>
                <a:spcBef>
                  <a:spcPts val="1125"/>
                </a:spcBef>
                <a:buClr>
                  <a:srgbClr val="FFFFCC"/>
                </a:buClr>
                <a:buFontTx/>
                <a:buNone/>
              </a:pPr>
              <a:r>
                <a:rPr kumimoji="0" lang="tr-TR" altLang="tr-TR" sz="1800" b="0">
                  <a:solidFill>
                    <a:srgbClr val="FFFFCC"/>
                  </a:solidFill>
                  <a:latin typeface="Arial" panose="020B0604020202020204" pitchFamily="34" charset="0"/>
                  <a:cs typeface="Lucida Sans Unicode" panose="020B0602030504020204" pitchFamily="34" charset="0"/>
                </a:rPr>
                <a:t>TARAMA</a:t>
              </a:r>
              <a:endParaRPr kumimoji="0" lang="en-GB" altLang="tr-TR" sz="1800" b="0">
                <a:solidFill>
                  <a:srgbClr val="FFFFCC"/>
                </a:solidFill>
                <a:latin typeface="Arial" panose="020B0604020202020204" pitchFamily="34" charset="0"/>
                <a:cs typeface="Lucida Sans Unicode" panose="020B0602030504020204" pitchFamily="34" charset="0"/>
              </a:endParaRPr>
            </a:p>
            <a:p>
              <a:pPr algn="ctr">
                <a:lnSpc>
                  <a:spcPct val="90000"/>
                </a:lnSpc>
                <a:spcBef>
                  <a:spcPts val="1125"/>
                </a:spcBef>
                <a:buClr>
                  <a:srgbClr val="FFFFCC"/>
                </a:buClr>
                <a:buFontTx/>
                <a:buNone/>
              </a:pPr>
              <a:r>
                <a:rPr kumimoji="0" lang="en-GB" altLang="tr-TR" sz="1800" b="0">
                  <a:solidFill>
                    <a:srgbClr val="FFFFCC"/>
                  </a:solidFill>
                  <a:latin typeface="Arial" panose="020B0604020202020204" pitchFamily="34" charset="0"/>
                  <a:cs typeface="Lucida Sans Unicode" panose="020B0602030504020204" pitchFamily="34" charset="0"/>
                </a:rPr>
                <a:t>Sosyal, politik, ekonomik alandaki fırsatlar</a:t>
              </a:r>
            </a:p>
          </p:txBody>
        </p:sp>
        <p:sp>
          <p:nvSpPr>
            <p:cNvPr id="9" name="Rectangle 8"/>
            <p:cNvSpPr>
              <a:spLocks noChangeArrowheads="1"/>
            </p:cNvSpPr>
            <p:nvPr/>
          </p:nvSpPr>
          <p:spPr bwMode="auto">
            <a:xfrm>
              <a:off x="3380" y="984"/>
              <a:ext cx="1440" cy="624"/>
            </a:xfrm>
            <a:prstGeom prst="rect">
              <a:avLst/>
            </a:prstGeom>
            <a:solidFill>
              <a:srgbClr val="008080"/>
            </a:solidFill>
            <a:ln w="12600">
              <a:solidFill>
                <a:srgbClr val="000066"/>
              </a:solidFill>
              <a:miter lim="800000"/>
              <a:headEnd/>
              <a:tailEnd/>
            </a:ln>
          </p:spPr>
          <p:txBody>
            <a:bodyPr lIns="92160" tIns="46080" rIns="92160" bIns="46080">
              <a:spAutoFit/>
            </a:bodyPr>
            <a:lstStyle>
              <a:lvl1pPr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3200">
                  <a:solidFill>
                    <a:schemeClr val="tx1"/>
                  </a:solidFill>
                  <a:latin typeface="Tahoma" panose="020B0604030504040204" pitchFamily="34" charset="0"/>
                </a:defRPr>
              </a:lvl1pPr>
              <a:lvl2pPr marL="742950" indent="-28575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800">
                  <a:solidFill>
                    <a:schemeClr val="tx1"/>
                  </a:solidFill>
                  <a:latin typeface="Tahoma" panose="020B0604030504040204" pitchFamily="34" charset="0"/>
                </a:defRPr>
              </a:lvl2pPr>
              <a:lvl3pPr marL="11430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400">
                  <a:solidFill>
                    <a:schemeClr val="tx1"/>
                  </a:solidFill>
                  <a:latin typeface="Tahoma" panose="020B0604030504040204" pitchFamily="34" charset="0"/>
                </a:defRPr>
              </a:lvl3pPr>
              <a:lvl4pPr marL="16002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Tahoma" panose="020B0604030504040204" pitchFamily="34" charset="0"/>
                </a:defRPr>
              </a:lvl4pPr>
              <a:lvl5pPr marL="20574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Tahoma" panose="020B0604030504040204" pitchFamily="34" charset="0"/>
                </a:defRPr>
              </a:lvl5pPr>
              <a:lvl6pPr marL="25146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Tahoma" panose="020B0604030504040204" pitchFamily="34" charset="0"/>
                </a:defRPr>
              </a:lvl6pPr>
              <a:lvl7pPr marL="29718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Tahoma" panose="020B0604030504040204" pitchFamily="34" charset="0"/>
                </a:defRPr>
              </a:lvl7pPr>
              <a:lvl8pPr marL="34290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Tahoma" panose="020B0604030504040204" pitchFamily="34" charset="0"/>
                </a:defRPr>
              </a:lvl8pPr>
              <a:lvl9pPr marL="38862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Tahoma" panose="020B0604030504040204" pitchFamily="34" charset="0"/>
                </a:defRPr>
              </a:lvl9pPr>
            </a:lstStyle>
            <a:p>
              <a:pPr algn="ctr">
                <a:lnSpc>
                  <a:spcPct val="90000"/>
                </a:lnSpc>
                <a:spcBef>
                  <a:spcPts val="1125"/>
                </a:spcBef>
                <a:buClr>
                  <a:srgbClr val="FFFFCC"/>
                </a:buClr>
                <a:buFontTx/>
                <a:buNone/>
              </a:pPr>
              <a:r>
                <a:rPr kumimoji="0" lang="en-GB" altLang="tr-TR" sz="1800" b="0">
                  <a:solidFill>
                    <a:srgbClr val="FFFFCC"/>
                  </a:solidFill>
                  <a:latin typeface="Arial" panose="020B0604020202020204" pitchFamily="34" charset="0"/>
                  <a:cs typeface="Lucida Sans Unicode" panose="020B0602030504020204" pitchFamily="34" charset="0"/>
                </a:rPr>
                <a:t>SAHİP OLMA</a:t>
              </a:r>
            </a:p>
            <a:p>
              <a:pPr algn="ctr">
                <a:lnSpc>
                  <a:spcPct val="90000"/>
                </a:lnSpc>
                <a:spcBef>
                  <a:spcPts val="1125"/>
                </a:spcBef>
                <a:buClr>
                  <a:srgbClr val="FFFFCC"/>
                </a:buClr>
                <a:buFontTx/>
                <a:buNone/>
              </a:pPr>
              <a:r>
                <a:rPr kumimoji="0" lang="en-GB" altLang="tr-TR" sz="1800" b="0">
                  <a:solidFill>
                    <a:srgbClr val="FFFFCC"/>
                  </a:solidFill>
                  <a:latin typeface="Arial" panose="020B0604020202020204" pitchFamily="34" charset="0"/>
                  <a:cs typeface="Lucida Sans Unicode" panose="020B0602030504020204" pitchFamily="34" charset="0"/>
                </a:rPr>
                <a:t>Kişisel bilgi, beceri, yetenek</a:t>
              </a:r>
            </a:p>
          </p:txBody>
        </p:sp>
        <p:sp>
          <p:nvSpPr>
            <p:cNvPr id="10" name="Rectangle 9"/>
            <p:cNvSpPr>
              <a:spLocks noChangeArrowheads="1"/>
            </p:cNvSpPr>
            <p:nvPr/>
          </p:nvSpPr>
          <p:spPr bwMode="auto">
            <a:xfrm>
              <a:off x="976" y="2250"/>
              <a:ext cx="1902" cy="624"/>
            </a:xfrm>
            <a:prstGeom prst="rect">
              <a:avLst/>
            </a:prstGeom>
            <a:solidFill>
              <a:srgbClr val="008080"/>
            </a:solidFill>
            <a:ln w="12600">
              <a:solidFill>
                <a:srgbClr val="000066"/>
              </a:solidFill>
              <a:miter lim="800000"/>
              <a:headEnd/>
              <a:tailEnd/>
            </a:ln>
          </p:spPr>
          <p:txBody>
            <a:bodyPr lIns="92160" tIns="46080" rIns="92160" bIns="46080">
              <a:spAutoFit/>
            </a:bodyPr>
            <a:lstStyle>
              <a:lvl1pPr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3200">
                  <a:solidFill>
                    <a:schemeClr val="tx1"/>
                  </a:solidFill>
                  <a:latin typeface="Tahoma" panose="020B0604030504040204" pitchFamily="34" charset="0"/>
                </a:defRPr>
              </a:lvl1pPr>
              <a:lvl2pPr marL="742950" indent="-28575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800">
                  <a:solidFill>
                    <a:schemeClr val="tx1"/>
                  </a:solidFill>
                  <a:latin typeface="Tahoma" panose="020B0604030504040204" pitchFamily="34" charset="0"/>
                </a:defRPr>
              </a:lvl2pPr>
              <a:lvl3pPr marL="11430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400">
                  <a:solidFill>
                    <a:schemeClr val="tx1"/>
                  </a:solidFill>
                  <a:latin typeface="Tahoma" panose="020B0604030504040204" pitchFamily="34" charset="0"/>
                </a:defRPr>
              </a:lvl3pPr>
              <a:lvl4pPr marL="16002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Tahoma" panose="020B0604030504040204" pitchFamily="34" charset="0"/>
                </a:defRPr>
              </a:lvl4pPr>
              <a:lvl5pPr marL="20574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Tahoma" panose="020B0604030504040204" pitchFamily="34" charset="0"/>
                </a:defRPr>
              </a:lvl5pPr>
              <a:lvl6pPr marL="25146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Tahoma" panose="020B0604030504040204" pitchFamily="34" charset="0"/>
                </a:defRPr>
              </a:lvl6pPr>
              <a:lvl7pPr marL="29718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Tahoma" panose="020B0604030504040204" pitchFamily="34" charset="0"/>
                </a:defRPr>
              </a:lvl7pPr>
              <a:lvl8pPr marL="34290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Tahoma" panose="020B0604030504040204" pitchFamily="34" charset="0"/>
                </a:defRPr>
              </a:lvl8pPr>
              <a:lvl9pPr marL="38862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Tahoma" panose="020B0604030504040204" pitchFamily="34" charset="0"/>
                </a:defRPr>
              </a:lvl9pPr>
            </a:lstStyle>
            <a:p>
              <a:pPr algn="ctr">
                <a:lnSpc>
                  <a:spcPct val="90000"/>
                </a:lnSpc>
                <a:spcBef>
                  <a:spcPts val="1125"/>
                </a:spcBef>
                <a:buClr>
                  <a:srgbClr val="FFFFCC"/>
                </a:buClr>
                <a:buFontTx/>
                <a:buNone/>
              </a:pPr>
              <a:r>
                <a:rPr kumimoji="0" lang="en-GB" altLang="tr-TR" sz="1800" b="0">
                  <a:solidFill>
                    <a:srgbClr val="FFFFCC"/>
                  </a:solidFill>
                  <a:latin typeface="Arial" panose="020B0604020202020204" pitchFamily="34" charset="0"/>
                  <a:cs typeface="Lucida Sans Unicode" panose="020B0602030504020204" pitchFamily="34" charset="0"/>
                </a:rPr>
                <a:t>DÜŞÜNME</a:t>
              </a:r>
              <a:r>
                <a:rPr kumimoji="0" lang="tr-TR" altLang="tr-TR" sz="1800" b="0">
                  <a:solidFill>
                    <a:srgbClr val="FFFFCC"/>
                  </a:solidFill>
                  <a:latin typeface="Arial" panose="020B0604020202020204" pitchFamily="34" charset="0"/>
                  <a:cs typeface="Lucida Sans Unicode" panose="020B0602030504020204" pitchFamily="34" charset="0"/>
                </a:rPr>
                <a:t> TARZI</a:t>
              </a:r>
              <a:r>
                <a:rPr kumimoji="0" lang="en-GB" altLang="tr-TR" sz="1800" b="0">
                  <a:solidFill>
                    <a:srgbClr val="FFFFCC"/>
                  </a:solidFill>
                  <a:latin typeface="Arial" panose="020B0604020202020204" pitchFamily="34" charset="0"/>
                  <a:cs typeface="Lucida Sans Unicode" panose="020B0602030504020204" pitchFamily="34" charset="0"/>
                </a:rPr>
                <a:t> </a:t>
              </a:r>
            </a:p>
            <a:p>
              <a:pPr algn="ctr">
                <a:lnSpc>
                  <a:spcPct val="90000"/>
                </a:lnSpc>
                <a:spcBef>
                  <a:spcPts val="1125"/>
                </a:spcBef>
                <a:buClr>
                  <a:srgbClr val="FFFFCC"/>
                </a:buClr>
                <a:buFontTx/>
                <a:buNone/>
              </a:pPr>
              <a:r>
                <a:rPr kumimoji="0" lang="en-GB" altLang="tr-TR" sz="1800" b="0">
                  <a:solidFill>
                    <a:srgbClr val="FFFFCC"/>
                  </a:solidFill>
                  <a:latin typeface="Arial" panose="020B0604020202020204" pitchFamily="34" charset="0"/>
                  <a:cs typeface="Lucida Sans Unicode" panose="020B0602030504020204" pitchFamily="34" charset="0"/>
                </a:rPr>
                <a:t>Belirli bir amaca yönelik, akılcı ve analitik</a:t>
              </a:r>
            </a:p>
          </p:txBody>
        </p:sp>
        <p:sp>
          <p:nvSpPr>
            <p:cNvPr id="11" name="Rectangle 10"/>
            <p:cNvSpPr>
              <a:spLocks noChangeArrowheads="1"/>
            </p:cNvSpPr>
            <p:nvPr/>
          </p:nvSpPr>
          <p:spPr bwMode="auto">
            <a:xfrm>
              <a:off x="3166" y="2250"/>
              <a:ext cx="1801" cy="624"/>
            </a:xfrm>
            <a:prstGeom prst="rect">
              <a:avLst/>
            </a:prstGeom>
            <a:solidFill>
              <a:srgbClr val="008080"/>
            </a:solidFill>
            <a:ln w="12600">
              <a:solidFill>
                <a:srgbClr val="000066"/>
              </a:solidFill>
              <a:miter lim="800000"/>
              <a:headEnd/>
              <a:tailEnd/>
            </a:ln>
          </p:spPr>
          <p:txBody>
            <a:bodyPr lIns="92160" tIns="46080" rIns="92160" bIns="46080">
              <a:spAutoFit/>
            </a:bodyPr>
            <a:lstStyle>
              <a:lvl1pPr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3200">
                  <a:solidFill>
                    <a:schemeClr val="tx1"/>
                  </a:solidFill>
                  <a:latin typeface="Tahoma" panose="020B0604030504040204" pitchFamily="34" charset="0"/>
                </a:defRPr>
              </a:lvl1pPr>
              <a:lvl2pPr marL="742950" indent="-28575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800">
                  <a:solidFill>
                    <a:schemeClr val="tx1"/>
                  </a:solidFill>
                  <a:latin typeface="Tahoma" panose="020B0604030504040204" pitchFamily="34" charset="0"/>
                </a:defRPr>
              </a:lvl2pPr>
              <a:lvl3pPr marL="11430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400">
                  <a:solidFill>
                    <a:schemeClr val="tx1"/>
                  </a:solidFill>
                  <a:latin typeface="Tahoma" panose="020B0604030504040204" pitchFamily="34" charset="0"/>
                </a:defRPr>
              </a:lvl3pPr>
              <a:lvl4pPr marL="16002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Tahoma" panose="020B0604030504040204" pitchFamily="34" charset="0"/>
                </a:defRPr>
              </a:lvl4pPr>
              <a:lvl5pPr marL="20574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Tahoma" panose="020B0604030504040204" pitchFamily="34" charset="0"/>
                </a:defRPr>
              </a:lvl5pPr>
              <a:lvl6pPr marL="25146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Tahoma" panose="020B0604030504040204" pitchFamily="34" charset="0"/>
                </a:defRPr>
              </a:lvl6pPr>
              <a:lvl7pPr marL="29718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Tahoma" panose="020B0604030504040204" pitchFamily="34" charset="0"/>
                </a:defRPr>
              </a:lvl7pPr>
              <a:lvl8pPr marL="34290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Tahoma" panose="020B0604030504040204" pitchFamily="34" charset="0"/>
                </a:defRPr>
              </a:lvl8pPr>
              <a:lvl9pPr marL="38862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Tahoma" panose="020B0604030504040204" pitchFamily="34" charset="0"/>
                </a:defRPr>
              </a:lvl9pPr>
            </a:lstStyle>
            <a:p>
              <a:pPr algn="ctr">
                <a:lnSpc>
                  <a:spcPct val="90000"/>
                </a:lnSpc>
                <a:spcBef>
                  <a:spcPts val="1125"/>
                </a:spcBef>
                <a:buClr>
                  <a:srgbClr val="FFFFCC"/>
                </a:buClr>
                <a:buFontTx/>
                <a:buNone/>
              </a:pPr>
              <a:r>
                <a:rPr kumimoji="0" lang="en-GB" altLang="tr-TR" sz="1800" b="0">
                  <a:solidFill>
                    <a:srgbClr val="FFFFCC"/>
                  </a:solidFill>
                  <a:latin typeface="Arial" panose="020B0604020202020204" pitchFamily="34" charset="0"/>
                  <a:cs typeface="Lucida Sans Unicode" panose="020B0602030504020204" pitchFamily="34" charset="0"/>
                </a:rPr>
                <a:t>DÜŞÜNME</a:t>
              </a:r>
              <a:r>
                <a:rPr kumimoji="0" lang="tr-TR" altLang="tr-TR" sz="1800" b="0">
                  <a:solidFill>
                    <a:srgbClr val="FFFFCC"/>
                  </a:solidFill>
                  <a:latin typeface="Arial" panose="020B0604020202020204" pitchFamily="34" charset="0"/>
                  <a:cs typeface="Lucida Sans Unicode" panose="020B0602030504020204" pitchFamily="34" charset="0"/>
                </a:rPr>
                <a:t> TARZI</a:t>
              </a:r>
              <a:r>
                <a:rPr kumimoji="0" lang="en-GB" altLang="tr-TR" sz="1800" b="0">
                  <a:solidFill>
                    <a:srgbClr val="FFFFCC"/>
                  </a:solidFill>
                  <a:latin typeface="Arial" panose="020B0604020202020204" pitchFamily="34" charset="0"/>
                  <a:cs typeface="Lucida Sans Unicode" panose="020B0602030504020204" pitchFamily="34" charset="0"/>
                </a:rPr>
                <a:t> </a:t>
              </a:r>
            </a:p>
            <a:p>
              <a:pPr algn="ctr">
                <a:lnSpc>
                  <a:spcPct val="90000"/>
                </a:lnSpc>
                <a:spcBef>
                  <a:spcPts val="1125"/>
                </a:spcBef>
                <a:buClr>
                  <a:srgbClr val="FFFFCC"/>
                </a:buClr>
                <a:buFontTx/>
                <a:buNone/>
              </a:pPr>
              <a:r>
                <a:rPr kumimoji="0" lang="en-GB" altLang="tr-TR" sz="1800" b="0">
                  <a:solidFill>
                    <a:srgbClr val="FFFFCC"/>
                  </a:solidFill>
                  <a:latin typeface="Arial" panose="020B0604020202020204" pitchFamily="34" charset="0"/>
                  <a:cs typeface="Lucida Sans Unicode" panose="020B0602030504020204" pitchFamily="34" charset="0"/>
                </a:rPr>
                <a:t>Sadece vizyona dayalı, sezgisel</a:t>
              </a:r>
              <a:r>
                <a:rPr kumimoji="0" lang="tr-TR" altLang="tr-TR" sz="1800" b="0">
                  <a:solidFill>
                    <a:srgbClr val="FFFFCC"/>
                  </a:solidFill>
                  <a:latin typeface="Arial" panose="020B0604020202020204" pitchFamily="34" charset="0"/>
                  <a:cs typeface="Lucida Sans Unicode" panose="020B0602030504020204" pitchFamily="34" charset="0"/>
                </a:rPr>
                <a:t>, yaratıcı</a:t>
              </a:r>
              <a:endParaRPr kumimoji="0" lang="en-GB" altLang="tr-TR" sz="1800" b="0">
                <a:solidFill>
                  <a:srgbClr val="FFFFCC"/>
                </a:solidFill>
                <a:latin typeface="Arial" panose="020B0604020202020204" pitchFamily="34" charset="0"/>
                <a:cs typeface="Lucida Sans Unicode" panose="020B0602030504020204" pitchFamily="34" charset="0"/>
              </a:endParaRPr>
            </a:p>
          </p:txBody>
        </p:sp>
        <p:sp>
          <p:nvSpPr>
            <p:cNvPr id="12" name="Rectangle 11"/>
            <p:cNvSpPr>
              <a:spLocks noChangeArrowheads="1"/>
            </p:cNvSpPr>
            <p:nvPr/>
          </p:nvSpPr>
          <p:spPr bwMode="auto">
            <a:xfrm>
              <a:off x="2350" y="3360"/>
              <a:ext cx="1440" cy="222"/>
            </a:xfrm>
            <a:prstGeom prst="rect">
              <a:avLst/>
            </a:prstGeom>
            <a:solidFill>
              <a:srgbClr val="008080"/>
            </a:solidFill>
            <a:ln w="12600">
              <a:solidFill>
                <a:srgbClr val="000066"/>
              </a:solidFill>
              <a:miter lim="800000"/>
              <a:headEnd/>
              <a:tailEnd/>
            </a:ln>
          </p:spPr>
          <p:txBody>
            <a:bodyPr lIns="92160" tIns="46080" rIns="92160" bIns="46080">
              <a:spAutoFit/>
            </a:bodyPr>
            <a:lstStyle>
              <a:lvl1pPr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3200">
                  <a:solidFill>
                    <a:schemeClr val="tx1"/>
                  </a:solidFill>
                  <a:latin typeface="Tahoma" panose="020B0604030504040204" pitchFamily="34" charset="0"/>
                </a:defRPr>
              </a:lvl1pPr>
              <a:lvl2pPr marL="742950" indent="-28575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800">
                  <a:solidFill>
                    <a:schemeClr val="tx1"/>
                  </a:solidFill>
                  <a:latin typeface="Tahoma" panose="020B0604030504040204" pitchFamily="34" charset="0"/>
                </a:defRPr>
              </a:lvl2pPr>
              <a:lvl3pPr marL="11430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400">
                  <a:solidFill>
                    <a:schemeClr val="tx1"/>
                  </a:solidFill>
                  <a:latin typeface="Tahoma" panose="020B0604030504040204" pitchFamily="34" charset="0"/>
                </a:defRPr>
              </a:lvl3pPr>
              <a:lvl4pPr marL="16002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Tahoma" panose="020B0604030504040204" pitchFamily="34" charset="0"/>
                </a:defRPr>
              </a:lvl4pPr>
              <a:lvl5pPr marL="20574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Tahoma" panose="020B0604030504040204" pitchFamily="34" charset="0"/>
                </a:defRPr>
              </a:lvl5pPr>
              <a:lvl6pPr marL="25146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Tahoma" panose="020B0604030504040204" pitchFamily="34" charset="0"/>
                </a:defRPr>
              </a:lvl6pPr>
              <a:lvl7pPr marL="29718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Tahoma" panose="020B0604030504040204" pitchFamily="34" charset="0"/>
                </a:defRPr>
              </a:lvl7pPr>
              <a:lvl8pPr marL="34290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Tahoma" panose="020B0604030504040204" pitchFamily="34" charset="0"/>
                </a:defRPr>
              </a:lvl8pPr>
              <a:lvl9pPr marL="38862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Tahoma" panose="020B0604030504040204" pitchFamily="34" charset="0"/>
                </a:defRPr>
              </a:lvl9pPr>
            </a:lstStyle>
            <a:p>
              <a:pPr algn="ctr">
                <a:lnSpc>
                  <a:spcPct val="90000"/>
                </a:lnSpc>
                <a:spcBef>
                  <a:spcPts val="1125"/>
                </a:spcBef>
                <a:buClr>
                  <a:srgbClr val="FFFFCC"/>
                </a:buClr>
                <a:buFontTx/>
                <a:buNone/>
              </a:pPr>
              <a:r>
                <a:rPr kumimoji="0" lang="en-GB" altLang="tr-TR" sz="1800" b="0">
                  <a:solidFill>
                    <a:srgbClr val="FFFFCC"/>
                  </a:solidFill>
                  <a:latin typeface="Arial" panose="020B0604020202020204" pitchFamily="34" charset="0"/>
                  <a:cs typeface="Lucida Sans Unicode" panose="020B0602030504020204" pitchFamily="34" charset="0"/>
                </a:rPr>
                <a:t>YENİ İŞ FİKRİ</a:t>
              </a:r>
            </a:p>
          </p:txBody>
        </p:sp>
        <p:sp>
          <p:nvSpPr>
            <p:cNvPr id="13" name="Rectangle 12"/>
            <p:cNvSpPr>
              <a:spLocks noChangeArrowheads="1"/>
            </p:cNvSpPr>
            <p:nvPr/>
          </p:nvSpPr>
          <p:spPr bwMode="auto">
            <a:xfrm>
              <a:off x="2350" y="3888"/>
              <a:ext cx="1440" cy="378"/>
            </a:xfrm>
            <a:prstGeom prst="rect">
              <a:avLst/>
            </a:prstGeom>
            <a:solidFill>
              <a:srgbClr val="008080"/>
            </a:solidFill>
            <a:ln w="12600">
              <a:solidFill>
                <a:srgbClr val="000066"/>
              </a:solidFill>
              <a:miter lim="800000"/>
              <a:headEnd/>
              <a:tailEnd/>
            </a:ln>
          </p:spPr>
          <p:txBody>
            <a:bodyPr lIns="92160" tIns="46080" rIns="92160" bIns="46080">
              <a:spAutoFit/>
            </a:bodyPr>
            <a:lstStyle>
              <a:lvl1pPr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3200">
                  <a:solidFill>
                    <a:schemeClr val="tx1"/>
                  </a:solidFill>
                  <a:latin typeface="Tahoma" panose="020B0604030504040204" pitchFamily="34" charset="0"/>
                </a:defRPr>
              </a:lvl1pPr>
              <a:lvl2pPr marL="742950" indent="-28575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800">
                  <a:solidFill>
                    <a:schemeClr val="tx1"/>
                  </a:solidFill>
                  <a:latin typeface="Tahoma" panose="020B0604030504040204" pitchFamily="34" charset="0"/>
                </a:defRPr>
              </a:lvl2pPr>
              <a:lvl3pPr marL="11430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400">
                  <a:solidFill>
                    <a:schemeClr val="tx1"/>
                  </a:solidFill>
                  <a:latin typeface="Tahoma" panose="020B0604030504040204" pitchFamily="34" charset="0"/>
                </a:defRPr>
              </a:lvl3pPr>
              <a:lvl4pPr marL="16002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Tahoma" panose="020B0604030504040204" pitchFamily="34" charset="0"/>
                </a:defRPr>
              </a:lvl4pPr>
              <a:lvl5pPr marL="20574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Tahoma" panose="020B0604030504040204" pitchFamily="34" charset="0"/>
                </a:defRPr>
              </a:lvl5pPr>
              <a:lvl6pPr marL="25146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Tahoma" panose="020B0604030504040204" pitchFamily="34" charset="0"/>
                </a:defRPr>
              </a:lvl6pPr>
              <a:lvl7pPr marL="29718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Tahoma" panose="020B0604030504040204" pitchFamily="34" charset="0"/>
                </a:defRPr>
              </a:lvl7pPr>
              <a:lvl8pPr marL="34290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Tahoma" panose="020B0604030504040204" pitchFamily="34" charset="0"/>
                </a:defRPr>
              </a:lvl8pPr>
              <a:lvl9pPr marL="38862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Tahoma" panose="020B0604030504040204" pitchFamily="34" charset="0"/>
                </a:defRPr>
              </a:lvl9pPr>
            </a:lstStyle>
            <a:p>
              <a:pPr algn="ctr">
                <a:lnSpc>
                  <a:spcPct val="90000"/>
                </a:lnSpc>
                <a:spcBef>
                  <a:spcPts val="1125"/>
                </a:spcBef>
                <a:buClr>
                  <a:srgbClr val="FFFFCC"/>
                </a:buClr>
                <a:buFontTx/>
                <a:buNone/>
              </a:pPr>
              <a:r>
                <a:rPr kumimoji="0" lang="en-GB" altLang="tr-TR" sz="1800" b="0">
                  <a:solidFill>
                    <a:srgbClr val="FFFFCC"/>
                  </a:solidFill>
                  <a:latin typeface="Arial" panose="020B0604020202020204" pitchFamily="34" charset="0"/>
                  <a:cs typeface="Lucida Sans Unicode" panose="020B0602030504020204" pitchFamily="34" charset="0"/>
                </a:rPr>
                <a:t>PLANLAMA VE UYGULAMA</a:t>
              </a:r>
            </a:p>
          </p:txBody>
        </p:sp>
        <p:sp>
          <p:nvSpPr>
            <p:cNvPr id="14" name="Line 13"/>
            <p:cNvSpPr>
              <a:spLocks noChangeShapeType="1"/>
            </p:cNvSpPr>
            <p:nvPr/>
          </p:nvSpPr>
          <p:spPr bwMode="auto">
            <a:xfrm>
              <a:off x="1679" y="1974"/>
              <a:ext cx="2735" cy="1"/>
            </a:xfrm>
            <a:prstGeom prst="line">
              <a:avLst/>
            </a:prstGeom>
            <a:noFill/>
            <a:ln w="38160">
              <a:solidFill>
                <a:srgbClr val="008000"/>
              </a:solidFill>
              <a:miter lim="800000"/>
              <a:headEnd/>
              <a:tailEnd/>
            </a:ln>
            <a:extLst>
              <a:ext uri="{909E8E84-426E-40DD-AFC4-6F175D3DCCD1}">
                <a14:hiddenFill xmlns:a14="http://schemas.microsoft.com/office/drawing/2010/main">
                  <a:noFill/>
                </a14:hiddenFill>
              </a:ext>
            </a:extLst>
          </p:spPr>
          <p:txBody>
            <a:bodyPr/>
            <a:lstStyle/>
            <a:p>
              <a:endParaRPr lang="tr-TR"/>
            </a:p>
          </p:txBody>
        </p:sp>
        <p:sp>
          <p:nvSpPr>
            <p:cNvPr id="15" name="Line 14"/>
            <p:cNvSpPr>
              <a:spLocks noChangeShapeType="1"/>
            </p:cNvSpPr>
            <p:nvPr/>
          </p:nvSpPr>
          <p:spPr bwMode="auto">
            <a:xfrm>
              <a:off x="1678" y="1783"/>
              <a:ext cx="1" cy="191"/>
            </a:xfrm>
            <a:prstGeom prst="line">
              <a:avLst/>
            </a:prstGeom>
            <a:noFill/>
            <a:ln w="38160">
              <a:solidFill>
                <a:srgbClr val="008000"/>
              </a:solidFill>
              <a:miter lim="800000"/>
              <a:headEnd/>
              <a:tailEnd/>
            </a:ln>
            <a:extLst>
              <a:ext uri="{909E8E84-426E-40DD-AFC4-6F175D3DCCD1}">
                <a14:hiddenFill xmlns:a14="http://schemas.microsoft.com/office/drawing/2010/main">
                  <a:noFill/>
                </a14:hiddenFill>
              </a:ext>
            </a:extLst>
          </p:spPr>
          <p:txBody>
            <a:bodyPr/>
            <a:lstStyle/>
            <a:p>
              <a:endParaRPr lang="tr-TR"/>
            </a:p>
          </p:txBody>
        </p:sp>
        <p:sp>
          <p:nvSpPr>
            <p:cNvPr id="16" name="Line 15"/>
            <p:cNvSpPr>
              <a:spLocks noChangeShapeType="1"/>
            </p:cNvSpPr>
            <p:nvPr/>
          </p:nvSpPr>
          <p:spPr bwMode="auto">
            <a:xfrm>
              <a:off x="4414" y="1783"/>
              <a:ext cx="1" cy="191"/>
            </a:xfrm>
            <a:prstGeom prst="line">
              <a:avLst/>
            </a:prstGeom>
            <a:noFill/>
            <a:ln w="38160">
              <a:solidFill>
                <a:srgbClr val="008000"/>
              </a:solidFill>
              <a:miter lim="800000"/>
              <a:headEnd/>
              <a:tailEnd/>
            </a:ln>
            <a:extLst>
              <a:ext uri="{909E8E84-426E-40DD-AFC4-6F175D3DCCD1}">
                <a14:hiddenFill xmlns:a14="http://schemas.microsoft.com/office/drawing/2010/main">
                  <a:noFill/>
                </a14:hiddenFill>
              </a:ext>
            </a:extLst>
          </p:spPr>
          <p:txBody>
            <a:bodyPr/>
            <a:lstStyle/>
            <a:p>
              <a:endParaRPr lang="tr-TR"/>
            </a:p>
          </p:txBody>
        </p:sp>
        <p:sp>
          <p:nvSpPr>
            <p:cNvPr id="17" name="Line 16"/>
            <p:cNvSpPr>
              <a:spLocks noChangeShapeType="1"/>
            </p:cNvSpPr>
            <p:nvPr/>
          </p:nvSpPr>
          <p:spPr bwMode="auto">
            <a:xfrm>
              <a:off x="2206" y="1969"/>
              <a:ext cx="1" cy="287"/>
            </a:xfrm>
            <a:prstGeom prst="line">
              <a:avLst/>
            </a:prstGeom>
            <a:noFill/>
            <a:ln w="38160">
              <a:solidFill>
                <a:srgbClr val="008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18" name="Line 17"/>
            <p:cNvSpPr>
              <a:spLocks noChangeShapeType="1"/>
            </p:cNvSpPr>
            <p:nvPr/>
          </p:nvSpPr>
          <p:spPr bwMode="auto">
            <a:xfrm>
              <a:off x="3934" y="1969"/>
              <a:ext cx="1" cy="287"/>
            </a:xfrm>
            <a:prstGeom prst="line">
              <a:avLst/>
            </a:prstGeom>
            <a:noFill/>
            <a:ln w="38160">
              <a:solidFill>
                <a:srgbClr val="008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19" name="Line 18"/>
            <p:cNvSpPr>
              <a:spLocks noChangeShapeType="1"/>
            </p:cNvSpPr>
            <p:nvPr/>
          </p:nvSpPr>
          <p:spPr bwMode="auto">
            <a:xfrm>
              <a:off x="2207" y="3067"/>
              <a:ext cx="1727" cy="1"/>
            </a:xfrm>
            <a:prstGeom prst="line">
              <a:avLst/>
            </a:prstGeom>
            <a:noFill/>
            <a:ln w="38160">
              <a:solidFill>
                <a:srgbClr val="008000"/>
              </a:solidFill>
              <a:miter lim="800000"/>
              <a:headEnd/>
              <a:tailEnd/>
            </a:ln>
            <a:extLst>
              <a:ext uri="{909E8E84-426E-40DD-AFC4-6F175D3DCCD1}">
                <a14:hiddenFill xmlns:a14="http://schemas.microsoft.com/office/drawing/2010/main">
                  <a:noFill/>
                </a14:hiddenFill>
              </a:ext>
            </a:extLst>
          </p:spPr>
          <p:txBody>
            <a:bodyPr/>
            <a:lstStyle/>
            <a:p>
              <a:endParaRPr lang="tr-TR"/>
            </a:p>
          </p:txBody>
        </p:sp>
        <p:sp>
          <p:nvSpPr>
            <p:cNvPr id="20" name="Line 19"/>
            <p:cNvSpPr>
              <a:spLocks noChangeShapeType="1"/>
            </p:cNvSpPr>
            <p:nvPr/>
          </p:nvSpPr>
          <p:spPr bwMode="auto">
            <a:xfrm>
              <a:off x="2206" y="2876"/>
              <a:ext cx="1" cy="191"/>
            </a:xfrm>
            <a:prstGeom prst="line">
              <a:avLst/>
            </a:prstGeom>
            <a:noFill/>
            <a:ln w="38160">
              <a:solidFill>
                <a:srgbClr val="008000"/>
              </a:solidFill>
              <a:miter lim="800000"/>
              <a:headEnd/>
              <a:tailEnd/>
            </a:ln>
            <a:extLst>
              <a:ext uri="{909E8E84-426E-40DD-AFC4-6F175D3DCCD1}">
                <a14:hiddenFill xmlns:a14="http://schemas.microsoft.com/office/drawing/2010/main">
                  <a:noFill/>
                </a14:hiddenFill>
              </a:ext>
            </a:extLst>
          </p:spPr>
          <p:txBody>
            <a:bodyPr/>
            <a:lstStyle/>
            <a:p>
              <a:endParaRPr lang="tr-TR"/>
            </a:p>
          </p:txBody>
        </p:sp>
        <p:sp>
          <p:nvSpPr>
            <p:cNvPr id="21" name="Line 20"/>
            <p:cNvSpPr>
              <a:spLocks noChangeShapeType="1"/>
            </p:cNvSpPr>
            <p:nvPr/>
          </p:nvSpPr>
          <p:spPr bwMode="auto">
            <a:xfrm>
              <a:off x="3062" y="3067"/>
              <a:ext cx="8" cy="293"/>
            </a:xfrm>
            <a:prstGeom prst="line">
              <a:avLst/>
            </a:prstGeom>
            <a:noFill/>
            <a:ln w="38160">
              <a:solidFill>
                <a:srgbClr val="008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22" name="Text Box 21"/>
            <p:cNvSpPr txBox="1">
              <a:spLocks noChangeArrowheads="1"/>
            </p:cNvSpPr>
            <p:nvPr/>
          </p:nvSpPr>
          <p:spPr bwMode="auto">
            <a:xfrm>
              <a:off x="158" y="1026"/>
              <a:ext cx="953" cy="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3200">
                  <a:solidFill>
                    <a:schemeClr val="tx1"/>
                  </a:solidFill>
                  <a:latin typeface="Tahoma" panose="020B0604030504040204" pitchFamily="34" charset="0"/>
                </a:defRPr>
              </a:lvl1pPr>
              <a:lvl2pPr marL="742950" indent="-28575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800">
                  <a:solidFill>
                    <a:schemeClr val="tx1"/>
                  </a:solidFill>
                  <a:latin typeface="Tahoma" panose="020B0604030504040204" pitchFamily="34" charset="0"/>
                </a:defRPr>
              </a:lvl2pPr>
              <a:lvl3pPr marL="11430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400">
                  <a:solidFill>
                    <a:schemeClr val="tx1"/>
                  </a:solidFill>
                  <a:latin typeface="Tahoma" panose="020B0604030504040204" pitchFamily="34" charset="0"/>
                </a:defRPr>
              </a:lvl3pPr>
              <a:lvl4pPr marL="16002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Tahoma" panose="020B0604030504040204" pitchFamily="34" charset="0"/>
                </a:defRPr>
              </a:lvl4pPr>
              <a:lvl5pPr marL="20574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Tahoma" panose="020B0604030504040204" pitchFamily="34" charset="0"/>
                </a:defRPr>
              </a:lvl5pPr>
              <a:lvl6pPr marL="25146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Tahoma" panose="020B0604030504040204" pitchFamily="34" charset="0"/>
                </a:defRPr>
              </a:lvl6pPr>
              <a:lvl7pPr marL="29718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Tahoma" panose="020B0604030504040204" pitchFamily="34" charset="0"/>
                </a:defRPr>
              </a:lvl7pPr>
              <a:lvl8pPr marL="34290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Tahoma" panose="020B0604030504040204" pitchFamily="34" charset="0"/>
                </a:defRPr>
              </a:lvl8pPr>
              <a:lvl9pPr marL="38862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Tahoma" panose="020B0604030504040204" pitchFamily="34" charset="0"/>
                </a:defRPr>
              </a:lvl9pPr>
            </a:lstStyle>
            <a:p>
              <a:pPr>
                <a:spcBef>
                  <a:spcPts val="1500"/>
                </a:spcBef>
                <a:buClr>
                  <a:srgbClr val="009999"/>
                </a:buClr>
                <a:buFont typeface="Times New Roman" panose="02020603050405020304" pitchFamily="18" charset="0"/>
                <a:buNone/>
              </a:pPr>
              <a:r>
                <a:rPr kumimoji="0" lang="en-GB" altLang="tr-TR" dirty="0">
                  <a:latin typeface="Comic Sans MS" panose="030F0702030302020204" pitchFamily="66" charset="0"/>
                  <a:cs typeface="Lucida Sans Unicode" panose="020B0602030504020204" pitchFamily="34" charset="0"/>
                </a:rPr>
                <a:t>SOL BEYİN</a:t>
              </a:r>
            </a:p>
          </p:txBody>
        </p:sp>
        <p:sp>
          <p:nvSpPr>
            <p:cNvPr id="23" name="Text Box 22"/>
            <p:cNvSpPr txBox="1">
              <a:spLocks noChangeArrowheads="1"/>
            </p:cNvSpPr>
            <p:nvPr/>
          </p:nvSpPr>
          <p:spPr bwMode="auto">
            <a:xfrm>
              <a:off x="4649" y="1026"/>
              <a:ext cx="953" cy="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3200">
                  <a:solidFill>
                    <a:schemeClr val="tx1"/>
                  </a:solidFill>
                  <a:latin typeface="Tahoma" panose="020B0604030504040204" pitchFamily="34" charset="0"/>
                </a:defRPr>
              </a:lvl1pPr>
              <a:lvl2pPr marL="742950" indent="-28575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800">
                  <a:solidFill>
                    <a:schemeClr val="tx1"/>
                  </a:solidFill>
                  <a:latin typeface="Tahoma" panose="020B0604030504040204" pitchFamily="34" charset="0"/>
                </a:defRPr>
              </a:lvl2pPr>
              <a:lvl3pPr marL="11430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400">
                  <a:solidFill>
                    <a:schemeClr val="tx1"/>
                  </a:solidFill>
                  <a:latin typeface="Tahoma" panose="020B0604030504040204" pitchFamily="34" charset="0"/>
                </a:defRPr>
              </a:lvl3pPr>
              <a:lvl4pPr marL="16002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Tahoma" panose="020B0604030504040204" pitchFamily="34" charset="0"/>
                </a:defRPr>
              </a:lvl4pPr>
              <a:lvl5pPr marL="20574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Tahoma" panose="020B0604030504040204" pitchFamily="34" charset="0"/>
                </a:defRPr>
              </a:lvl5pPr>
              <a:lvl6pPr marL="25146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Tahoma" panose="020B0604030504040204" pitchFamily="34" charset="0"/>
                </a:defRPr>
              </a:lvl6pPr>
              <a:lvl7pPr marL="29718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Tahoma" panose="020B0604030504040204" pitchFamily="34" charset="0"/>
                </a:defRPr>
              </a:lvl7pPr>
              <a:lvl8pPr marL="34290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Tahoma" panose="020B0604030504040204" pitchFamily="34" charset="0"/>
                </a:defRPr>
              </a:lvl8pPr>
              <a:lvl9pPr marL="38862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Tahoma" panose="020B0604030504040204" pitchFamily="34" charset="0"/>
                </a:defRPr>
              </a:lvl9pPr>
            </a:lstStyle>
            <a:p>
              <a:pPr algn="r">
                <a:spcBef>
                  <a:spcPts val="1500"/>
                </a:spcBef>
                <a:buClr>
                  <a:srgbClr val="009999"/>
                </a:buClr>
                <a:buFont typeface="Times New Roman" panose="02020603050405020304" pitchFamily="18" charset="0"/>
                <a:buNone/>
              </a:pPr>
              <a:r>
                <a:rPr kumimoji="0" lang="en-GB" altLang="tr-TR" dirty="0">
                  <a:latin typeface="Comic Sans MS" panose="030F0702030302020204" pitchFamily="66" charset="0"/>
                  <a:cs typeface="Lucida Sans Unicode" panose="020B0602030504020204" pitchFamily="34" charset="0"/>
                </a:rPr>
                <a:t>SAĞ BEYİN</a:t>
              </a:r>
            </a:p>
          </p:txBody>
        </p:sp>
      </p:grpSp>
    </p:spTree>
    <p:extLst>
      <p:ext uri="{BB962C8B-B14F-4D97-AF65-F5344CB8AC3E}">
        <p14:creationId xmlns:p14="http://schemas.microsoft.com/office/powerpoint/2010/main" val="34023551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Picture 2" descr="C:\Users\MoDa\Desktop\Yüksek Lisans\Öğrenme Öğretme Kuramları\Düşünme Stilleri\Creative Thinking\Görseller\5928866_460s.jpg"/>
          <p:cNvPicPr>
            <a:picLocks noChangeAspect="1" noChangeArrowheads="1"/>
          </p:cNvPicPr>
          <p:nvPr/>
        </p:nvPicPr>
        <p:blipFill rotWithShape="1">
          <a:blip r:embed="rId2" cstate="print"/>
          <a:srcRect t="738" b="18490"/>
          <a:stretch/>
        </p:blipFill>
        <p:spPr bwMode="auto">
          <a:xfrm>
            <a:off x="827583" y="450761"/>
            <a:ext cx="10389915" cy="564094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6399530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5 Slayt Numarası Yer Tutucusu"/>
          <p:cNvSpPr>
            <a:spLocks noGrp="1"/>
          </p:cNvSpPr>
          <p:nvPr>
            <p:ph type="sldNum" sz="quarter" idx="12"/>
          </p:nvPr>
        </p:nvSpPr>
        <p:spPr>
          <a:xfrm>
            <a:off x="6400800" y="5705341"/>
            <a:ext cx="26364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ahoma" panose="020B0604030504040204" pitchFamily="34" charset="0"/>
              </a:defRPr>
            </a:lvl1pPr>
            <a:lvl2pPr marL="742950" indent="-285750">
              <a:spcBef>
                <a:spcPct val="20000"/>
              </a:spcBef>
              <a:buChar char="–"/>
              <a:defRPr kumimoji="1" sz="2800">
                <a:solidFill>
                  <a:schemeClr val="tx1"/>
                </a:solidFill>
                <a:latin typeface="Tahoma" panose="020B0604030504040204" pitchFamily="34" charset="0"/>
              </a:defRPr>
            </a:lvl2pPr>
            <a:lvl3pPr marL="1143000" indent="-228600">
              <a:spcBef>
                <a:spcPct val="20000"/>
              </a:spcBef>
              <a:buChar char="•"/>
              <a:defRPr kumimoji="1" sz="2400">
                <a:solidFill>
                  <a:schemeClr val="tx1"/>
                </a:solidFill>
                <a:latin typeface="Tahoma" panose="020B0604030504040204" pitchFamily="34" charset="0"/>
              </a:defRPr>
            </a:lvl3pPr>
            <a:lvl4pPr marL="1600200" indent="-228600">
              <a:spcBef>
                <a:spcPct val="20000"/>
              </a:spcBef>
              <a:buChar char="–"/>
              <a:defRPr kumimoji="1" sz="2000">
                <a:solidFill>
                  <a:schemeClr val="tx1"/>
                </a:solidFill>
                <a:latin typeface="Tahoma" panose="020B0604030504040204" pitchFamily="34" charset="0"/>
              </a:defRPr>
            </a:lvl4pPr>
            <a:lvl5pPr marL="2057400" indent="-228600">
              <a:spcBef>
                <a:spcPct val="20000"/>
              </a:spcBef>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kumimoji="1" sz="2000">
                <a:solidFill>
                  <a:schemeClr val="tx1"/>
                </a:solidFill>
                <a:latin typeface="Tahoma" panose="020B0604030504040204" pitchFamily="34" charset="0"/>
              </a:defRPr>
            </a:lvl9pPr>
          </a:lstStyle>
          <a:p>
            <a:pPr>
              <a:spcBef>
                <a:spcPct val="50000"/>
              </a:spcBef>
              <a:buFontTx/>
              <a:buNone/>
            </a:pPr>
            <a:fld id="{9FDCE862-AEFA-4B9C-8B75-54C0C65330D1}" type="slidenum">
              <a:rPr kumimoji="0" lang="tr-TR" altLang="tr-TR" sz="1400">
                <a:latin typeface="Times New Roman" panose="02020603050405020304" pitchFamily="18" charset="0"/>
                <a:cs typeface="Times New Roman" panose="02020603050405020304" pitchFamily="18" charset="0"/>
              </a:rPr>
              <a:pPr>
                <a:spcBef>
                  <a:spcPct val="50000"/>
                </a:spcBef>
                <a:buFontTx/>
                <a:buNone/>
              </a:pPr>
              <a:t>17</a:t>
            </a:fld>
            <a:endParaRPr kumimoji="0" lang="tr-TR" altLang="tr-TR" sz="1400">
              <a:latin typeface="Times New Roman" panose="02020603050405020304" pitchFamily="18" charset="0"/>
              <a:cs typeface="Times New Roman" panose="02020603050405020304" pitchFamily="18" charset="0"/>
            </a:endParaRPr>
          </a:p>
        </p:txBody>
      </p:sp>
      <p:sp>
        <p:nvSpPr>
          <p:cNvPr id="3" name="Rectangle 2"/>
          <p:cNvSpPr txBox="1">
            <a:spLocks noChangeArrowheads="1"/>
          </p:cNvSpPr>
          <p:nvPr/>
        </p:nvSpPr>
        <p:spPr>
          <a:xfrm>
            <a:off x="218940" y="214982"/>
            <a:ext cx="10547797" cy="1091710"/>
          </a:xfrm>
          <a:prstGeom prst="rect">
            <a:avLst/>
          </a:prstGeom>
        </p:spPr>
        <p:txBody>
          <a:bodyPr vert="horz" wrap="square" lIns="90000" tIns="46800" rIns="90000" bIns="4680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tr-TR" altLang="tr-TR" sz="3600" b="1" dirty="0" smtClean="0">
                <a:latin typeface="Times New Roman" panose="02020603050405020304" pitchFamily="18" charset="0"/>
                <a:cs typeface="Times New Roman" panose="02020603050405020304" pitchFamily="18" charset="0"/>
              </a:rPr>
              <a:t>Girişimcilikte </a:t>
            </a:r>
            <a:r>
              <a:rPr lang="en-GB" altLang="tr-TR" sz="3600" b="1" dirty="0" err="1" smtClean="0">
                <a:latin typeface="Times New Roman" panose="02020603050405020304" pitchFamily="18" charset="0"/>
                <a:cs typeface="Times New Roman" panose="02020603050405020304" pitchFamily="18" charset="0"/>
              </a:rPr>
              <a:t>Sağ</a:t>
            </a:r>
            <a:r>
              <a:rPr lang="en-GB" altLang="tr-TR" sz="3600" b="1" dirty="0" smtClean="0">
                <a:latin typeface="Times New Roman" panose="02020603050405020304" pitchFamily="18" charset="0"/>
                <a:cs typeface="Times New Roman" panose="02020603050405020304" pitchFamily="18" charset="0"/>
              </a:rPr>
              <a:t> </a:t>
            </a:r>
            <a:r>
              <a:rPr lang="en-GB" altLang="tr-TR" sz="3600" b="1" dirty="0" err="1" smtClean="0">
                <a:latin typeface="Times New Roman" panose="02020603050405020304" pitchFamily="18" charset="0"/>
                <a:cs typeface="Times New Roman" panose="02020603050405020304" pitchFamily="18" charset="0"/>
              </a:rPr>
              <a:t>beyin</a:t>
            </a:r>
            <a:r>
              <a:rPr lang="en-GB" altLang="tr-TR" sz="3600" b="1" dirty="0" smtClean="0">
                <a:latin typeface="Times New Roman" panose="02020603050405020304" pitchFamily="18" charset="0"/>
                <a:cs typeface="Times New Roman" panose="02020603050405020304" pitchFamily="18" charset="0"/>
              </a:rPr>
              <a:t> mi? </a:t>
            </a:r>
            <a:endParaRPr lang="tr-TR" altLang="tr-TR" sz="3600" b="1" dirty="0" smtClean="0">
              <a:latin typeface="Times New Roman" panose="02020603050405020304" pitchFamily="18" charset="0"/>
              <a:cs typeface="Times New Roman" panose="02020603050405020304" pitchFamily="18" charset="0"/>
            </a:endParaRPr>
          </a:p>
          <a:p>
            <a: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tr-TR" altLang="tr-TR" sz="3600" b="1" dirty="0" smtClean="0">
                <a:latin typeface="Times New Roman" panose="02020603050405020304" pitchFamily="18" charset="0"/>
                <a:cs typeface="Times New Roman" panose="02020603050405020304" pitchFamily="18" charset="0"/>
              </a:rPr>
              <a:t>Yoksa </a:t>
            </a:r>
            <a:r>
              <a:rPr lang="en-GB" altLang="tr-TR" sz="3600" b="1" dirty="0" smtClean="0">
                <a:latin typeface="Times New Roman" panose="02020603050405020304" pitchFamily="18" charset="0"/>
                <a:cs typeface="Times New Roman" panose="02020603050405020304" pitchFamily="18" charset="0"/>
              </a:rPr>
              <a:t>Sol </a:t>
            </a:r>
            <a:r>
              <a:rPr lang="en-GB" altLang="tr-TR" sz="3600" b="1" dirty="0" err="1" smtClean="0">
                <a:latin typeface="Times New Roman" panose="02020603050405020304" pitchFamily="18" charset="0"/>
                <a:cs typeface="Times New Roman" panose="02020603050405020304" pitchFamily="18" charset="0"/>
              </a:rPr>
              <a:t>beyin</a:t>
            </a:r>
            <a:r>
              <a:rPr lang="en-GB" altLang="tr-TR" sz="3600" b="1" dirty="0" smtClean="0">
                <a:latin typeface="Times New Roman" panose="02020603050405020304" pitchFamily="18" charset="0"/>
                <a:cs typeface="Times New Roman" panose="02020603050405020304" pitchFamily="18" charset="0"/>
              </a:rPr>
              <a:t> mi</a:t>
            </a:r>
            <a:r>
              <a:rPr lang="tr-TR" altLang="tr-TR" sz="3600" b="1" dirty="0" smtClean="0">
                <a:latin typeface="Times New Roman" panose="02020603050405020304" pitchFamily="18" charset="0"/>
                <a:cs typeface="Times New Roman" panose="02020603050405020304" pitchFamily="18" charset="0"/>
              </a:rPr>
              <a:t> önemlidir</a:t>
            </a:r>
            <a:r>
              <a:rPr lang="en-GB" altLang="tr-TR" sz="3600" b="1" dirty="0" smtClean="0">
                <a:latin typeface="Times New Roman" panose="02020603050405020304" pitchFamily="18" charset="0"/>
                <a:cs typeface="Times New Roman" panose="02020603050405020304" pitchFamily="18" charset="0"/>
              </a:rPr>
              <a:t>?</a:t>
            </a:r>
            <a:endParaRPr lang="en-GB" altLang="tr-TR" sz="3600" b="1" dirty="0">
              <a:latin typeface="Times New Roman" panose="02020603050405020304" pitchFamily="18" charset="0"/>
              <a:cs typeface="Times New Roman" panose="02020603050405020304" pitchFamily="18" charset="0"/>
            </a:endParaRPr>
          </a:p>
        </p:txBody>
      </p:sp>
      <p:sp>
        <p:nvSpPr>
          <p:cNvPr id="4" name="Rectangle 3"/>
          <p:cNvSpPr txBox="1">
            <a:spLocks noChangeArrowheads="1"/>
          </p:cNvSpPr>
          <p:nvPr/>
        </p:nvSpPr>
        <p:spPr>
          <a:xfrm>
            <a:off x="0" y="1707524"/>
            <a:ext cx="11916527" cy="4423904"/>
          </a:xfrm>
          <a:prstGeom prst="rect">
            <a:avLst/>
          </a:prstGeom>
        </p:spPr>
        <p:txBody>
          <a:bodyPr vert="horz" wrap="square" lIns="90000" tIns="46800" rIns="90000" bIns="4680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722313" lvl="1" indent="-274638" algn="l" defTabSz="449263">
              <a:lnSpc>
                <a:spcPct val="200000"/>
              </a:lnSpc>
              <a:spcBef>
                <a:spcPts val="1400"/>
              </a:spcBef>
              <a:spcAft>
                <a:spcPts val="525"/>
              </a:spcAft>
              <a:buFont typeface="Wingdings" panose="05000000000000000000" pitchFamily="2" charset="2"/>
              <a:buChar char="v"/>
              <a:tabLst>
                <a:tab pos="903288" algn="l"/>
                <a:tab pos="1817688" algn="l"/>
                <a:tab pos="2732088" algn="l"/>
                <a:tab pos="3646488" algn="l"/>
                <a:tab pos="4560888" algn="l"/>
                <a:tab pos="5475288" algn="l"/>
                <a:tab pos="6389688" algn="l"/>
                <a:tab pos="7304088" algn="l"/>
                <a:tab pos="8218488" algn="l"/>
                <a:tab pos="9132888" algn="l"/>
                <a:tab pos="10047288" algn="l"/>
              </a:tabLst>
            </a:pPr>
            <a:r>
              <a:rPr lang="en-GB" altLang="tr-TR" sz="2400" b="1" dirty="0" err="1" smtClean="0">
                <a:latin typeface="Times New Roman" panose="02020603050405020304" pitchFamily="18" charset="0"/>
                <a:cs typeface="Times New Roman" panose="02020603050405020304" pitchFamily="18" charset="0"/>
              </a:rPr>
              <a:t>Sağ</a:t>
            </a:r>
            <a:r>
              <a:rPr lang="en-GB" altLang="tr-TR" sz="2400" b="1" dirty="0" smtClean="0">
                <a:latin typeface="Times New Roman" panose="02020603050405020304" pitchFamily="18" charset="0"/>
                <a:cs typeface="Times New Roman" panose="02020603050405020304" pitchFamily="18" charset="0"/>
              </a:rPr>
              <a:t> </a:t>
            </a:r>
            <a:r>
              <a:rPr lang="en-GB" altLang="tr-TR" sz="2400" b="1" dirty="0" err="1" smtClean="0">
                <a:latin typeface="Times New Roman" panose="02020603050405020304" pitchFamily="18" charset="0"/>
                <a:cs typeface="Times New Roman" panose="02020603050405020304" pitchFamily="18" charset="0"/>
              </a:rPr>
              <a:t>beyinin</a:t>
            </a:r>
            <a:r>
              <a:rPr lang="en-GB" altLang="tr-TR" sz="2400" b="1" dirty="0" smtClean="0">
                <a:latin typeface="Times New Roman" panose="02020603050405020304" pitchFamily="18" charset="0"/>
                <a:cs typeface="Times New Roman" panose="02020603050405020304" pitchFamily="18" charset="0"/>
              </a:rPr>
              <a:t> </a:t>
            </a:r>
            <a:r>
              <a:rPr lang="en-GB" altLang="tr-TR" sz="2400" b="1" dirty="0" err="1" smtClean="0">
                <a:latin typeface="Times New Roman" panose="02020603050405020304" pitchFamily="18" charset="0"/>
                <a:cs typeface="Times New Roman" panose="02020603050405020304" pitchFamily="18" charset="0"/>
              </a:rPr>
              <a:t>yaratıcı</a:t>
            </a:r>
            <a:r>
              <a:rPr lang="en-GB" altLang="tr-TR" sz="2400" b="1" dirty="0" smtClean="0">
                <a:latin typeface="Times New Roman" panose="02020603050405020304" pitchFamily="18" charset="0"/>
                <a:cs typeface="Times New Roman" panose="02020603050405020304" pitchFamily="18" charset="0"/>
              </a:rPr>
              <a:t> </a:t>
            </a:r>
            <a:r>
              <a:rPr lang="en-GB" altLang="tr-TR" sz="2400" b="1" dirty="0" err="1" smtClean="0">
                <a:latin typeface="Times New Roman" panose="02020603050405020304" pitchFamily="18" charset="0"/>
                <a:cs typeface="Times New Roman" panose="02020603050405020304" pitchFamily="18" charset="0"/>
              </a:rPr>
              <a:t>düşün</a:t>
            </a:r>
            <a:r>
              <a:rPr lang="tr-TR" altLang="tr-TR" sz="2400" b="1" dirty="0" smtClean="0">
                <a:latin typeface="Times New Roman" panose="02020603050405020304" pitchFamily="18" charset="0"/>
                <a:cs typeface="Times New Roman" panose="02020603050405020304" pitchFamily="18" charset="0"/>
              </a:rPr>
              <a:t>me becerisi</a:t>
            </a:r>
            <a:r>
              <a:rPr lang="en-GB" altLang="tr-TR" sz="2400" b="1" dirty="0" smtClean="0">
                <a:latin typeface="Times New Roman" panose="02020603050405020304" pitchFamily="18" charset="0"/>
                <a:cs typeface="Times New Roman" panose="02020603050405020304" pitchFamily="18" charset="0"/>
              </a:rPr>
              <a:t> </a:t>
            </a:r>
            <a:r>
              <a:rPr lang="en-GB" altLang="tr-TR" sz="2400" b="1" dirty="0" err="1" smtClean="0">
                <a:latin typeface="Times New Roman" panose="02020603050405020304" pitchFamily="18" charset="0"/>
                <a:cs typeface="Times New Roman" panose="02020603050405020304" pitchFamily="18" charset="0"/>
              </a:rPr>
              <a:t>farklı</a:t>
            </a:r>
            <a:r>
              <a:rPr lang="en-GB" altLang="tr-TR" sz="2400" b="1" dirty="0" smtClean="0">
                <a:latin typeface="Times New Roman" panose="02020603050405020304" pitchFamily="18" charset="0"/>
                <a:cs typeface="Times New Roman" panose="02020603050405020304" pitchFamily="18" charset="0"/>
              </a:rPr>
              <a:t> </a:t>
            </a:r>
            <a:r>
              <a:rPr lang="en-GB" altLang="tr-TR" sz="2400" b="1" dirty="0" err="1" smtClean="0">
                <a:solidFill>
                  <a:srgbClr val="FF0000"/>
                </a:solidFill>
                <a:latin typeface="Times New Roman" panose="02020603050405020304" pitchFamily="18" charset="0"/>
                <a:cs typeface="Times New Roman" panose="02020603050405020304" pitchFamily="18" charset="0"/>
              </a:rPr>
              <a:t>mantıksal</a:t>
            </a:r>
            <a:r>
              <a:rPr lang="en-GB" altLang="tr-TR" sz="2400" b="1" dirty="0" smtClean="0">
                <a:solidFill>
                  <a:srgbClr val="FF0000"/>
                </a:solidFill>
                <a:latin typeface="Times New Roman" panose="02020603050405020304" pitchFamily="18" charset="0"/>
                <a:cs typeface="Times New Roman" panose="02020603050405020304" pitchFamily="18" charset="0"/>
              </a:rPr>
              <a:t> </a:t>
            </a:r>
            <a:r>
              <a:rPr lang="en-GB" altLang="tr-TR" sz="2400" b="1" dirty="0" err="1" smtClean="0">
                <a:solidFill>
                  <a:srgbClr val="FF0000"/>
                </a:solidFill>
                <a:latin typeface="Times New Roman" panose="02020603050405020304" pitchFamily="18" charset="0"/>
                <a:cs typeface="Times New Roman" panose="02020603050405020304" pitchFamily="18" charset="0"/>
              </a:rPr>
              <a:t>çıkarımlar</a:t>
            </a:r>
            <a:r>
              <a:rPr lang="en-GB" altLang="tr-TR" sz="2400" b="1" dirty="0" smtClean="0">
                <a:solidFill>
                  <a:srgbClr val="FF0000"/>
                </a:solidFill>
                <a:latin typeface="Times New Roman" panose="02020603050405020304" pitchFamily="18" charset="0"/>
                <a:cs typeface="Times New Roman" panose="02020603050405020304" pitchFamily="18" charset="0"/>
              </a:rPr>
              <a:t> </a:t>
            </a:r>
            <a:r>
              <a:rPr lang="en-GB" altLang="tr-TR" sz="2400" b="1" dirty="0" err="1" smtClean="0">
                <a:latin typeface="Times New Roman" panose="02020603050405020304" pitchFamily="18" charset="0"/>
                <a:cs typeface="Times New Roman" panose="02020603050405020304" pitchFamily="18" charset="0"/>
              </a:rPr>
              <a:t>yapmayı</a:t>
            </a:r>
            <a:r>
              <a:rPr lang="en-GB" altLang="tr-TR" sz="2400" b="1" dirty="0" smtClean="0">
                <a:latin typeface="Times New Roman" panose="02020603050405020304" pitchFamily="18" charset="0"/>
                <a:cs typeface="Times New Roman" panose="02020603050405020304" pitchFamily="18" charset="0"/>
              </a:rPr>
              <a:t>, </a:t>
            </a:r>
            <a:r>
              <a:rPr lang="en-GB" altLang="tr-TR" sz="2400" b="1" dirty="0" err="1" smtClean="0">
                <a:latin typeface="Times New Roman" panose="02020603050405020304" pitchFamily="18" charset="0"/>
                <a:cs typeface="Times New Roman" panose="02020603050405020304" pitchFamily="18" charset="0"/>
              </a:rPr>
              <a:t>farklı</a:t>
            </a:r>
            <a:r>
              <a:rPr lang="en-GB" altLang="tr-TR" sz="2400" b="1" dirty="0" smtClean="0">
                <a:latin typeface="Times New Roman" panose="02020603050405020304" pitchFamily="18" charset="0"/>
                <a:cs typeface="Times New Roman" panose="02020603050405020304" pitchFamily="18" charset="0"/>
              </a:rPr>
              <a:t> </a:t>
            </a:r>
            <a:r>
              <a:rPr lang="en-GB" altLang="tr-TR" sz="2400" b="1" dirty="0" err="1" smtClean="0">
                <a:latin typeface="Times New Roman" panose="02020603050405020304" pitchFamily="18" charset="0"/>
                <a:cs typeface="Times New Roman" panose="02020603050405020304" pitchFamily="18" charset="0"/>
              </a:rPr>
              <a:t>fikirler</a:t>
            </a:r>
            <a:r>
              <a:rPr lang="en-GB" altLang="tr-TR" sz="2400" b="1" dirty="0" smtClean="0">
                <a:latin typeface="Times New Roman" panose="02020603050405020304" pitchFamily="18" charset="0"/>
                <a:cs typeface="Times New Roman" panose="02020603050405020304" pitchFamily="18" charset="0"/>
              </a:rPr>
              <a:t> </a:t>
            </a:r>
            <a:r>
              <a:rPr lang="en-GB" altLang="tr-TR" sz="2400" b="1" dirty="0" err="1" smtClean="0">
                <a:latin typeface="Times New Roman" panose="02020603050405020304" pitchFamily="18" charset="0"/>
                <a:cs typeface="Times New Roman" panose="02020603050405020304" pitchFamily="18" charset="0"/>
              </a:rPr>
              <a:t>yaratma</a:t>
            </a:r>
            <a:r>
              <a:rPr lang="en-GB" altLang="tr-TR" sz="2400" b="1" dirty="0" smtClean="0">
                <a:latin typeface="Times New Roman" panose="02020603050405020304" pitchFamily="18" charset="0"/>
                <a:cs typeface="Times New Roman" panose="02020603050405020304" pitchFamily="18" charset="0"/>
              </a:rPr>
              <a:t> </a:t>
            </a:r>
            <a:r>
              <a:rPr lang="en-GB" altLang="tr-TR" sz="2400" b="1" dirty="0" err="1" smtClean="0">
                <a:latin typeface="Times New Roman" panose="02020603050405020304" pitchFamily="18" charset="0"/>
                <a:cs typeface="Times New Roman" panose="02020603050405020304" pitchFamily="18" charset="0"/>
              </a:rPr>
              <a:t>yeteneğini</a:t>
            </a:r>
            <a:r>
              <a:rPr lang="en-GB" altLang="tr-TR" sz="2400" b="1" dirty="0" smtClean="0">
                <a:latin typeface="Times New Roman" panose="02020603050405020304" pitchFamily="18" charset="0"/>
                <a:cs typeface="Times New Roman" panose="02020603050405020304" pitchFamily="18" charset="0"/>
              </a:rPr>
              <a:t> </a:t>
            </a:r>
            <a:r>
              <a:rPr lang="tr-TR" altLang="tr-TR" sz="2400" b="1" dirty="0" smtClean="0">
                <a:latin typeface="Times New Roman" panose="02020603050405020304" pitchFamily="18" charset="0"/>
                <a:cs typeface="Times New Roman" panose="02020603050405020304" pitchFamily="18" charset="0"/>
              </a:rPr>
              <a:t>üretir</a:t>
            </a:r>
            <a:r>
              <a:rPr lang="en-GB" altLang="tr-TR" sz="2400" b="1" dirty="0" smtClean="0">
                <a:latin typeface="Times New Roman" panose="02020603050405020304" pitchFamily="18" charset="0"/>
                <a:cs typeface="Times New Roman" panose="02020603050405020304" pitchFamily="18" charset="0"/>
              </a:rPr>
              <a:t>. </a:t>
            </a:r>
          </a:p>
          <a:p>
            <a:pPr marL="722313" lvl="1" indent="-274638" algn="l" defTabSz="449263">
              <a:lnSpc>
                <a:spcPct val="200000"/>
              </a:lnSpc>
              <a:spcBef>
                <a:spcPts val="1400"/>
              </a:spcBef>
              <a:spcAft>
                <a:spcPts val="525"/>
              </a:spcAft>
              <a:buFont typeface="Wingdings" panose="05000000000000000000" pitchFamily="2" charset="2"/>
              <a:buChar char="v"/>
              <a:tabLst>
                <a:tab pos="903288" algn="l"/>
                <a:tab pos="1817688" algn="l"/>
                <a:tab pos="2732088" algn="l"/>
                <a:tab pos="3646488" algn="l"/>
                <a:tab pos="4560888" algn="l"/>
                <a:tab pos="5475288" algn="l"/>
                <a:tab pos="6389688" algn="l"/>
                <a:tab pos="7304088" algn="l"/>
                <a:tab pos="8218488" algn="l"/>
                <a:tab pos="9132888" algn="l"/>
                <a:tab pos="10047288" algn="l"/>
              </a:tabLst>
            </a:pPr>
            <a:r>
              <a:rPr lang="en-GB" altLang="tr-TR" sz="2400" b="1" dirty="0" smtClean="0">
                <a:latin typeface="Times New Roman" panose="02020603050405020304" pitchFamily="18" charset="0"/>
                <a:cs typeface="Times New Roman" panose="02020603050405020304" pitchFamily="18" charset="0"/>
              </a:rPr>
              <a:t>Sol </a:t>
            </a:r>
            <a:r>
              <a:rPr lang="en-GB" altLang="tr-TR" sz="2400" b="1" dirty="0" err="1" smtClean="0">
                <a:latin typeface="Times New Roman" panose="02020603050405020304" pitchFamily="18" charset="0"/>
                <a:cs typeface="Times New Roman" panose="02020603050405020304" pitchFamily="18" charset="0"/>
              </a:rPr>
              <a:t>beyinin</a:t>
            </a:r>
            <a:r>
              <a:rPr lang="en-GB" altLang="tr-TR" sz="2400" b="1" dirty="0" smtClean="0">
                <a:latin typeface="Times New Roman" panose="02020603050405020304" pitchFamily="18" charset="0"/>
                <a:cs typeface="Times New Roman" panose="02020603050405020304" pitchFamily="18" charset="0"/>
              </a:rPr>
              <a:t> </a:t>
            </a:r>
            <a:r>
              <a:rPr lang="en-GB" altLang="tr-TR" sz="2400" b="1" dirty="0" err="1" smtClean="0">
                <a:latin typeface="Times New Roman" panose="02020603050405020304" pitchFamily="18" charset="0"/>
                <a:cs typeface="Times New Roman" panose="02020603050405020304" pitchFamily="18" charset="0"/>
              </a:rPr>
              <a:t>akılcı</a:t>
            </a:r>
            <a:r>
              <a:rPr lang="en-GB" altLang="tr-TR" sz="2400" b="1" dirty="0" smtClean="0">
                <a:latin typeface="Times New Roman" panose="02020603050405020304" pitchFamily="18" charset="0"/>
                <a:cs typeface="Times New Roman" panose="02020603050405020304" pitchFamily="18" charset="0"/>
              </a:rPr>
              <a:t> </a:t>
            </a:r>
            <a:r>
              <a:rPr lang="en-GB" altLang="tr-TR" sz="2400" b="1" dirty="0" err="1" smtClean="0">
                <a:latin typeface="Times New Roman" panose="02020603050405020304" pitchFamily="18" charset="0"/>
                <a:cs typeface="Times New Roman" panose="02020603050405020304" pitchFamily="18" charset="0"/>
              </a:rPr>
              <a:t>düşün</a:t>
            </a:r>
            <a:r>
              <a:rPr lang="tr-TR" altLang="tr-TR" sz="2400" b="1" dirty="0" smtClean="0">
                <a:latin typeface="Times New Roman" panose="02020603050405020304" pitchFamily="18" charset="0"/>
                <a:cs typeface="Times New Roman" panose="02020603050405020304" pitchFamily="18" charset="0"/>
              </a:rPr>
              <a:t>me becerisi</a:t>
            </a:r>
            <a:r>
              <a:rPr lang="en-GB" altLang="tr-TR" sz="2400" b="1" dirty="0" smtClean="0">
                <a:latin typeface="Times New Roman" panose="02020603050405020304" pitchFamily="18" charset="0"/>
                <a:cs typeface="Times New Roman" panose="02020603050405020304" pitchFamily="18" charset="0"/>
              </a:rPr>
              <a:t> </a:t>
            </a:r>
            <a:r>
              <a:rPr lang="tr-TR" altLang="tr-TR" sz="2400" b="1" dirty="0" smtClean="0">
                <a:solidFill>
                  <a:srgbClr val="FF0000"/>
                </a:solidFill>
                <a:latin typeface="Times New Roman" panose="02020603050405020304" pitchFamily="18" charset="0"/>
                <a:cs typeface="Times New Roman" panose="02020603050405020304" pitchFamily="18" charset="0"/>
              </a:rPr>
              <a:t>isabetli</a:t>
            </a:r>
            <a:r>
              <a:rPr lang="en-GB" altLang="tr-TR" sz="2400" b="1" dirty="0" smtClean="0">
                <a:solidFill>
                  <a:srgbClr val="FF0000"/>
                </a:solidFill>
                <a:latin typeface="Times New Roman" panose="02020603050405020304" pitchFamily="18" charset="0"/>
                <a:cs typeface="Times New Roman" panose="02020603050405020304" pitchFamily="18" charset="0"/>
              </a:rPr>
              <a:t> </a:t>
            </a:r>
            <a:r>
              <a:rPr lang="en-GB" altLang="tr-TR" sz="2400" b="1" dirty="0" err="1" smtClean="0">
                <a:solidFill>
                  <a:srgbClr val="FF0000"/>
                </a:solidFill>
                <a:latin typeface="Times New Roman" panose="02020603050405020304" pitchFamily="18" charset="0"/>
                <a:cs typeface="Times New Roman" panose="02020603050405020304" pitchFamily="18" charset="0"/>
              </a:rPr>
              <a:t>seçimler</a:t>
            </a:r>
            <a:r>
              <a:rPr lang="en-GB" altLang="tr-TR" sz="2400" b="1" dirty="0" smtClean="0">
                <a:solidFill>
                  <a:srgbClr val="FF0000"/>
                </a:solidFill>
                <a:latin typeface="Times New Roman" panose="02020603050405020304" pitchFamily="18" charset="0"/>
                <a:cs typeface="Times New Roman" panose="02020603050405020304" pitchFamily="18" charset="0"/>
              </a:rPr>
              <a:t> </a:t>
            </a:r>
            <a:r>
              <a:rPr lang="en-GB" altLang="tr-TR" sz="2400" b="1" dirty="0" err="1" smtClean="0">
                <a:solidFill>
                  <a:srgbClr val="FF0000"/>
                </a:solidFill>
                <a:latin typeface="Times New Roman" panose="02020603050405020304" pitchFamily="18" charset="0"/>
                <a:cs typeface="Times New Roman" panose="02020603050405020304" pitchFamily="18" charset="0"/>
              </a:rPr>
              <a:t>yapmayı</a:t>
            </a:r>
            <a:r>
              <a:rPr lang="en-GB" altLang="tr-TR" sz="2400" b="1" dirty="0" smtClean="0">
                <a:latin typeface="Times New Roman" panose="02020603050405020304" pitchFamily="18" charset="0"/>
                <a:cs typeface="Times New Roman" panose="02020603050405020304" pitchFamily="18" charset="0"/>
              </a:rPr>
              <a:t>, </a:t>
            </a:r>
            <a:r>
              <a:rPr lang="en-GB" altLang="tr-TR" sz="2400" b="1" dirty="0" err="1" smtClean="0">
                <a:latin typeface="Times New Roman" panose="02020603050405020304" pitchFamily="18" charset="0"/>
                <a:cs typeface="Times New Roman" panose="02020603050405020304" pitchFamily="18" charset="0"/>
              </a:rPr>
              <a:t>farklı</a:t>
            </a:r>
            <a:r>
              <a:rPr lang="en-GB" altLang="tr-TR" sz="2400" b="1" dirty="0" smtClean="0">
                <a:latin typeface="Times New Roman" panose="02020603050405020304" pitchFamily="18" charset="0"/>
                <a:cs typeface="Times New Roman" panose="02020603050405020304" pitchFamily="18" charset="0"/>
              </a:rPr>
              <a:t> </a:t>
            </a:r>
            <a:r>
              <a:rPr lang="en-GB" altLang="tr-TR" sz="2400" b="1" dirty="0" err="1" smtClean="0">
                <a:latin typeface="Times New Roman" panose="02020603050405020304" pitchFamily="18" charset="0"/>
                <a:cs typeface="Times New Roman" panose="02020603050405020304" pitchFamily="18" charset="0"/>
              </a:rPr>
              <a:t>fikirleri</a:t>
            </a:r>
            <a:r>
              <a:rPr lang="en-GB" altLang="tr-TR" sz="2400" b="1" dirty="0" smtClean="0">
                <a:latin typeface="Times New Roman" panose="02020603050405020304" pitchFamily="18" charset="0"/>
                <a:cs typeface="Times New Roman" panose="02020603050405020304" pitchFamily="18" charset="0"/>
              </a:rPr>
              <a:t> </a:t>
            </a:r>
            <a:r>
              <a:rPr lang="en-GB" altLang="tr-TR" sz="2400" b="1" dirty="0" err="1" smtClean="0">
                <a:latin typeface="Times New Roman" panose="02020603050405020304" pitchFamily="18" charset="0"/>
                <a:cs typeface="Times New Roman" panose="02020603050405020304" pitchFamily="18" charset="0"/>
              </a:rPr>
              <a:t>değerlendirerek</a:t>
            </a:r>
            <a:r>
              <a:rPr lang="en-GB" altLang="tr-TR" sz="2400" b="1" dirty="0" smtClean="0">
                <a:latin typeface="Times New Roman" panose="02020603050405020304" pitchFamily="18" charset="0"/>
                <a:cs typeface="Times New Roman" panose="02020603050405020304" pitchFamily="18" charset="0"/>
              </a:rPr>
              <a:t> </a:t>
            </a:r>
            <a:r>
              <a:rPr lang="en-GB" altLang="tr-TR" sz="2400" b="1" dirty="0" err="1" smtClean="0">
                <a:latin typeface="Times New Roman" panose="02020603050405020304" pitchFamily="18" charset="0"/>
                <a:cs typeface="Times New Roman" panose="02020603050405020304" pitchFamily="18" charset="0"/>
              </a:rPr>
              <a:t>bunlardan</a:t>
            </a:r>
            <a:r>
              <a:rPr lang="en-GB" altLang="tr-TR" sz="2400" b="1" dirty="0" smtClean="0">
                <a:latin typeface="Times New Roman" panose="02020603050405020304" pitchFamily="18" charset="0"/>
                <a:cs typeface="Times New Roman" panose="02020603050405020304" pitchFamily="18" charset="0"/>
              </a:rPr>
              <a:t> </a:t>
            </a:r>
            <a:r>
              <a:rPr lang="en-GB" altLang="tr-TR" sz="2400" b="1" dirty="0" err="1" smtClean="0">
                <a:latin typeface="Times New Roman" panose="02020603050405020304" pitchFamily="18" charset="0"/>
                <a:cs typeface="Times New Roman" panose="02020603050405020304" pitchFamily="18" charset="0"/>
              </a:rPr>
              <a:t>en</a:t>
            </a:r>
            <a:r>
              <a:rPr lang="en-GB" altLang="tr-TR" sz="2400" b="1" dirty="0" smtClean="0">
                <a:latin typeface="Times New Roman" panose="02020603050405020304" pitchFamily="18" charset="0"/>
                <a:cs typeface="Times New Roman" panose="02020603050405020304" pitchFamily="18" charset="0"/>
              </a:rPr>
              <a:t> </a:t>
            </a:r>
            <a:r>
              <a:rPr lang="en-GB" altLang="tr-TR" sz="2400" b="1" dirty="0" err="1" smtClean="0">
                <a:latin typeface="Times New Roman" panose="02020603050405020304" pitchFamily="18" charset="0"/>
                <a:cs typeface="Times New Roman" panose="02020603050405020304" pitchFamily="18" charset="0"/>
              </a:rPr>
              <a:t>iyisini</a:t>
            </a:r>
            <a:r>
              <a:rPr lang="en-GB" altLang="tr-TR" sz="2400" b="1" dirty="0" smtClean="0">
                <a:latin typeface="Times New Roman" panose="02020603050405020304" pitchFamily="18" charset="0"/>
                <a:cs typeface="Times New Roman" panose="02020603050405020304" pitchFamily="18" charset="0"/>
              </a:rPr>
              <a:t> </a:t>
            </a:r>
            <a:r>
              <a:rPr lang="en-GB" altLang="tr-TR" sz="2400" b="1" dirty="0" err="1" smtClean="0">
                <a:latin typeface="Times New Roman" panose="02020603050405020304" pitchFamily="18" charset="0"/>
                <a:cs typeface="Times New Roman" panose="02020603050405020304" pitchFamily="18" charset="0"/>
              </a:rPr>
              <a:t>seçebilme</a:t>
            </a:r>
            <a:r>
              <a:rPr lang="en-GB" altLang="tr-TR" sz="2400" b="1" dirty="0" smtClean="0">
                <a:latin typeface="Times New Roman" panose="02020603050405020304" pitchFamily="18" charset="0"/>
                <a:cs typeface="Times New Roman" panose="02020603050405020304" pitchFamily="18" charset="0"/>
              </a:rPr>
              <a:t> </a:t>
            </a:r>
            <a:r>
              <a:rPr lang="en-GB" altLang="tr-TR" sz="2400" b="1" dirty="0" err="1" smtClean="0">
                <a:latin typeface="Times New Roman" panose="02020603050405020304" pitchFamily="18" charset="0"/>
                <a:cs typeface="Times New Roman" panose="02020603050405020304" pitchFamily="18" charset="0"/>
              </a:rPr>
              <a:t>yeteneğini</a:t>
            </a:r>
            <a:r>
              <a:rPr lang="en-GB" altLang="tr-TR" sz="2400" b="1" dirty="0" smtClean="0">
                <a:latin typeface="Times New Roman" panose="02020603050405020304" pitchFamily="18" charset="0"/>
                <a:cs typeface="Times New Roman" panose="02020603050405020304" pitchFamily="18" charset="0"/>
              </a:rPr>
              <a:t> </a:t>
            </a:r>
            <a:r>
              <a:rPr lang="tr-TR" altLang="tr-TR" sz="2400" b="1" dirty="0" smtClean="0">
                <a:latin typeface="Times New Roman" panose="02020603050405020304" pitchFamily="18" charset="0"/>
                <a:cs typeface="Times New Roman" panose="02020603050405020304" pitchFamily="18" charset="0"/>
              </a:rPr>
              <a:t>üretir</a:t>
            </a:r>
            <a:r>
              <a:rPr lang="en-GB" altLang="tr-TR" sz="2400" b="1" dirty="0" smtClean="0">
                <a:latin typeface="Times New Roman" panose="02020603050405020304" pitchFamily="18" charset="0"/>
                <a:cs typeface="Times New Roman" panose="02020603050405020304" pitchFamily="18" charset="0"/>
              </a:rPr>
              <a:t>.</a:t>
            </a:r>
            <a:endParaRPr lang="tr-TR" altLang="tr-TR" sz="2400" b="1" dirty="0" smtClean="0">
              <a:latin typeface="Times New Roman" panose="02020603050405020304" pitchFamily="18" charset="0"/>
              <a:cs typeface="Times New Roman" panose="02020603050405020304" pitchFamily="18" charset="0"/>
            </a:endParaRPr>
          </a:p>
          <a:p>
            <a:pPr marL="333375" indent="-333375" algn="l" defTabSz="449263">
              <a:lnSpc>
                <a:spcPct val="200000"/>
              </a:lnSpc>
              <a:spcBef>
                <a:spcPts val="1600"/>
              </a:spcBef>
              <a:spcAft>
                <a:spcPts val="600"/>
              </a:spcAft>
              <a:buFontTx/>
              <a:buNone/>
              <a:tabLst>
                <a:tab pos="903288" algn="l"/>
                <a:tab pos="1817688" algn="l"/>
                <a:tab pos="2732088" algn="l"/>
                <a:tab pos="3646488" algn="l"/>
                <a:tab pos="4560888" algn="l"/>
                <a:tab pos="5475288" algn="l"/>
                <a:tab pos="6389688" algn="l"/>
                <a:tab pos="7304088" algn="l"/>
                <a:tab pos="8218488" algn="l"/>
                <a:tab pos="9132888" algn="l"/>
                <a:tab pos="10047288" algn="l"/>
              </a:tabLst>
            </a:pPr>
            <a:r>
              <a:rPr lang="tr-TR" altLang="tr-TR" sz="2800" b="1" dirty="0" smtClean="0">
                <a:latin typeface="Times New Roman" panose="02020603050405020304" pitchFamily="18" charset="0"/>
                <a:cs typeface="Times New Roman" panose="02020603050405020304" pitchFamily="18" charset="0"/>
              </a:rPr>
              <a:t>		</a:t>
            </a:r>
            <a:r>
              <a:rPr lang="en-GB" altLang="tr-TR" sz="2800" b="1" dirty="0" err="1" smtClean="0">
                <a:latin typeface="Times New Roman" panose="02020603050405020304" pitchFamily="18" charset="0"/>
                <a:cs typeface="Times New Roman" panose="02020603050405020304" pitchFamily="18" charset="0"/>
              </a:rPr>
              <a:t>Girişimcilik</a:t>
            </a:r>
            <a:r>
              <a:rPr lang="en-GB" altLang="tr-TR" sz="2800" b="1" dirty="0" smtClean="0">
                <a:latin typeface="Times New Roman" panose="02020603050405020304" pitchFamily="18" charset="0"/>
                <a:cs typeface="Times New Roman" panose="02020603050405020304" pitchFamily="18" charset="0"/>
              </a:rPr>
              <a:t> hem </a:t>
            </a:r>
            <a:r>
              <a:rPr lang="en-GB" altLang="tr-TR" sz="2800" b="1" dirty="0" err="1" smtClean="0">
                <a:latin typeface="Times New Roman" panose="02020603050405020304" pitchFamily="18" charset="0"/>
                <a:cs typeface="Times New Roman" panose="02020603050405020304" pitchFamily="18" charset="0"/>
              </a:rPr>
              <a:t>sağ</a:t>
            </a:r>
            <a:r>
              <a:rPr lang="en-GB" altLang="tr-TR" sz="2800" b="1" dirty="0" smtClean="0">
                <a:latin typeface="Times New Roman" panose="02020603050405020304" pitchFamily="18" charset="0"/>
                <a:cs typeface="Times New Roman" panose="02020603050405020304" pitchFamily="18" charset="0"/>
              </a:rPr>
              <a:t> hem de sol </a:t>
            </a:r>
            <a:r>
              <a:rPr lang="en-GB" altLang="tr-TR" sz="2800" b="1" dirty="0" err="1" smtClean="0">
                <a:latin typeface="Times New Roman" panose="02020603050405020304" pitchFamily="18" charset="0"/>
                <a:cs typeface="Times New Roman" panose="02020603050405020304" pitchFamily="18" charset="0"/>
              </a:rPr>
              <a:t>beyinle</a:t>
            </a:r>
            <a:r>
              <a:rPr lang="en-GB" altLang="tr-TR" sz="2800" b="1" dirty="0" smtClean="0">
                <a:latin typeface="Times New Roman" panose="02020603050405020304" pitchFamily="18" charset="0"/>
                <a:cs typeface="Times New Roman" panose="02020603050405020304" pitchFamily="18" charset="0"/>
              </a:rPr>
              <a:t> </a:t>
            </a:r>
            <a:r>
              <a:rPr lang="tr-TR" altLang="tr-TR" sz="2800" b="1" dirty="0" smtClean="0">
                <a:latin typeface="Times New Roman" panose="02020603050405020304" pitchFamily="18" charset="0"/>
                <a:cs typeface="Times New Roman" panose="02020603050405020304" pitchFamily="18" charset="0"/>
              </a:rPr>
              <a:t>	</a:t>
            </a:r>
            <a:r>
              <a:rPr lang="en-GB" altLang="tr-TR" sz="2800" b="1" dirty="0" err="1" smtClean="0">
                <a:latin typeface="Times New Roman" panose="02020603050405020304" pitchFamily="18" charset="0"/>
                <a:cs typeface="Times New Roman" panose="02020603050405020304" pitchFamily="18" charset="0"/>
              </a:rPr>
              <a:t>düşünmeyi</a:t>
            </a:r>
            <a:r>
              <a:rPr lang="en-GB" altLang="tr-TR" sz="2800" b="1" dirty="0" smtClean="0">
                <a:latin typeface="Times New Roman" panose="02020603050405020304" pitchFamily="18" charset="0"/>
                <a:cs typeface="Times New Roman" panose="02020603050405020304" pitchFamily="18" charset="0"/>
              </a:rPr>
              <a:t> </a:t>
            </a:r>
            <a:r>
              <a:rPr lang="en-GB" altLang="tr-TR" sz="2800" b="1" dirty="0" err="1" smtClean="0">
                <a:latin typeface="Times New Roman" panose="02020603050405020304" pitchFamily="18" charset="0"/>
                <a:cs typeface="Times New Roman" panose="02020603050405020304" pitchFamily="18" charset="0"/>
              </a:rPr>
              <a:t>gerektirir</a:t>
            </a:r>
            <a:r>
              <a:rPr lang="en-GB" altLang="tr-TR" sz="2800" b="1" dirty="0" smtClean="0">
                <a:latin typeface="Times New Roman" panose="02020603050405020304" pitchFamily="18" charset="0"/>
                <a:cs typeface="Times New Roman" panose="02020603050405020304" pitchFamily="18" charset="0"/>
              </a:rPr>
              <a:t>.   </a:t>
            </a:r>
            <a:endParaRPr lang="en-GB" altLang="tr-TR"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978762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304800" y="383689"/>
            <a:ext cx="11286186" cy="759311"/>
          </a:xfrm>
          <a:prstGeom prst="rect">
            <a:avLst/>
          </a:prstGeom>
        </p:spPr>
        <p:txBody>
          <a:bodyPr vert="horz" wrap="square" lIns="90000" tIns="46800" rIns="90000" bIns="4680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tr-TR" sz="4800" b="1" dirty="0" err="1" smtClean="0"/>
              <a:t>Yaratıcılığın</a:t>
            </a:r>
            <a:r>
              <a:rPr lang="en-GB" altLang="tr-TR" sz="4800" b="1" dirty="0" smtClean="0"/>
              <a:t> </a:t>
            </a:r>
            <a:r>
              <a:rPr lang="en-GB" altLang="tr-TR" sz="4800" b="1" dirty="0" err="1" smtClean="0"/>
              <a:t>önündeki</a:t>
            </a:r>
            <a:r>
              <a:rPr lang="en-GB" altLang="tr-TR" sz="4800" b="1" dirty="0" smtClean="0"/>
              <a:t> </a:t>
            </a:r>
            <a:r>
              <a:rPr lang="en-GB" altLang="tr-TR" sz="4800" b="1" dirty="0" err="1" smtClean="0"/>
              <a:t>engeller</a:t>
            </a:r>
            <a:endParaRPr lang="en-GB" altLang="tr-TR" sz="4800" b="1" dirty="0"/>
          </a:p>
        </p:txBody>
      </p:sp>
      <p:sp>
        <p:nvSpPr>
          <p:cNvPr id="3" name="Rectangle 3"/>
          <p:cNvSpPr txBox="1">
            <a:spLocks noChangeArrowheads="1"/>
          </p:cNvSpPr>
          <p:nvPr/>
        </p:nvSpPr>
        <p:spPr>
          <a:xfrm>
            <a:off x="787891" y="1401650"/>
            <a:ext cx="8506429" cy="4572150"/>
          </a:xfrm>
          <a:prstGeom prst="rect">
            <a:avLst/>
          </a:prstGeom>
        </p:spPr>
        <p:txBody>
          <a:bodyPr vert="horz" wrap="square" lIns="90000" tIns="46800" rIns="90000" bIns="4680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defTabSz="449263">
              <a:buClr>
                <a:schemeClr val="accent6"/>
              </a:buClr>
              <a:buSzPct val="200000"/>
              <a:buFont typeface="Wingdings" panose="05000000000000000000" pitchFamily="2" charset="2"/>
              <a:buChar char="ü"/>
              <a:tabLst>
                <a:tab pos="903288" algn="l"/>
                <a:tab pos="1817688" algn="l"/>
                <a:tab pos="2732088" algn="l"/>
                <a:tab pos="3646488" algn="l"/>
                <a:tab pos="4560888" algn="l"/>
                <a:tab pos="5475288" algn="l"/>
                <a:tab pos="6389688" algn="l"/>
                <a:tab pos="7304088" algn="l"/>
                <a:tab pos="8218488" algn="l"/>
                <a:tab pos="9132888" algn="l"/>
                <a:tab pos="10047288" algn="l"/>
              </a:tabLst>
            </a:pPr>
            <a:r>
              <a:rPr lang="en-GB" altLang="tr-TR" sz="2800" b="1" dirty="0" smtClean="0"/>
              <a:t>Tek </a:t>
            </a:r>
            <a:r>
              <a:rPr lang="en-GB" altLang="tr-TR" sz="2800" b="1" dirty="0" err="1" smtClean="0"/>
              <a:t>bir</a:t>
            </a:r>
            <a:r>
              <a:rPr lang="en-GB" altLang="tr-TR" sz="2800" b="1" dirty="0" smtClean="0"/>
              <a:t> </a:t>
            </a:r>
            <a:r>
              <a:rPr lang="en-GB" altLang="tr-TR" sz="2800" b="1" dirty="0" err="1" smtClean="0"/>
              <a:t>doğru</a:t>
            </a:r>
            <a:r>
              <a:rPr lang="en-GB" altLang="tr-TR" sz="2800" b="1" dirty="0" smtClean="0"/>
              <a:t> </a:t>
            </a:r>
            <a:r>
              <a:rPr lang="en-GB" altLang="tr-TR" sz="2800" b="1" dirty="0" err="1" smtClean="0"/>
              <a:t>aramak</a:t>
            </a:r>
            <a:endParaRPr lang="en-GB" altLang="tr-TR" sz="2800" b="1" dirty="0" smtClean="0"/>
          </a:p>
          <a:p>
            <a:pPr marL="457200" indent="-457200" defTabSz="449263">
              <a:buClr>
                <a:schemeClr val="accent6"/>
              </a:buClr>
              <a:buSzPct val="200000"/>
              <a:buFont typeface="Wingdings" panose="05000000000000000000" pitchFamily="2" charset="2"/>
              <a:buChar char="ü"/>
              <a:tabLst>
                <a:tab pos="903288" algn="l"/>
                <a:tab pos="1817688" algn="l"/>
                <a:tab pos="2732088" algn="l"/>
                <a:tab pos="3646488" algn="l"/>
                <a:tab pos="4560888" algn="l"/>
                <a:tab pos="5475288" algn="l"/>
                <a:tab pos="6389688" algn="l"/>
                <a:tab pos="7304088" algn="l"/>
                <a:tab pos="8218488" algn="l"/>
                <a:tab pos="9132888" algn="l"/>
                <a:tab pos="10047288" algn="l"/>
              </a:tabLst>
            </a:pPr>
            <a:r>
              <a:rPr lang="en-GB" altLang="tr-TR" sz="2800" b="1" dirty="0" err="1" smtClean="0"/>
              <a:t>Mantıklı</a:t>
            </a:r>
            <a:r>
              <a:rPr lang="en-GB" altLang="tr-TR" sz="2800" b="1" dirty="0" smtClean="0"/>
              <a:t> </a:t>
            </a:r>
            <a:r>
              <a:rPr lang="en-GB" altLang="tr-TR" sz="2800" b="1" dirty="0" err="1" smtClean="0"/>
              <a:t>olmaya</a:t>
            </a:r>
            <a:r>
              <a:rPr lang="en-GB" altLang="tr-TR" sz="2800" b="1" dirty="0" smtClean="0"/>
              <a:t> </a:t>
            </a:r>
            <a:r>
              <a:rPr lang="en-GB" altLang="tr-TR" sz="2800" b="1" dirty="0" err="1" smtClean="0"/>
              <a:t>odaklanmak</a:t>
            </a:r>
            <a:endParaRPr lang="en-GB" altLang="tr-TR" sz="2800" b="1" dirty="0" smtClean="0"/>
          </a:p>
          <a:p>
            <a:pPr marL="457200" indent="-457200" defTabSz="449263">
              <a:spcBef>
                <a:spcPts val="700"/>
              </a:spcBef>
              <a:buClr>
                <a:schemeClr val="accent6"/>
              </a:buClr>
              <a:buSzPct val="200000"/>
              <a:buFont typeface="Wingdings" panose="05000000000000000000" pitchFamily="2" charset="2"/>
              <a:buChar char="ü"/>
              <a:tabLst>
                <a:tab pos="903288" algn="l"/>
                <a:tab pos="1817688" algn="l"/>
                <a:tab pos="2732088" algn="l"/>
                <a:tab pos="3646488" algn="l"/>
                <a:tab pos="4560888" algn="l"/>
                <a:tab pos="5475288" algn="l"/>
                <a:tab pos="6389688" algn="l"/>
                <a:tab pos="7304088" algn="l"/>
                <a:tab pos="8218488" algn="l"/>
                <a:tab pos="9132888" algn="l"/>
                <a:tab pos="10047288" algn="l"/>
              </a:tabLst>
            </a:pPr>
            <a:r>
              <a:rPr lang="en-GB" altLang="tr-TR" sz="2800" b="1" dirty="0" err="1" smtClean="0"/>
              <a:t>Körü</a:t>
            </a:r>
            <a:r>
              <a:rPr lang="en-GB" altLang="tr-TR" sz="2800" b="1" dirty="0" smtClean="0"/>
              <a:t> </a:t>
            </a:r>
            <a:r>
              <a:rPr lang="en-GB" altLang="tr-TR" sz="2800" b="1" dirty="0" err="1" smtClean="0"/>
              <a:t>körüne</a:t>
            </a:r>
            <a:r>
              <a:rPr lang="en-GB" altLang="tr-TR" sz="2800" b="1" dirty="0" smtClean="0"/>
              <a:t> </a:t>
            </a:r>
            <a:r>
              <a:rPr lang="en-GB" altLang="tr-TR" sz="2800" b="1" dirty="0" err="1" smtClean="0"/>
              <a:t>kuralları</a:t>
            </a:r>
            <a:r>
              <a:rPr lang="en-GB" altLang="tr-TR" sz="2800" b="1" dirty="0" smtClean="0"/>
              <a:t> </a:t>
            </a:r>
            <a:r>
              <a:rPr lang="en-GB" altLang="tr-TR" sz="2800" b="1" dirty="0" err="1" smtClean="0"/>
              <a:t>izlemek</a:t>
            </a:r>
            <a:endParaRPr lang="en-GB" altLang="tr-TR" sz="2800" b="1" dirty="0" smtClean="0"/>
          </a:p>
          <a:p>
            <a:pPr marL="457200" indent="-457200" defTabSz="449263">
              <a:buClr>
                <a:schemeClr val="accent6"/>
              </a:buClr>
              <a:buSzPct val="200000"/>
              <a:buFont typeface="Wingdings" panose="05000000000000000000" pitchFamily="2" charset="2"/>
              <a:buChar char="ü"/>
              <a:tabLst>
                <a:tab pos="903288" algn="l"/>
                <a:tab pos="1817688" algn="l"/>
                <a:tab pos="2732088" algn="l"/>
                <a:tab pos="3646488" algn="l"/>
                <a:tab pos="4560888" algn="l"/>
                <a:tab pos="5475288" algn="l"/>
                <a:tab pos="6389688" algn="l"/>
                <a:tab pos="7304088" algn="l"/>
                <a:tab pos="8218488" algn="l"/>
                <a:tab pos="9132888" algn="l"/>
                <a:tab pos="10047288" algn="l"/>
              </a:tabLst>
            </a:pPr>
            <a:r>
              <a:rPr lang="en-GB" altLang="tr-TR" sz="2800" b="1" dirty="0" err="1" smtClean="0"/>
              <a:t>İstikrarlı</a:t>
            </a:r>
            <a:r>
              <a:rPr lang="en-GB" altLang="tr-TR" sz="2800" b="1" dirty="0" smtClean="0"/>
              <a:t> </a:t>
            </a:r>
            <a:r>
              <a:rPr lang="tr-TR" altLang="tr-TR" sz="2800" b="1" dirty="0" smtClean="0"/>
              <a:t>ve</a:t>
            </a:r>
            <a:r>
              <a:rPr lang="en-GB" altLang="tr-TR" sz="2800" b="1" dirty="0" smtClean="0"/>
              <a:t> </a:t>
            </a:r>
            <a:r>
              <a:rPr lang="en-GB" altLang="tr-TR" sz="2800" b="1" dirty="0" err="1" smtClean="0"/>
              <a:t>pratik</a:t>
            </a:r>
            <a:r>
              <a:rPr lang="en-GB" altLang="tr-TR" sz="2800" b="1" dirty="0" smtClean="0"/>
              <a:t> </a:t>
            </a:r>
            <a:r>
              <a:rPr lang="en-GB" altLang="tr-TR" sz="2800" b="1" dirty="0" err="1" smtClean="0"/>
              <a:t>olmak</a:t>
            </a:r>
            <a:endParaRPr lang="en-GB" altLang="tr-TR" sz="2800" b="1" dirty="0" smtClean="0"/>
          </a:p>
          <a:p>
            <a:pPr marL="457200" indent="-457200" defTabSz="449263">
              <a:buClr>
                <a:schemeClr val="accent6"/>
              </a:buClr>
              <a:buSzPct val="200000"/>
              <a:buFont typeface="Wingdings" panose="05000000000000000000" pitchFamily="2" charset="2"/>
              <a:buChar char="ü"/>
              <a:tabLst>
                <a:tab pos="903288" algn="l"/>
                <a:tab pos="1817688" algn="l"/>
                <a:tab pos="2732088" algn="l"/>
                <a:tab pos="3646488" algn="l"/>
                <a:tab pos="4560888" algn="l"/>
                <a:tab pos="5475288" algn="l"/>
                <a:tab pos="6389688" algn="l"/>
                <a:tab pos="7304088" algn="l"/>
                <a:tab pos="8218488" algn="l"/>
                <a:tab pos="9132888" algn="l"/>
                <a:tab pos="10047288" algn="l"/>
              </a:tabLst>
            </a:pPr>
            <a:r>
              <a:rPr lang="en-GB" altLang="tr-TR" sz="2800" b="1" dirty="0" err="1" smtClean="0"/>
              <a:t>Çok</a:t>
            </a:r>
            <a:r>
              <a:rPr lang="en-GB" altLang="tr-TR" sz="2800" b="1" dirty="0" smtClean="0"/>
              <a:t> </a:t>
            </a:r>
            <a:r>
              <a:rPr lang="en-GB" altLang="tr-TR" sz="2800" b="1" dirty="0" err="1" smtClean="0"/>
              <a:t>fazla</a:t>
            </a:r>
            <a:r>
              <a:rPr lang="en-GB" altLang="tr-TR" sz="2800" b="1" dirty="0" smtClean="0"/>
              <a:t> </a:t>
            </a:r>
            <a:r>
              <a:rPr lang="en-GB" altLang="tr-TR" sz="2800" b="1" dirty="0" err="1" smtClean="0"/>
              <a:t>uzmanlaşmak</a:t>
            </a:r>
            <a:endParaRPr lang="en-GB" altLang="tr-TR" sz="2800" b="1" dirty="0" smtClean="0"/>
          </a:p>
          <a:p>
            <a:pPr marL="457200" indent="-457200" defTabSz="449263">
              <a:buClr>
                <a:schemeClr val="accent6"/>
              </a:buClr>
              <a:buSzPct val="200000"/>
              <a:buFont typeface="Wingdings" panose="05000000000000000000" pitchFamily="2" charset="2"/>
              <a:buChar char="ü"/>
              <a:tabLst>
                <a:tab pos="903288" algn="l"/>
                <a:tab pos="1817688" algn="l"/>
                <a:tab pos="2732088" algn="l"/>
                <a:tab pos="3646488" algn="l"/>
                <a:tab pos="4560888" algn="l"/>
                <a:tab pos="5475288" algn="l"/>
                <a:tab pos="6389688" algn="l"/>
                <a:tab pos="7304088" algn="l"/>
                <a:tab pos="8218488" algn="l"/>
                <a:tab pos="9132888" algn="l"/>
                <a:tab pos="10047288" algn="l"/>
              </a:tabLst>
            </a:pPr>
            <a:r>
              <a:rPr lang="en-GB" altLang="tr-TR" sz="2800" b="1" dirty="0" err="1" smtClean="0"/>
              <a:t>Oyunları</a:t>
            </a:r>
            <a:r>
              <a:rPr lang="en-GB" altLang="tr-TR" sz="2800" b="1" dirty="0" smtClean="0"/>
              <a:t> </a:t>
            </a:r>
            <a:r>
              <a:rPr lang="en-GB" altLang="tr-TR" sz="2800" b="1" dirty="0" err="1" smtClean="0"/>
              <a:t>saçmalık</a:t>
            </a:r>
            <a:r>
              <a:rPr lang="en-GB" altLang="tr-TR" sz="2800" b="1" dirty="0" smtClean="0"/>
              <a:t> </a:t>
            </a:r>
            <a:r>
              <a:rPr lang="en-GB" altLang="tr-TR" sz="2800" b="1" dirty="0" err="1" smtClean="0"/>
              <a:t>olarak</a:t>
            </a:r>
            <a:r>
              <a:rPr lang="en-GB" altLang="tr-TR" sz="2800" b="1" dirty="0" smtClean="0"/>
              <a:t> </a:t>
            </a:r>
            <a:r>
              <a:rPr lang="en-GB" altLang="tr-TR" sz="2800" b="1" dirty="0" err="1" smtClean="0"/>
              <a:t>görmek</a:t>
            </a:r>
            <a:r>
              <a:rPr lang="en-GB" altLang="tr-TR" sz="2800" b="1" dirty="0" smtClean="0"/>
              <a:t> </a:t>
            </a:r>
            <a:endParaRPr lang="tr-TR" altLang="tr-TR" sz="2800" b="1" dirty="0" smtClean="0"/>
          </a:p>
          <a:p>
            <a:pPr marL="457200" indent="-457200" defTabSz="449263">
              <a:buClr>
                <a:schemeClr val="accent6"/>
              </a:buClr>
              <a:buSzPct val="200000"/>
              <a:buFont typeface="Wingdings" panose="05000000000000000000" pitchFamily="2" charset="2"/>
              <a:buChar char="ü"/>
              <a:tabLst>
                <a:tab pos="903288" algn="l"/>
                <a:tab pos="1817688" algn="l"/>
                <a:tab pos="2732088" algn="l"/>
                <a:tab pos="3646488" algn="l"/>
                <a:tab pos="4560888" algn="l"/>
                <a:tab pos="5475288" algn="l"/>
                <a:tab pos="6389688" algn="l"/>
                <a:tab pos="7304088" algn="l"/>
                <a:tab pos="8218488" algn="l"/>
                <a:tab pos="9132888" algn="l"/>
                <a:tab pos="10047288" algn="l"/>
              </a:tabLst>
            </a:pPr>
            <a:r>
              <a:rPr lang="en-GB" altLang="tr-TR" sz="2800" b="1" dirty="0" err="1" smtClean="0"/>
              <a:t>Belirsizlikten</a:t>
            </a:r>
            <a:r>
              <a:rPr lang="en-GB" altLang="tr-TR" sz="2800" b="1" dirty="0" smtClean="0"/>
              <a:t> </a:t>
            </a:r>
            <a:r>
              <a:rPr lang="tr-TR" altLang="tr-TR" sz="2800" b="1" dirty="0" smtClean="0"/>
              <a:t>ve </a:t>
            </a:r>
            <a:r>
              <a:rPr lang="tr-TR" altLang="tr-TR" sz="2800" b="1" dirty="0"/>
              <a:t>h</a:t>
            </a:r>
            <a:r>
              <a:rPr lang="en-GB" altLang="tr-TR" sz="2800" b="1" dirty="0" err="1" smtClean="0"/>
              <a:t>ata</a:t>
            </a:r>
            <a:r>
              <a:rPr lang="tr-TR" altLang="tr-TR" sz="2800" b="1" dirty="0" smtClean="0"/>
              <a:t> yapmaktan </a:t>
            </a:r>
            <a:r>
              <a:rPr lang="en-GB" altLang="tr-TR" sz="2800" b="1" dirty="0" err="1" smtClean="0"/>
              <a:t>korkmak</a:t>
            </a:r>
            <a:endParaRPr lang="en-GB" altLang="tr-TR" sz="2800" b="1" dirty="0" smtClean="0"/>
          </a:p>
          <a:p>
            <a:pPr marL="457200" indent="-457200" defTabSz="449263">
              <a:buClr>
                <a:schemeClr val="accent6"/>
              </a:buClr>
              <a:buSzPct val="200000"/>
              <a:buFont typeface="Wingdings" panose="05000000000000000000" pitchFamily="2" charset="2"/>
              <a:buChar char="ü"/>
              <a:tabLst>
                <a:tab pos="903288" algn="l"/>
                <a:tab pos="1817688" algn="l"/>
                <a:tab pos="2732088" algn="l"/>
                <a:tab pos="3646488" algn="l"/>
                <a:tab pos="4560888" algn="l"/>
                <a:tab pos="5475288" algn="l"/>
                <a:tab pos="6389688" algn="l"/>
                <a:tab pos="7304088" algn="l"/>
                <a:tab pos="8218488" algn="l"/>
                <a:tab pos="9132888" algn="l"/>
                <a:tab pos="10047288" algn="l"/>
              </a:tabLst>
            </a:pPr>
            <a:r>
              <a:rPr lang="en-GB" altLang="tr-TR" sz="2800" b="1" dirty="0" err="1" smtClean="0"/>
              <a:t>Aptal</a:t>
            </a:r>
            <a:r>
              <a:rPr lang="en-GB" altLang="tr-TR" sz="2800" b="1" dirty="0" smtClean="0"/>
              <a:t> </a:t>
            </a:r>
            <a:r>
              <a:rPr lang="en-GB" altLang="tr-TR" sz="2800" b="1" dirty="0" err="1" smtClean="0"/>
              <a:t>gözükmekten</a:t>
            </a:r>
            <a:r>
              <a:rPr lang="en-GB" altLang="tr-TR" sz="2800" b="1" dirty="0" smtClean="0"/>
              <a:t> </a:t>
            </a:r>
            <a:r>
              <a:rPr lang="en-GB" altLang="tr-TR" sz="2800" b="1" dirty="0" err="1" smtClean="0"/>
              <a:t>korkmak</a:t>
            </a:r>
            <a:endParaRPr lang="en-GB" altLang="tr-TR" sz="2800" b="1" dirty="0" smtClean="0"/>
          </a:p>
          <a:p>
            <a:pPr marL="457200" indent="-457200" defTabSz="449263">
              <a:buClr>
                <a:schemeClr val="accent6"/>
              </a:buClr>
              <a:buSzPct val="200000"/>
              <a:buFont typeface="Wingdings" panose="05000000000000000000" pitchFamily="2" charset="2"/>
              <a:buChar char="ü"/>
              <a:tabLst>
                <a:tab pos="903288" algn="l"/>
                <a:tab pos="1817688" algn="l"/>
                <a:tab pos="2732088" algn="l"/>
                <a:tab pos="3646488" algn="l"/>
                <a:tab pos="4560888" algn="l"/>
                <a:tab pos="5475288" algn="l"/>
                <a:tab pos="6389688" algn="l"/>
                <a:tab pos="7304088" algn="l"/>
                <a:tab pos="8218488" algn="l"/>
                <a:tab pos="9132888" algn="l"/>
                <a:tab pos="10047288" algn="l"/>
              </a:tabLst>
            </a:pPr>
            <a:r>
              <a:rPr lang="tr-TR" altLang="tr-TR" sz="2800" b="1" dirty="0" smtClean="0"/>
              <a:t>Kendine güvenmemek</a:t>
            </a:r>
            <a:endParaRPr lang="en-GB" altLang="tr-TR" sz="2800" b="1" dirty="0"/>
          </a:p>
        </p:txBody>
      </p:sp>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94321" y="2273122"/>
            <a:ext cx="2557462"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22854401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txBox="1">
            <a:spLocks/>
          </p:cNvSpPr>
          <p:nvPr/>
        </p:nvSpPr>
        <p:spPr>
          <a:xfrm>
            <a:off x="1072165" y="-92298"/>
            <a:ext cx="9849119"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altLang="tr-TR" sz="6600" b="1" dirty="0"/>
              <a:t>Aşırı uzmanlaşma!</a:t>
            </a:r>
            <a:endParaRPr lang="en-US" altLang="tr-TR" sz="6600" b="1" dirty="0"/>
          </a:p>
        </p:txBody>
      </p:sp>
      <p:sp>
        <p:nvSpPr>
          <p:cNvPr id="3" name="3 Slayt Numarası Yer Tutucusu"/>
          <p:cNvSpPr>
            <a:spLocks noGrp="1"/>
          </p:cNvSpPr>
          <p:nvPr>
            <p:ph type="sldNum" sz="quarter" idx="12"/>
          </p:nvPr>
        </p:nvSpPr>
        <p:spPr>
          <a:xfrm>
            <a:off x="7162800" y="64008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ahoma" panose="020B0604030504040204" pitchFamily="34" charset="0"/>
              </a:defRPr>
            </a:lvl1pPr>
            <a:lvl2pPr marL="742950" indent="-285750">
              <a:spcBef>
                <a:spcPct val="20000"/>
              </a:spcBef>
              <a:buChar char="–"/>
              <a:defRPr kumimoji="1" sz="2800">
                <a:solidFill>
                  <a:schemeClr val="tx1"/>
                </a:solidFill>
                <a:latin typeface="Tahoma" panose="020B0604030504040204" pitchFamily="34" charset="0"/>
              </a:defRPr>
            </a:lvl2pPr>
            <a:lvl3pPr marL="1143000" indent="-228600">
              <a:spcBef>
                <a:spcPct val="20000"/>
              </a:spcBef>
              <a:buChar char="•"/>
              <a:defRPr kumimoji="1" sz="2400">
                <a:solidFill>
                  <a:schemeClr val="tx1"/>
                </a:solidFill>
                <a:latin typeface="Tahoma" panose="020B0604030504040204" pitchFamily="34" charset="0"/>
              </a:defRPr>
            </a:lvl3pPr>
            <a:lvl4pPr marL="1600200" indent="-228600">
              <a:spcBef>
                <a:spcPct val="20000"/>
              </a:spcBef>
              <a:buChar char="–"/>
              <a:defRPr kumimoji="1" sz="2000">
                <a:solidFill>
                  <a:schemeClr val="tx1"/>
                </a:solidFill>
                <a:latin typeface="Tahoma" panose="020B0604030504040204" pitchFamily="34" charset="0"/>
              </a:defRPr>
            </a:lvl4pPr>
            <a:lvl5pPr marL="2057400" indent="-228600">
              <a:spcBef>
                <a:spcPct val="20000"/>
              </a:spcBef>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kumimoji="1" sz="2000">
                <a:solidFill>
                  <a:schemeClr val="tx1"/>
                </a:solidFill>
                <a:latin typeface="Tahoma" panose="020B0604030504040204" pitchFamily="34" charset="0"/>
              </a:defRPr>
            </a:lvl9pPr>
          </a:lstStyle>
          <a:p>
            <a:pPr>
              <a:spcBef>
                <a:spcPct val="50000"/>
              </a:spcBef>
              <a:buFontTx/>
              <a:buNone/>
            </a:pPr>
            <a:fld id="{6109B28F-85E2-49F6-AE0F-9E5DD31BE3E0}" type="slidenum">
              <a:rPr kumimoji="0" lang="tr-TR" altLang="tr-TR" sz="1400">
                <a:solidFill>
                  <a:schemeClr val="folHlink"/>
                </a:solidFill>
              </a:rPr>
              <a:pPr>
                <a:spcBef>
                  <a:spcPct val="50000"/>
                </a:spcBef>
                <a:buFontTx/>
                <a:buNone/>
              </a:pPr>
              <a:t>19</a:t>
            </a:fld>
            <a:endParaRPr kumimoji="0" lang="tr-TR" altLang="tr-TR" sz="1400">
              <a:solidFill>
                <a:schemeClr val="folHlink"/>
              </a:solidFill>
            </a:endParaRPr>
          </a:p>
        </p:txBody>
      </p:sp>
      <p:pic>
        <p:nvPicPr>
          <p:cNvPr id="4" name="Picture 2" descr="http://sphotos-e.ak.fbcdn.net/hphotos-ak-snc6/196657_277279169047604_1882808362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28688"/>
            <a:ext cx="12192000" cy="592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39943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a:spLocks noChangeArrowheads="1"/>
          </p:cNvSpPr>
          <p:nvPr/>
        </p:nvSpPr>
        <p:spPr bwMode="auto">
          <a:xfrm>
            <a:off x="1732522" y="527051"/>
            <a:ext cx="7952391"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defRPr/>
            </a:pPr>
            <a:r>
              <a:rPr lang="tr-TR" altLang="tr-TR" sz="4000" b="1" dirty="0">
                <a:effectLst>
                  <a:outerShdw blurRad="38100" dist="38100" dir="2700000" algn="tl">
                    <a:srgbClr val="000000"/>
                  </a:outerShdw>
                </a:effectLst>
              </a:rPr>
              <a:t>YARATICILIK NEDİR ?</a:t>
            </a:r>
            <a:br>
              <a:rPr lang="tr-TR" altLang="tr-TR" sz="4000" b="1" dirty="0">
                <a:effectLst>
                  <a:outerShdw blurRad="38100" dist="38100" dir="2700000" algn="tl">
                    <a:srgbClr val="000000"/>
                  </a:outerShdw>
                </a:effectLst>
              </a:rPr>
            </a:br>
            <a:endParaRPr lang="tr-TR" altLang="tr-TR" sz="4000" b="1" dirty="0">
              <a:effectLst>
                <a:outerShdw blurRad="38100" dist="38100" dir="2700000" algn="tl">
                  <a:srgbClr val="000000"/>
                </a:outerShdw>
              </a:effectLst>
            </a:endParaRPr>
          </a:p>
        </p:txBody>
      </p:sp>
      <p:sp>
        <p:nvSpPr>
          <p:cNvPr id="3" name="Rectangle 8"/>
          <p:cNvSpPr>
            <a:spLocks noChangeArrowheads="1"/>
          </p:cNvSpPr>
          <p:nvPr/>
        </p:nvSpPr>
        <p:spPr bwMode="auto">
          <a:xfrm>
            <a:off x="1257926" y="2446338"/>
            <a:ext cx="97406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defRPr/>
            </a:pPr>
            <a:r>
              <a:rPr lang="tr-TR" altLang="tr-TR" sz="2400" b="1" dirty="0">
                <a:effectLst>
                  <a:outerShdw blurRad="38100" dist="38100" dir="2700000" algn="tl">
                    <a:srgbClr val="000000"/>
                  </a:outerShdw>
                </a:effectLst>
              </a:rPr>
              <a:t>“Sorunlara Getirilecek Alışılmadık ya da Orijinal Bir Yaklaşım”</a:t>
            </a:r>
          </a:p>
        </p:txBody>
      </p:sp>
      <p:sp>
        <p:nvSpPr>
          <p:cNvPr id="4" name="Rectangle 10"/>
          <p:cNvSpPr>
            <a:spLocks noChangeArrowheads="1"/>
          </p:cNvSpPr>
          <p:nvPr/>
        </p:nvSpPr>
        <p:spPr bwMode="auto">
          <a:xfrm>
            <a:off x="1732522" y="3379550"/>
            <a:ext cx="617188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1" hangingPunct="1">
              <a:defRPr/>
            </a:pPr>
            <a:r>
              <a:rPr lang="tr-TR" altLang="tr-TR" sz="2400" b="1" dirty="0">
                <a:solidFill>
                  <a:schemeClr val="accent6"/>
                </a:solidFill>
                <a:effectLst>
                  <a:outerShdw blurRad="38100" dist="38100" dir="2700000" algn="tl">
                    <a:srgbClr val="000000"/>
                  </a:outerShdw>
                </a:effectLst>
              </a:rPr>
              <a:t>“Uyuşmaz Fikirlerin Bir Araya Getirilmesi”</a:t>
            </a:r>
            <a:br>
              <a:rPr lang="tr-TR" altLang="tr-TR" sz="2400" b="1" dirty="0">
                <a:solidFill>
                  <a:schemeClr val="accent6"/>
                </a:solidFill>
                <a:effectLst>
                  <a:outerShdw blurRad="38100" dist="38100" dir="2700000" algn="tl">
                    <a:srgbClr val="000000"/>
                  </a:outerShdw>
                </a:effectLst>
              </a:rPr>
            </a:br>
            <a:endParaRPr lang="tr-TR" altLang="tr-TR" sz="2400" b="1" dirty="0">
              <a:solidFill>
                <a:schemeClr val="accent6"/>
              </a:solidFill>
              <a:effectLst>
                <a:outerShdw blurRad="38100" dist="38100" dir="2700000" algn="tl">
                  <a:srgbClr val="000000"/>
                </a:outerShdw>
              </a:effectLst>
            </a:endParaRPr>
          </a:p>
        </p:txBody>
      </p:sp>
      <p:sp>
        <p:nvSpPr>
          <p:cNvPr id="5" name="Rectangle 11"/>
          <p:cNvSpPr>
            <a:spLocks noChangeArrowheads="1"/>
          </p:cNvSpPr>
          <p:nvPr/>
        </p:nvSpPr>
        <p:spPr bwMode="auto">
          <a:xfrm>
            <a:off x="1732522" y="4398426"/>
            <a:ext cx="746550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1" hangingPunct="1">
              <a:defRPr/>
            </a:pPr>
            <a:r>
              <a:rPr lang="tr-TR" altLang="tr-TR" sz="2400" b="1" dirty="0">
                <a:effectLst>
                  <a:outerShdw blurRad="38100" dist="38100" dir="2700000" algn="tl">
                    <a:srgbClr val="000000"/>
                  </a:outerShdw>
                </a:effectLst>
              </a:rPr>
              <a:t>“Yeni ve İşe Yarar Bir Şeyin Meydana Getirilmesi”</a:t>
            </a:r>
            <a:br>
              <a:rPr lang="tr-TR" altLang="tr-TR" sz="2400" b="1" dirty="0">
                <a:effectLst>
                  <a:outerShdw blurRad="38100" dist="38100" dir="2700000" algn="tl">
                    <a:srgbClr val="000000"/>
                  </a:outerShdw>
                </a:effectLst>
              </a:rPr>
            </a:br>
            <a:endParaRPr lang="tr-TR" altLang="tr-TR" sz="2400" b="1" dirty="0">
              <a:effectLst>
                <a:outerShdw blurRad="38100" dist="38100" dir="2700000" algn="tl">
                  <a:srgbClr val="000000"/>
                </a:outerShdw>
              </a:effectLst>
            </a:endParaRPr>
          </a:p>
        </p:txBody>
      </p:sp>
      <p:sp>
        <p:nvSpPr>
          <p:cNvPr id="6" name="Rectangle 12"/>
          <p:cNvSpPr>
            <a:spLocks noChangeArrowheads="1"/>
          </p:cNvSpPr>
          <p:nvPr/>
        </p:nvSpPr>
        <p:spPr bwMode="auto">
          <a:xfrm>
            <a:off x="1257926" y="5229423"/>
            <a:ext cx="102171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defRPr/>
            </a:pPr>
            <a:r>
              <a:rPr lang="tr-TR" altLang="tr-TR" sz="3200" b="1" dirty="0">
                <a:solidFill>
                  <a:schemeClr val="accent6"/>
                </a:solidFill>
                <a:effectLst>
                  <a:outerShdw blurRad="38100" dist="38100" dir="2700000" algn="tl">
                    <a:srgbClr val="000000"/>
                  </a:outerShdw>
                </a:effectLst>
              </a:rPr>
              <a:t>“Başkalarıyla Aynı Şeye Bakmak Ama Farklı bir Şeyi Görmek”</a:t>
            </a:r>
          </a:p>
        </p:txBody>
      </p:sp>
    </p:spTree>
    <p:extLst>
      <p:ext uri="{BB962C8B-B14F-4D97-AF65-F5344CB8AC3E}">
        <p14:creationId xmlns:p14="http://schemas.microsoft.com/office/powerpoint/2010/main" val="24220846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405429" y="160030"/>
            <a:ext cx="8534400" cy="1507067"/>
          </a:xfrm>
        </p:spPr>
        <p:txBody>
          <a:bodyPr/>
          <a:lstStyle/>
          <a:p>
            <a:pPr>
              <a:defRPr/>
            </a:pPr>
            <a:r>
              <a:rPr lang="tr-TR" b="1" dirty="0" smtClean="0">
                <a:latin typeface="Times New Roman" panose="02020603050405020304" pitchFamily="18" charset="0"/>
                <a:cs typeface="Times New Roman" panose="02020603050405020304" pitchFamily="18" charset="0"/>
              </a:rPr>
              <a:t>Yaratıcılığın temel boyutları</a:t>
            </a:r>
            <a:endParaRPr lang="tr-TR" b="1" dirty="0">
              <a:latin typeface="Times New Roman" panose="02020603050405020304" pitchFamily="18" charset="0"/>
              <a:cs typeface="Times New Roman" panose="02020603050405020304" pitchFamily="18" charset="0"/>
            </a:endParaRPr>
          </a:p>
        </p:txBody>
      </p:sp>
      <p:sp>
        <p:nvSpPr>
          <p:cNvPr id="17411" name="2 İçerik Yer Tutucusu"/>
          <p:cNvSpPr>
            <a:spLocks noGrp="1"/>
          </p:cNvSpPr>
          <p:nvPr>
            <p:ph idx="1"/>
          </p:nvPr>
        </p:nvSpPr>
        <p:spPr>
          <a:xfrm>
            <a:off x="1405429" y="1857778"/>
            <a:ext cx="8534400" cy="3615267"/>
          </a:xfrm>
        </p:spPr>
        <p:txBody>
          <a:bodyPr>
            <a:noAutofit/>
          </a:bodyPr>
          <a:lstStyle/>
          <a:p>
            <a:pPr marL="0" indent="0" eaLnBrk="1" hangingPunct="1">
              <a:buClr>
                <a:srgbClr val="FF0000"/>
              </a:buClr>
              <a:buSzPct val="200000"/>
              <a:buNone/>
            </a:pPr>
            <a:r>
              <a:rPr lang="tr-TR" altLang="tr-TR" sz="2800" b="1" dirty="0" smtClean="0">
                <a:solidFill>
                  <a:schemeClr val="tx1"/>
                </a:solidFill>
                <a:latin typeface="Times New Roman" panose="02020603050405020304" pitchFamily="18" charset="0"/>
                <a:cs typeface="Times New Roman" panose="02020603050405020304" pitchFamily="18" charset="0"/>
              </a:rPr>
              <a:t>Fisher (1995)’e göre yaratıcılığın 4 boyutu vardır:</a:t>
            </a:r>
          </a:p>
          <a:p>
            <a:pPr marL="0" indent="0" eaLnBrk="1" hangingPunct="1">
              <a:buClr>
                <a:srgbClr val="FF0000"/>
              </a:buClr>
              <a:buSzPct val="200000"/>
              <a:buNone/>
            </a:pPr>
            <a:endParaRPr lang="tr-TR" altLang="tr-TR" sz="2800" b="1" dirty="0" smtClean="0">
              <a:solidFill>
                <a:schemeClr val="tx1"/>
              </a:solidFill>
              <a:latin typeface="Times New Roman" panose="02020603050405020304" pitchFamily="18" charset="0"/>
              <a:cs typeface="Times New Roman" panose="02020603050405020304" pitchFamily="18" charset="0"/>
            </a:endParaRPr>
          </a:p>
          <a:p>
            <a:pPr eaLnBrk="1" hangingPunct="1">
              <a:buClr>
                <a:srgbClr val="FF0000"/>
              </a:buClr>
              <a:buSzPct val="200000"/>
            </a:pPr>
            <a:r>
              <a:rPr lang="tr-TR" altLang="tr-TR" sz="2800" b="1" dirty="0" smtClean="0">
                <a:solidFill>
                  <a:schemeClr val="tx1"/>
                </a:solidFill>
                <a:latin typeface="Times New Roman" panose="02020603050405020304" pitchFamily="18" charset="0"/>
                <a:cs typeface="Times New Roman" panose="02020603050405020304" pitchFamily="18" charset="0"/>
              </a:rPr>
              <a:t>Akıcılık</a:t>
            </a:r>
          </a:p>
          <a:p>
            <a:pPr eaLnBrk="1" hangingPunct="1">
              <a:buClr>
                <a:srgbClr val="FF0000"/>
              </a:buClr>
              <a:buSzPct val="200000"/>
            </a:pPr>
            <a:r>
              <a:rPr lang="tr-TR" altLang="tr-TR" sz="2800" b="1" dirty="0" smtClean="0">
                <a:solidFill>
                  <a:schemeClr val="tx1"/>
                </a:solidFill>
                <a:latin typeface="Times New Roman" panose="02020603050405020304" pitchFamily="18" charset="0"/>
                <a:cs typeface="Times New Roman" panose="02020603050405020304" pitchFamily="18" charset="0"/>
              </a:rPr>
              <a:t>Esneklik</a:t>
            </a:r>
          </a:p>
          <a:p>
            <a:pPr eaLnBrk="1" hangingPunct="1">
              <a:buClr>
                <a:srgbClr val="FF0000"/>
              </a:buClr>
              <a:buSzPct val="200000"/>
            </a:pPr>
            <a:r>
              <a:rPr lang="tr-TR" altLang="tr-TR" sz="2800" b="1" dirty="0" smtClean="0">
                <a:solidFill>
                  <a:schemeClr val="tx1"/>
                </a:solidFill>
                <a:latin typeface="Times New Roman" panose="02020603050405020304" pitchFamily="18" charset="0"/>
                <a:cs typeface="Times New Roman" panose="02020603050405020304" pitchFamily="18" charset="0"/>
              </a:rPr>
              <a:t>Özgünlük</a:t>
            </a:r>
          </a:p>
          <a:p>
            <a:pPr eaLnBrk="1" hangingPunct="1">
              <a:buClr>
                <a:srgbClr val="FF0000"/>
              </a:buClr>
              <a:buSzPct val="200000"/>
            </a:pPr>
            <a:r>
              <a:rPr lang="tr-TR" altLang="tr-TR" sz="2800" b="1" dirty="0" smtClean="0">
                <a:solidFill>
                  <a:schemeClr val="tx1"/>
                </a:solidFill>
                <a:latin typeface="Times New Roman" panose="02020603050405020304" pitchFamily="18" charset="0"/>
                <a:cs typeface="Times New Roman" panose="02020603050405020304" pitchFamily="18" charset="0"/>
              </a:rPr>
              <a:t>Ayrıntılama</a:t>
            </a:r>
          </a:p>
          <a:p>
            <a:pPr eaLnBrk="1" hangingPunct="1">
              <a:buFont typeface="Wingdings 2" panose="05020102010507070707" pitchFamily="18" charset="2"/>
              <a:buNone/>
            </a:pPr>
            <a:endParaRPr lang="tr-TR" altLang="tr-TR" sz="2800" b="1" dirty="0" smtClean="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652094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869069" y="679241"/>
            <a:ext cx="8534400" cy="1507067"/>
          </a:xfrm>
        </p:spPr>
        <p:txBody>
          <a:bodyPr/>
          <a:lstStyle/>
          <a:p>
            <a:pPr>
              <a:defRPr/>
            </a:pPr>
            <a:r>
              <a:rPr lang="tr-TR" b="1" dirty="0" smtClean="0"/>
              <a:t>Akıcılık</a:t>
            </a:r>
            <a:endParaRPr lang="tr-TR" b="1" dirty="0"/>
          </a:p>
        </p:txBody>
      </p:sp>
      <p:sp>
        <p:nvSpPr>
          <p:cNvPr id="18435" name="2 İçerik Yer Tutucusu"/>
          <p:cNvSpPr>
            <a:spLocks noGrp="1"/>
          </p:cNvSpPr>
          <p:nvPr>
            <p:ph idx="1"/>
          </p:nvPr>
        </p:nvSpPr>
        <p:spPr>
          <a:xfrm>
            <a:off x="2152404" y="2186308"/>
            <a:ext cx="8534400" cy="3615267"/>
          </a:xfrm>
        </p:spPr>
        <p:txBody>
          <a:bodyPr>
            <a:normAutofit/>
          </a:bodyPr>
          <a:lstStyle/>
          <a:p>
            <a:pPr eaLnBrk="1" hangingPunct="1"/>
            <a:r>
              <a:rPr lang="tr-TR" altLang="tr-TR" sz="2800" b="1" dirty="0" smtClean="0">
                <a:solidFill>
                  <a:schemeClr val="tx1"/>
                </a:solidFill>
              </a:rPr>
              <a:t>Bellekte sakladığımız bilgilerin gereksinim anında hızlı ve akıcı bir şekilde kullanılmasıdır.</a:t>
            </a:r>
          </a:p>
          <a:p>
            <a:pPr eaLnBrk="1" hangingPunct="1"/>
            <a:endParaRPr lang="tr-TR" altLang="tr-TR" sz="2800" b="1" dirty="0" smtClean="0">
              <a:solidFill>
                <a:schemeClr val="tx1"/>
              </a:solidFill>
            </a:endParaRPr>
          </a:p>
          <a:p>
            <a:pPr eaLnBrk="1" hangingPunct="1"/>
            <a:r>
              <a:rPr lang="tr-TR" altLang="tr-TR" sz="2800" b="1" dirty="0" smtClean="0">
                <a:solidFill>
                  <a:schemeClr val="tx1"/>
                </a:solidFill>
              </a:rPr>
              <a:t>Örnek:   İsminizin harflerini kullanarak farklı sözcükler üretiniz?</a:t>
            </a:r>
          </a:p>
        </p:txBody>
      </p:sp>
    </p:spTree>
    <p:extLst>
      <p:ext uri="{BB962C8B-B14F-4D97-AF65-F5344CB8AC3E}">
        <p14:creationId xmlns:p14="http://schemas.microsoft.com/office/powerpoint/2010/main" val="24120347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508460" y="662307"/>
            <a:ext cx="8534400" cy="1507067"/>
          </a:xfrm>
        </p:spPr>
        <p:txBody>
          <a:bodyPr/>
          <a:lstStyle/>
          <a:p>
            <a:pPr>
              <a:defRPr/>
            </a:pPr>
            <a:r>
              <a:rPr lang="tr-TR" b="1" dirty="0" smtClean="0"/>
              <a:t>Esneklik</a:t>
            </a:r>
            <a:endParaRPr lang="tr-TR" b="1" dirty="0"/>
          </a:p>
        </p:txBody>
      </p:sp>
      <p:sp>
        <p:nvSpPr>
          <p:cNvPr id="19459" name="2 İçerik Yer Tutucusu"/>
          <p:cNvSpPr>
            <a:spLocks noGrp="1"/>
          </p:cNvSpPr>
          <p:nvPr>
            <p:ph idx="1"/>
          </p:nvPr>
        </p:nvSpPr>
        <p:spPr>
          <a:xfrm>
            <a:off x="890273" y="2385812"/>
            <a:ext cx="11125715" cy="3615267"/>
          </a:xfrm>
        </p:spPr>
        <p:txBody>
          <a:bodyPr>
            <a:noAutofit/>
          </a:bodyPr>
          <a:lstStyle/>
          <a:p>
            <a:pPr eaLnBrk="1" hangingPunct="1"/>
            <a:r>
              <a:rPr lang="tr-TR" altLang="tr-TR" sz="2800" b="1" dirty="0" smtClean="0">
                <a:solidFill>
                  <a:schemeClr val="tx1"/>
                </a:solidFill>
              </a:rPr>
              <a:t>Bir sorunu çözerken, zihindeki kalıpları yıkıp, özgür düşünebilmeyi ifade etmektedir.</a:t>
            </a:r>
          </a:p>
          <a:p>
            <a:pPr eaLnBrk="1" hangingPunct="1"/>
            <a:r>
              <a:rPr lang="tr-TR" altLang="tr-TR" sz="2800" b="1" dirty="0" smtClean="0">
                <a:solidFill>
                  <a:schemeClr val="tx1"/>
                </a:solidFill>
              </a:rPr>
              <a:t>Örnek:  Aşağıdaki 9 noktayı kalemi kaldırmadan 4 düz çizgi kullanarak birleştiriniz?</a:t>
            </a:r>
          </a:p>
          <a:p>
            <a:pPr eaLnBrk="1" hangingPunct="1">
              <a:buFont typeface="Wingdings 2" panose="05020102010507070707" pitchFamily="18" charset="2"/>
              <a:buNone/>
            </a:pPr>
            <a:r>
              <a:rPr lang="tr-TR" altLang="tr-TR" sz="2800" b="1" dirty="0" smtClean="0">
                <a:solidFill>
                  <a:schemeClr val="tx1"/>
                </a:solidFill>
              </a:rPr>
              <a:t>         o     </a:t>
            </a:r>
            <a:r>
              <a:rPr lang="tr-TR" altLang="tr-TR" sz="2800" b="1" dirty="0" err="1" smtClean="0">
                <a:solidFill>
                  <a:schemeClr val="tx1"/>
                </a:solidFill>
              </a:rPr>
              <a:t>o</a:t>
            </a:r>
            <a:r>
              <a:rPr lang="tr-TR" altLang="tr-TR" sz="2800" b="1" dirty="0" smtClean="0">
                <a:solidFill>
                  <a:schemeClr val="tx1"/>
                </a:solidFill>
              </a:rPr>
              <a:t>     </a:t>
            </a:r>
            <a:r>
              <a:rPr lang="tr-TR" altLang="tr-TR" sz="2800" b="1" dirty="0" err="1" smtClean="0">
                <a:solidFill>
                  <a:schemeClr val="tx1"/>
                </a:solidFill>
              </a:rPr>
              <a:t>o</a:t>
            </a:r>
            <a:r>
              <a:rPr lang="tr-TR" altLang="tr-TR" sz="2800" b="1" dirty="0" smtClean="0">
                <a:solidFill>
                  <a:schemeClr val="tx1"/>
                </a:solidFill>
              </a:rPr>
              <a:t> </a:t>
            </a:r>
          </a:p>
          <a:p>
            <a:pPr eaLnBrk="1" hangingPunct="1">
              <a:buFont typeface="Wingdings 2" panose="05020102010507070707" pitchFamily="18" charset="2"/>
              <a:buNone/>
            </a:pPr>
            <a:r>
              <a:rPr lang="tr-TR" altLang="tr-TR" sz="2800" b="1" dirty="0" smtClean="0">
                <a:solidFill>
                  <a:schemeClr val="tx1"/>
                </a:solidFill>
              </a:rPr>
              <a:t>         o     </a:t>
            </a:r>
            <a:r>
              <a:rPr lang="tr-TR" altLang="tr-TR" sz="2800" b="1" dirty="0" err="1" smtClean="0">
                <a:solidFill>
                  <a:schemeClr val="tx1"/>
                </a:solidFill>
              </a:rPr>
              <a:t>o</a:t>
            </a:r>
            <a:r>
              <a:rPr lang="tr-TR" altLang="tr-TR" sz="2800" b="1" dirty="0" smtClean="0">
                <a:solidFill>
                  <a:schemeClr val="tx1"/>
                </a:solidFill>
              </a:rPr>
              <a:t>     </a:t>
            </a:r>
            <a:r>
              <a:rPr lang="tr-TR" altLang="tr-TR" sz="2800" b="1" dirty="0" err="1" smtClean="0">
                <a:solidFill>
                  <a:schemeClr val="tx1"/>
                </a:solidFill>
              </a:rPr>
              <a:t>o</a:t>
            </a:r>
            <a:endParaRPr lang="tr-TR" altLang="tr-TR" sz="2800" b="1" dirty="0" smtClean="0">
              <a:solidFill>
                <a:schemeClr val="tx1"/>
              </a:solidFill>
            </a:endParaRPr>
          </a:p>
          <a:p>
            <a:pPr eaLnBrk="1" hangingPunct="1">
              <a:buFont typeface="Wingdings 2" panose="05020102010507070707" pitchFamily="18" charset="2"/>
              <a:buNone/>
            </a:pPr>
            <a:r>
              <a:rPr lang="tr-TR" altLang="tr-TR" sz="2800" b="1" dirty="0" smtClean="0">
                <a:solidFill>
                  <a:schemeClr val="tx1"/>
                </a:solidFill>
              </a:rPr>
              <a:t>         o     </a:t>
            </a:r>
            <a:r>
              <a:rPr lang="tr-TR" altLang="tr-TR" sz="2800" b="1" dirty="0" err="1" smtClean="0">
                <a:solidFill>
                  <a:schemeClr val="tx1"/>
                </a:solidFill>
              </a:rPr>
              <a:t>o</a:t>
            </a:r>
            <a:r>
              <a:rPr lang="tr-TR" altLang="tr-TR" sz="2800" b="1" dirty="0" smtClean="0">
                <a:solidFill>
                  <a:schemeClr val="tx1"/>
                </a:solidFill>
              </a:rPr>
              <a:t>     </a:t>
            </a:r>
            <a:r>
              <a:rPr lang="tr-TR" altLang="tr-TR" sz="2800" b="1" dirty="0" err="1" smtClean="0">
                <a:solidFill>
                  <a:schemeClr val="tx1"/>
                </a:solidFill>
              </a:rPr>
              <a:t>o</a:t>
            </a:r>
            <a:endParaRPr lang="tr-TR" altLang="tr-TR" sz="2800" b="1" dirty="0" smtClean="0">
              <a:solidFill>
                <a:schemeClr val="tx1"/>
              </a:solidFill>
            </a:endParaRPr>
          </a:p>
          <a:p>
            <a:pPr eaLnBrk="1" hangingPunct="1"/>
            <a:endParaRPr lang="tr-TR" altLang="tr-TR" sz="2800" b="1" dirty="0" smtClean="0">
              <a:solidFill>
                <a:schemeClr val="tx1"/>
              </a:solidFill>
            </a:endParaRPr>
          </a:p>
        </p:txBody>
      </p:sp>
    </p:spTree>
    <p:extLst>
      <p:ext uri="{BB962C8B-B14F-4D97-AF65-F5344CB8AC3E}">
        <p14:creationId xmlns:p14="http://schemas.microsoft.com/office/powerpoint/2010/main" val="30503467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22292" y="572155"/>
            <a:ext cx="8534400" cy="1507067"/>
          </a:xfrm>
        </p:spPr>
        <p:txBody>
          <a:bodyPr/>
          <a:lstStyle/>
          <a:p>
            <a:pPr>
              <a:defRPr/>
            </a:pPr>
            <a:r>
              <a:rPr lang="tr-TR" sz="4400" b="1" dirty="0" smtClean="0">
                <a:latin typeface="Times New Roman" panose="02020603050405020304" pitchFamily="18" charset="0"/>
                <a:cs typeface="Times New Roman" panose="02020603050405020304" pitchFamily="18" charset="0"/>
              </a:rPr>
              <a:t>Özgünlük</a:t>
            </a:r>
            <a:endParaRPr lang="tr-TR" sz="4400" b="1" dirty="0">
              <a:latin typeface="Times New Roman" panose="02020603050405020304" pitchFamily="18" charset="0"/>
              <a:cs typeface="Times New Roman" panose="02020603050405020304" pitchFamily="18" charset="0"/>
            </a:endParaRPr>
          </a:p>
        </p:txBody>
      </p:sp>
      <p:sp>
        <p:nvSpPr>
          <p:cNvPr id="20483" name="2 İçerik Yer Tutucusu"/>
          <p:cNvSpPr>
            <a:spLocks noGrp="1"/>
          </p:cNvSpPr>
          <p:nvPr>
            <p:ph idx="1"/>
          </p:nvPr>
        </p:nvSpPr>
        <p:spPr>
          <a:xfrm>
            <a:off x="697091" y="2079222"/>
            <a:ext cx="10584802" cy="3615267"/>
          </a:xfrm>
        </p:spPr>
        <p:txBody>
          <a:bodyPr>
            <a:normAutofit/>
          </a:bodyPr>
          <a:lstStyle/>
          <a:p>
            <a:pPr eaLnBrk="1" hangingPunct="1"/>
            <a:r>
              <a:rPr lang="tr-TR" altLang="tr-TR" sz="2800" b="1" dirty="0" smtClean="0">
                <a:solidFill>
                  <a:schemeClr val="tx1"/>
                </a:solidFill>
                <a:latin typeface="Times New Roman" panose="02020603050405020304" pitchFamily="18" charset="0"/>
                <a:cs typeface="Times New Roman" panose="02020603050405020304" pitchFamily="18" charset="0"/>
              </a:rPr>
              <a:t>Bir soruna alışılmadık ya da farklı çözümler üretebilmektir.</a:t>
            </a:r>
          </a:p>
          <a:p>
            <a:pPr eaLnBrk="1" hangingPunct="1"/>
            <a:endParaRPr lang="tr-TR" altLang="tr-TR" sz="2800" b="1" dirty="0" smtClean="0">
              <a:solidFill>
                <a:schemeClr val="tx1"/>
              </a:solidFill>
              <a:latin typeface="Times New Roman" panose="02020603050405020304" pitchFamily="18" charset="0"/>
              <a:cs typeface="Times New Roman" panose="02020603050405020304" pitchFamily="18" charset="0"/>
            </a:endParaRPr>
          </a:p>
          <a:p>
            <a:pPr eaLnBrk="1" hangingPunct="1"/>
            <a:r>
              <a:rPr lang="tr-TR" altLang="tr-TR" sz="2800" b="1" dirty="0" smtClean="0">
                <a:solidFill>
                  <a:schemeClr val="tx1"/>
                </a:solidFill>
                <a:latin typeface="Times New Roman" panose="02020603050405020304" pitchFamily="18" charset="0"/>
                <a:cs typeface="Times New Roman" panose="02020603050405020304" pitchFamily="18" charset="0"/>
              </a:rPr>
              <a:t>Örneğin; boş konserve kutusunu hangi amaçlar için kullanabilirsiniz?</a:t>
            </a:r>
          </a:p>
        </p:txBody>
      </p:sp>
    </p:spTree>
    <p:extLst>
      <p:ext uri="{BB962C8B-B14F-4D97-AF65-F5344CB8AC3E}">
        <p14:creationId xmlns:p14="http://schemas.microsoft.com/office/powerpoint/2010/main" val="10867733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84212" y="288819"/>
            <a:ext cx="8534400" cy="1507067"/>
          </a:xfrm>
        </p:spPr>
        <p:txBody>
          <a:bodyPr/>
          <a:lstStyle/>
          <a:p>
            <a:pPr>
              <a:defRPr/>
            </a:pPr>
            <a:r>
              <a:rPr lang="tr-TR" sz="4000" b="1" dirty="0" err="1" smtClean="0">
                <a:latin typeface="Times New Roman" panose="02020603050405020304" pitchFamily="18" charset="0"/>
                <a:cs typeface="Times New Roman" panose="02020603050405020304" pitchFamily="18" charset="0"/>
              </a:rPr>
              <a:t>Ayrıntılama</a:t>
            </a:r>
            <a:endParaRPr lang="tr-TR" sz="4000" b="1" dirty="0">
              <a:latin typeface="Times New Roman" panose="02020603050405020304" pitchFamily="18" charset="0"/>
              <a:cs typeface="Times New Roman" panose="02020603050405020304" pitchFamily="18" charset="0"/>
            </a:endParaRPr>
          </a:p>
        </p:txBody>
      </p:sp>
      <p:sp>
        <p:nvSpPr>
          <p:cNvPr id="21507" name="2 İçerik Yer Tutucusu"/>
          <p:cNvSpPr>
            <a:spLocks noGrp="1"/>
          </p:cNvSpPr>
          <p:nvPr>
            <p:ph idx="1"/>
          </p:nvPr>
        </p:nvSpPr>
        <p:spPr>
          <a:xfrm>
            <a:off x="877395" y="2142596"/>
            <a:ext cx="10636318" cy="3615267"/>
          </a:xfrm>
        </p:spPr>
        <p:txBody>
          <a:bodyPr/>
          <a:lstStyle/>
          <a:p>
            <a:pPr eaLnBrk="1" hangingPunct="1"/>
            <a:r>
              <a:rPr lang="tr-TR" altLang="tr-TR" sz="2400" b="1" dirty="0" smtClean="0">
                <a:solidFill>
                  <a:schemeClr val="tx1"/>
                </a:solidFill>
                <a:latin typeface="Times New Roman" panose="02020603050405020304" pitchFamily="18" charset="0"/>
                <a:cs typeface="Times New Roman" panose="02020603050405020304" pitchFamily="18" charset="0"/>
              </a:rPr>
              <a:t>Verilen basit bir uyarıcıyı eklemeler yaparak geliştirme işidir. Bu kurallı olabileceği gibi kuralsız da olabilir.</a:t>
            </a:r>
          </a:p>
          <a:p>
            <a:pPr eaLnBrk="1" hangingPunct="1"/>
            <a:endParaRPr lang="tr-TR" altLang="tr-TR" sz="2400" b="1" dirty="0" smtClean="0">
              <a:solidFill>
                <a:schemeClr val="tx1"/>
              </a:solidFill>
              <a:latin typeface="Times New Roman" panose="02020603050405020304" pitchFamily="18" charset="0"/>
              <a:cs typeface="Times New Roman" panose="02020603050405020304" pitchFamily="18" charset="0"/>
            </a:endParaRPr>
          </a:p>
          <a:p>
            <a:pPr eaLnBrk="1" hangingPunct="1"/>
            <a:r>
              <a:rPr lang="tr-TR" altLang="tr-TR" sz="2400" b="1" dirty="0" smtClean="0">
                <a:solidFill>
                  <a:schemeClr val="tx1"/>
                </a:solidFill>
                <a:latin typeface="Times New Roman" panose="02020603050405020304" pitchFamily="18" charset="0"/>
                <a:cs typeface="Times New Roman" panose="02020603050405020304" pitchFamily="18" charset="0"/>
              </a:rPr>
              <a:t>Örneğin; aşağıdaki çembere eklemeler yaparak neler üretebilirsiniz?</a:t>
            </a:r>
          </a:p>
          <a:p>
            <a:pPr eaLnBrk="1" hangingPunct="1">
              <a:buFont typeface="Wingdings 2" panose="05020102010507070707" pitchFamily="18" charset="2"/>
              <a:buNone/>
            </a:pPr>
            <a:endParaRPr lang="tr-TR" altLang="tr-TR" sz="2400" b="1" dirty="0" smtClean="0">
              <a:solidFill>
                <a:schemeClr val="tx1"/>
              </a:solidFill>
              <a:latin typeface="Times New Roman" panose="02020603050405020304" pitchFamily="18" charset="0"/>
              <a:cs typeface="Times New Roman" panose="02020603050405020304" pitchFamily="18" charset="0"/>
            </a:endParaRPr>
          </a:p>
          <a:p>
            <a:pPr eaLnBrk="1" hangingPunct="1">
              <a:buFont typeface="Wingdings 2" panose="05020102010507070707" pitchFamily="18" charset="2"/>
              <a:buNone/>
            </a:pPr>
            <a:r>
              <a:rPr lang="tr-TR" altLang="tr-TR" sz="2400" b="1" dirty="0" smtClean="0">
                <a:solidFill>
                  <a:schemeClr val="tx1"/>
                </a:solidFill>
                <a:latin typeface="Times New Roman" panose="02020603050405020304" pitchFamily="18" charset="0"/>
                <a:cs typeface="Times New Roman" panose="02020603050405020304" pitchFamily="18" charset="0"/>
              </a:rPr>
              <a:t>                     </a:t>
            </a:r>
          </a:p>
        </p:txBody>
      </p:sp>
      <p:sp>
        <p:nvSpPr>
          <p:cNvPr id="5" name="4 Oval"/>
          <p:cNvSpPr/>
          <p:nvPr/>
        </p:nvSpPr>
        <p:spPr>
          <a:xfrm>
            <a:off x="4826827" y="4754318"/>
            <a:ext cx="2320947" cy="18010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sz="2000" b="1">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413646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title"/>
          </p:nvPr>
        </p:nvSpPr>
        <p:spPr>
          <a:xfrm>
            <a:off x="1315277" y="518374"/>
            <a:ext cx="9490097" cy="1507067"/>
          </a:xfrm>
        </p:spPr>
        <p:txBody>
          <a:bodyPr>
            <a:noAutofit/>
          </a:bodyPr>
          <a:lstStyle/>
          <a:p>
            <a:pPr eaLnBrk="1" hangingPunct="1">
              <a:defRPr/>
            </a:pPr>
            <a:r>
              <a:rPr lang="tr-TR" sz="4800" b="1" dirty="0" smtClean="0">
                <a:latin typeface="Times New Roman" panose="02020603050405020304" pitchFamily="18" charset="0"/>
                <a:cs typeface="Times New Roman" panose="02020603050405020304" pitchFamily="18" charset="0"/>
              </a:rPr>
              <a:t>Yaratıcı Düşünce Süreci</a:t>
            </a:r>
            <a:endParaRPr lang="en-US" sz="4800" b="1" dirty="0" smtClean="0">
              <a:latin typeface="Times New Roman" panose="02020603050405020304" pitchFamily="18" charset="0"/>
              <a:cs typeface="Times New Roman" panose="02020603050405020304" pitchFamily="18" charset="0"/>
            </a:endParaRPr>
          </a:p>
        </p:txBody>
      </p:sp>
      <p:sp>
        <p:nvSpPr>
          <p:cNvPr id="9219" name="Rectangle 3"/>
          <p:cNvSpPr>
            <a:spLocks noGrp="1" noChangeArrowheads="1"/>
          </p:cNvSpPr>
          <p:nvPr>
            <p:ph idx="1"/>
          </p:nvPr>
        </p:nvSpPr>
        <p:spPr>
          <a:xfrm>
            <a:off x="529666" y="2205506"/>
            <a:ext cx="8534400" cy="3615267"/>
          </a:xfrm>
        </p:spPr>
        <p:txBody>
          <a:bodyPr>
            <a:noAutofit/>
          </a:bodyPr>
          <a:lstStyle/>
          <a:p>
            <a:pPr eaLnBrk="1" hangingPunct="1">
              <a:buClr>
                <a:srgbClr val="FF0000"/>
              </a:buClr>
              <a:buSzPct val="200000"/>
            </a:pPr>
            <a:r>
              <a:rPr lang="tr-TR" altLang="tr-TR" sz="3200" b="1" dirty="0" smtClean="0">
                <a:solidFill>
                  <a:schemeClr val="tx1"/>
                </a:solidFill>
                <a:latin typeface="Times New Roman" panose="02020603050405020304" pitchFamily="18" charset="0"/>
                <a:cs typeface="Times New Roman" panose="02020603050405020304" pitchFamily="18" charset="0"/>
              </a:rPr>
              <a:t>Hazırlık Dönemi</a:t>
            </a:r>
          </a:p>
          <a:p>
            <a:pPr eaLnBrk="1" hangingPunct="1">
              <a:buClr>
                <a:srgbClr val="FF0000"/>
              </a:buClr>
              <a:buSzPct val="200000"/>
            </a:pPr>
            <a:endParaRPr lang="tr-TR" altLang="tr-TR" sz="3200" b="1" dirty="0" smtClean="0">
              <a:solidFill>
                <a:schemeClr val="tx1"/>
              </a:solidFill>
              <a:latin typeface="Times New Roman" panose="02020603050405020304" pitchFamily="18" charset="0"/>
              <a:cs typeface="Times New Roman" panose="02020603050405020304" pitchFamily="18" charset="0"/>
            </a:endParaRPr>
          </a:p>
          <a:p>
            <a:pPr eaLnBrk="1" hangingPunct="1">
              <a:buClr>
                <a:srgbClr val="FF0000"/>
              </a:buClr>
              <a:buSzPct val="200000"/>
            </a:pPr>
            <a:r>
              <a:rPr lang="tr-TR" altLang="tr-TR" sz="3200" b="1" dirty="0" smtClean="0">
                <a:solidFill>
                  <a:schemeClr val="tx1"/>
                </a:solidFill>
                <a:latin typeface="Times New Roman" panose="02020603050405020304" pitchFamily="18" charset="0"/>
                <a:cs typeface="Times New Roman" panose="02020603050405020304" pitchFamily="18" charset="0"/>
              </a:rPr>
              <a:t>Kuluçka Evresi</a:t>
            </a:r>
          </a:p>
          <a:p>
            <a:pPr eaLnBrk="1" hangingPunct="1">
              <a:buClr>
                <a:srgbClr val="FF0000"/>
              </a:buClr>
              <a:buSzPct val="200000"/>
            </a:pPr>
            <a:endParaRPr lang="tr-TR" altLang="tr-TR" sz="3200" b="1" dirty="0" smtClean="0">
              <a:solidFill>
                <a:schemeClr val="tx1"/>
              </a:solidFill>
              <a:latin typeface="Times New Roman" panose="02020603050405020304" pitchFamily="18" charset="0"/>
              <a:cs typeface="Times New Roman" panose="02020603050405020304" pitchFamily="18" charset="0"/>
            </a:endParaRPr>
          </a:p>
          <a:p>
            <a:pPr eaLnBrk="1" hangingPunct="1">
              <a:buClr>
                <a:srgbClr val="FF0000"/>
              </a:buClr>
              <a:buSzPct val="200000"/>
            </a:pPr>
            <a:r>
              <a:rPr lang="tr-TR" altLang="tr-TR" sz="3200" b="1" dirty="0" smtClean="0">
                <a:solidFill>
                  <a:schemeClr val="tx1"/>
                </a:solidFill>
                <a:latin typeface="Times New Roman" panose="02020603050405020304" pitchFamily="18" charset="0"/>
                <a:cs typeface="Times New Roman" panose="02020603050405020304" pitchFamily="18" charset="0"/>
              </a:rPr>
              <a:t>“</a:t>
            </a:r>
            <a:r>
              <a:rPr lang="tr-TR" altLang="tr-TR" sz="3200" b="1" dirty="0" err="1" smtClean="0">
                <a:solidFill>
                  <a:schemeClr val="tx1"/>
                </a:solidFill>
                <a:latin typeface="Times New Roman" panose="02020603050405020304" pitchFamily="18" charset="0"/>
                <a:cs typeface="Times New Roman" panose="02020603050405020304" pitchFamily="18" charset="0"/>
              </a:rPr>
              <a:t>Evreka</a:t>
            </a:r>
            <a:r>
              <a:rPr lang="tr-TR" altLang="tr-TR" sz="3200" b="1" dirty="0" smtClean="0">
                <a:solidFill>
                  <a:schemeClr val="tx1"/>
                </a:solidFill>
                <a:latin typeface="Times New Roman" panose="02020603050405020304" pitchFamily="18" charset="0"/>
                <a:cs typeface="Times New Roman" panose="02020603050405020304" pitchFamily="18" charset="0"/>
              </a:rPr>
              <a:t>” Basamağı</a:t>
            </a:r>
          </a:p>
          <a:p>
            <a:pPr eaLnBrk="1" hangingPunct="1">
              <a:buClr>
                <a:srgbClr val="FF0000"/>
              </a:buClr>
              <a:buSzPct val="200000"/>
              <a:buFont typeface="Wingdings" panose="05000000000000000000" pitchFamily="2" charset="2"/>
              <a:buNone/>
            </a:pPr>
            <a:endParaRPr lang="tr-TR" altLang="tr-TR" sz="3200" b="1" dirty="0" smtClean="0">
              <a:solidFill>
                <a:schemeClr val="tx1"/>
              </a:solidFill>
              <a:latin typeface="Times New Roman" panose="02020603050405020304" pitchFamily="18" charset="0"/>
              <a:cs typeface="Times New Roman" panose="02020603050405020304" pitchFamily="18" charset="0"/>
            </a:endParaRPr>
          </a:p>
          <a:p>
            <a:pPr eaLnBrk="1" hangingPunct="1">
              <a:buClr>
                <a:srgbClr val="FF0000"/>
              </a:buClr>
              <a:buSzPct val="200000"/>
            </a:pPr>
            <a:r>
              <a:rPr lang="tr-TR" altLang="tr-TR" sz="3200" b="1" dirty="0" err="1" smtClean="0">
                <a:solidFill>
                  <a:schemeClr val="tx1"/>
                </a:solidFill>
                <a:latin typeface="Times New Roman" panose="02020603050405020304" pitchFamily="18" charset="0"/>
                <a:cs typeface="Times New Roman" panose="02020603050405020304" pitchFamily="18" charset="0"/>
              </a:rPr>
              <a:t>Rafinasyon</a:t>
            </a:r>
            <a:r>
              <a:rPr lang="tr-TR" altLang="tr-TR" sz="3200" b="1" dirty="0" smtClean="0">
                <a:solidFill>
                  <a:schemeClr val="tx1"/>
                </a:solidFill>
                <a:latin typeface="Times New Roman" panose="02020603050405020304" pitchFamily="18" charset="0"/>
                <a:cs typeface="Times New Roman" panose="02020603050405020304" pitchFamily="18" charset="0"/>
              </a:rPr>
              <a:t> Aşaması</a:t>
            </a:r>
            <a:endParaRPr lang="en-US" altLang="tr-TR" sz="3200" b="1" dirty="0" smtClean="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64139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title"/>
          </p:nvPr>
        </p:nvSpPr>
        <p:spPr>
          <a:xfrm>
            <a:off x="1469824" y="585034"/>
            <a:ext cx="10146920" cy="1507067"/>
          </a:xfrm>
        </p:spPr>
        <p:txBody>
          <a:bodyPr>
            <a:normAutofit/>
          </a:bodyPr>
          <a:lstStyle/>
          <a:p>
            <a:r>
              <a:rPr lang="tr-TR" sz="4400" b="1" dirty="0" smtClean="0">
                <a:latin typeface="Times New Roman" panose="02020603050405020304" pitchFamily="18" charset="0"/>
                <a:cs typeface="Times New Roman" panose="02020603050405020304" pitchFamily="18" charset="0"/>
              </a:rPr>
              <a:t>Yaratıcı Düşünme Süreci</a:t>
            </a:r>
            <a:br>
              <a:rPr lang="tr-TR" sz="4400" b="1" dirty="0" smtClean="0">
                <a:latin typeface="Times New Roman" panose="02020603050405020304" pitchFamily="18" charset="0"/>
                <a:cs typeface="Times New Roman" panose="02020603050405020304" pitchFamily="18" charset="0"/>
              </a:rPr>
            </a:br>
            <a:r>
              <a:rPr lang="tr-TR" sz="4400" b="1" dirty="0" smtClean="0">
                <a:latin typeface="Times New Roman" panose="02020603050405020304" pitchFamily="18" charset="0"/>
                <a:cs typeface="Times New Roman" panose="02020603050405020304" pitchFamily="18" charset="0"/>
              </a:rPr>
              <a:t>1 - Hazırlık</a:t>
            </a:r>
            <a:endParaRPr lang="tr-TR" sz="4400" b="1" dirty="0">
              <a:latin typeface="Times New Roman" panose="02020603050405020304" pitchFamily="18" charset="0"/>
              <a:cs typeface="Times New Roman" panose="02020603050405020304" pitchFamily="18" charset="0"/>
            </a:endParaRPr>
          </a:p>
        </p:txBody>
      </p:sp>
      <p:sp>
        <p:nvSpPr>
          <p:cNvPr id="3" name="2 İçerik Yer Tutucusu"/>
          <p:cNvSpPr>
            <a:spLocks noGrp="1"/>
          </p:cNvSpPr>
          <p:nvPr>
            <p:ph idx="1"/>
          </p:nvPr>
        </p:nvSpPr>
        <p:spPr>
          <a:xfrm>
            <a:off x="1469824" y="2426951"/>
            <a:ext cx="10470524" cy="3432936"/>
          </a:xfrm>
        </p:spPr>
        <p:txBody>
          <a:bodyPr>
            <a:normAutofit/>
          </a:bodyPr>
          <a:lstStyle/>
          <a:p>
            <a:pPr marL="0" indent="0">
              <a:buNone/>
            </a:pPr>
            <a:r>
              <a:rPr lang="tr-TR" sz="2800" b="1" dirty="0" smtClean="0">
                <a:solidFill>
                  <a:schemeClr val="tx1"/>
                </a:solidFill>
                <a:latin typeface="Times New Roman" panose="02020603050405020304" pitchFamily="18" charset="0"/>
                <a:cs typeface="Times New Roman" panose="02020603050405020304" pitchFamily="18" charset="0"/>
              </a:rPr>
              <a:t>-Problemin farkına varma,</a:t>
            </a:r>
          </a:p>
          <a:p>
            <a:pPr marL="0" indent="0">
              <a:buNone/>
            </a:pPr>
            <a:r>
              <a:rPr lang="tr-TR" sz="2800" b="1" dirty="0" smtClean="0">
                <a:solidFill>
                  <a:schemeClr val="tx1"/>
                </a:solidFill>
                <a:latin typeface="Times New Roman" panose="02020603050405020304" pitchFamily="18" charset="0"/>
                <a:cs typeface="Times New Roman" panose="02020603050405020304" pitchFamily="18" charset="0"/>
              </a:rPr>
              <a:t>-Okuma yapma,</a:t>
            </a:r>
          </a:p>
          <a:p>
            <a:pPr marL="0" indent="0">
              <a:buNone/>
            </a:pPr>
            <a:r>
              <a:rPr lang="tr-TR" sz="2800" b="1" dirty="0" smtClean="0">
                <a:solidFill>
                  <a:schemeClr val="tx1"/>
                </a:solidFill>
                <a:latin typeface="Times New Roman" panose="02020603050405020304" pitchFamily="18" charset="0"/>
                <a:cs typeface="Times New Roman" panose="02020603050405020304" pitchFamily="18" charset="0"/>
              </a:rPr>
              <a:t>-Anahtar kişilerle görüşme,</a:t>
            </a:r>
          </a:p>
          <a:p>
            <a:pPr marL="0" indent="0">
              <a:buNone/>
            </a:pPr>
            <a:r>
              <a:rPr lang="tr-TR" sz="2800" b="1" dirty="0" smtClean="0">
                <a:solidFill>
                  <a:schemeClr val="tx1"/>
                </a:solidFill>
                <a:latin typeface="Times New Roman" panose="02020603050405020304" pitchFamily="18" charset="0"/>
                <a:cs typeface="Times New Roman" panose="02020603050405020304" pitchFamily="18" charset="0"/>
              </a:rPr>
              <a:t>-Not alma,</a:t>
            </a:r>
          </a:p>
          <a:p>
            <a:pPr marL="0" indent="0">
              <a:buNone/>
            </a:pPr>
            <a:r>
              <a:rPr lang="tr-TR" sz="2800" b="1" dirty="0" smtClean="0">
                <a:solidFill>
                  <a:schemeClr val="tx1"/>
                </a:solidFill>
                <a:latin typeface="Times New Roman" panose="02020603050405020304" pitchFamily="18" charset="0"/>
                <a:cs typeface="Times New Roman" panose="02020603050405020304" pitchFamily="18" charset="0"/>
              </a:rPr>
              <a:t>-Gerçekleştirmek istenilene karar verme</a:t>
            </a:r>
          </a:p>
        </p:txBody>
      </p:sp>
    </p:spTree>
    <p:extLst>
      <p:ext uri="{BB962C8B-B14F-4D97-AF65-F5344CB8AC3E}">
        <p14:creationId xmlns:p14="http://schemas.microsoft.com/office/powerpoint/2010/main" val="8096915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MoDa\Desktop\article_1466.jpg"/>
          <p:cNvPicPr>
            <a:picLocks noChangeAspect="1" noChangeArrowheads="1"/>
          </p:cNvPicPr>
          <p:nvPr/>
        </p:nvPicPr>
        <p:blipFill>
          <a:blip r:embed="rId2" cstate="print"/>
          <a:srcRect/>
          <a:stretch>
            <a:fillRect/>
          </a:stretch>
        </p:blipFill>
        <p:spPr bwMode="auto">
          <a:xfrm>
            <a:off x="7240788" y="991198"/>
            <a:ext cx="5080001" cy="5148687"/>
          </a:xfrm>
          <a:prstGeom prst="rect">
            <a:avLst/>
          </a:prstGeom>
          <a:noFill/>
        </p:spPr>
      </p:pic>
      <p:sp>
        <p:nvSpPr>
          <p:cNvPr id="4" name="4 Başlık"/>
          <p:cNvSpPr>
            <a:spLocks noGrp="1"/>
          </p:cNvSpPr>
          <p:nvPr>
            <p:ph type="title"/>
          </p:nvPr>
        </p:nvSpPr>
        <p:spPr>
          <a:xfrm>
            <a:off x="1559976" y="582172"/>
            <a:ext cx="8534400" cy="1507067"/>
          </a:xfrm>
        </p:spPr>
        <p:txBody>
          <a:bodyPr>
            <a:normAutofit/>
          </a:bodyPr>
          <a:lstStyle/>
          <a:p>
            <a:r>
              <a:rPr lang="tr-TR" sz="4000" b="1" dirty="0" smtClean="0">
                <a:latin typeface="Times New Roman" panose="02020603050405020304" pitchFamily="18" charset="0"/>
                <a:cs typeface="Times New Roman" panose="02020603050405020304" pitchFamily="18" charset="0"/>
              </a:rPr>
              <a:t>Yaratıcı Düşünme Süreci</a:t>
            </a:r>
            <a:br>
              <a:rPr lang="tr-TR" sz="4000" b="1" dirty="0" smtClean="0">
                <a:latin typeface="Times New Roman" panose="02020603050405020304" pitchFamily="18" charset="0"/>
                <a:cs typeface="Times New Roman" panose="02020603050405020304" pitchFamily="18" charset="0"/>
              </a:rPr>
            </a:br>
            <a:r>
              <a:rPr lang="tr-TR" sz="4000" b="1" dirty="0" smtClean="0">
                <a:latin typeface="Times New Roman" panose="02020603050405020304" pitchFamily="18" charset="0"/>
                <a:cs typeface="Times New Roman" panose="02020603050405020304" pitchFamily="18" charset="0"/>
              </a:rPr>
              <a:t>2 - Kuluçka</a:t>
            </a:r>
            <a:endParaRPr lang="tr-TR" sz="4000" b="1" dirty="0">
              <a:latin typeface="Times New Roman" panose="02020603050405020304" pitchFamily="18" charset="0"/>
              <a:cs typeface="Times New Roman" panose="02020603050405020304" pitchFamily="18" charset="0"/>
            </a:endParaRPr>
          </a:p>
        </p:txBody>
      </p:sp>
      <p:sp>
        <p:nvSpPr>
          <p:cNvPr id="3" name="2 İçerik Yer Tutucusu"/>
          <p:cNvSpPr>
            <a:spLocks noGrp="1"/>
          </p:cNvSpPr>
          <p:nvPr>
            <p:ph idx="1"/>
          </p:nvPr>
        </p:nvSpPr>
        <p:spPr>
          <a:xfrm>
            <a:off x="684212" y="2524618"/>
            <a:ext cx="10971168" cy="3615267"/>
          </a:xfrm>
        </p:spPr>
        <p:txBody>
          <a:bodyPr>
            <a:normAutofit/>
          </a:bodyPr>
          <a:lstStyle/>
          <a:p>
            <a:r>
              <a:rPr lang="tr-TR" sz="2400" b="1" dirty="0" smtClean="0">
                <a:solidFill>
                  <a:schemeClr val="tx1"/>
                </a:solidFill>
                <a:latin typeface="Times New Roman" panose="02020603050405020304" pitchFamily="18" charset="0"/>
                <a:cs typeface="Times New Roman" panose="02020603050405020304" pitchFamily="18" charset="0"/>
              </a:rPr>
              <a:t>Problemden uzaklaşma,</a:t>
            </a:r>
          </a:p>
          <a:p>
            <a:r>
              <a:rPr lang="tr-TR" sz="2400" b="1" dirty="0" smtClean="0">
                <a:solidFill>
                  <a:schemeClr val="tx1"/>
                </a:solidFill>
                <a:latin typeface="Times New Roman" panose="02020603050405020304" pitchFamily="18" charset="0"/>
                <a:cs typeface="Times New Roman" panose="02020603050405020304" pitchFamily="18" charset="0"/>
              </a:rPr>
              <a:t>Sosyalleşme,</a:t>
            </a:r>
          </a:p>
          <a:p>
            <a:r>
              <a:rPr lang="tr-TR" sz="2400" b="1" dirty="0" smtClean="0">
                <a:solidFill>
                  <a:schemeClr val="tx1"/>
                </a:solidFill>
                <a:latin typeface="Times New Roman" panose="02020603050405020304" pitchFamily="18" charset="0"/>
                <a:cs typeface="Times New Roman" panose="02020603050405020304" pitchFamily="18" charset="0"/>
              </a:rPr>
              <a:t>Düzenli uyuma,</a:t>
            </a:r>
          </a:p>
          <a:p>
            <a:r>
              <a:rPr lang="tr-TR" sz="2400" b="1" dirty="0" smtClean="0">
                <a:solidFill>
                  <a:schemeClr val="tx1"/>
                </a:solidFill>
                <a:latin typeface="Times New Roman" panose="02020603050405020304" pitchFamily="18" charset="0"/>
                <a:cs typeface="Times New Roman" panose="02020603050405020304" pitchFamily="18" charset="0"/>
              </a:rPr>
              <a:t>Satranç, dama gibi oyunlar oynama.</a:t>
            </a:r>
          </a:p>
          <a:p>
            <a:endParaRPr lang="tr-TR" sz="2400" b="1" dirty="0">
              <a:solidFill>
                <a:schemeClr val="tx1"/>
              </a:solidFill>
              <a:latin typeface="Times New Roman" panose="02020603050405020304" pitchFamily="18" charset="0"/>
              <a:cs typeface="Times New Roman" panose="02020603050405020304" pitchFamily="18" charset="0"/>
            </a:endParaRPr>
          </a:p>
          <a:p>
            <a:r>
              <a:rPr lang="tr-TR" sz="2400" b="1" dirty="0" smtClean="0">
                <a:solidFill>
                  <a:schemeClr val="tx1"/>
                </a:solidFill>
                <a:latin typeface="Times New Roman" panose="02020603050405020304" pitchFamily="18" charset="0"/>
                <a:cs typeface="Times New Roman" panose="02020603050405020304" pitchFamily="18" charset="0"/>
              </a:rPr>
              <a:t>Bu sırada bilinçaltında problemin çözümünü </a:t>
            </a:r>
          </a:p>
          <a:p>
            <a:r>
              <a:rPr lang="tr-TR" sz="2400" b="1" dirty="0" smtClean="0">
                <a:solidFill>
                  <a:schemeClr val="tx1"/>
                </a:solidFill>
                <a:latin typeface="Times New Roman" panose="02020603050405020304" pitchFamily="18" charset="0"/>
                <a:cs typeface="Times New Roman" panose="02020603050405020304" pitchFamily="18" charset="0"/>
              </a:rPr>
              <a:t>gerçekleşir.</a:t>
            </a:r>
            <a:endParaRPr lang="tr-TR" sz="24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659071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MoDa\Desktop\Incubation-540x367.png"/>
          <p:cNvPicPr>
            <a:picLocks noChangeAspect="1" noChangeArrowheads="1"/>
          </p:cNvPicPr>
          <p:nvPr/>
        </p:nvPicPr>
        <p:blipFill>
          <a:blip r:embed="rId2" cstate="print"/>
          <a:srcRect/>
          <a:stretch>
            <a:fillRect/>
          </a:stretch>
        </p:blipFill>
        <p:spPr bwMode="auto">
          <a:xfrm>
            <a:off x="6448994" y="1600200"/>
            <a:ext cx="5570520" cy="4414234"/>
          </a:xfrm>
          <a:prstGeom prst="rect">
            <a:avLst/>
          </a:prstGeom>
          <a:noFill/>
        </p:spPr>
      </p:pic>
      <p:sp>
        <p:nvSpPr>
          <p:cNvPr id="4" name="4 Başlık"/>
          <p:cNvSpPr>
            <a:spLocks noGrp="1"/>
          </p:cNvSpPr>
          <p:nvPr>
            <p:ph type="title"/>
          </p:nvPr>
        </p:nvSpPr>
        <p:spPr>
          <a:xfrm>
            <a:off x="1624368" y="499057"/>
            <a:ext cx="10237073" cy="1507067"/>
          </a:xfrm>
        </p:spPr>
        <p:txBody>
          <a:bodyPr>
            <a:normAutofit/>
          </a:bodyPr>
          <a:lstStyle/>
          <a:p>
            <a:r>
              <a:rPr lang="tr-TR" sz="4400" b="1" dirty="0" smtClean="0">
                <a:latin typeface="Times New Roman" panose="02020603050405020304" pitchFamily="18" charset="0"/>
                <a:cs typeface="Times New Roman" panose="02020603050405020304" pitchFamily="18" charset="0"/>
              </a:rPr>
              <a:t>Yaratıcı Düşünme Süreci</a:t>
            </a:r>
            <a:br>
              <a:rPr lang="tr-TR" sz="4400" b="1" dirty="0" smtClean="0">
                <a:latin typeface="Times New Roman" panose="02020603050405020304" pitchFamily="18" charset="0"/>
                <a:cs typeface="Times New Roman" panose="02020603050405020304" pitchFamily="18" charset="0"/>
              </a:rPr>
            </a:br>
            <a:r>
              <a:rPr lang="tr-TR" sz="4400" b="1" dirty="0" smtClean="0">
                <a:latin typeface="Times New Roman" panose="02020603050405020304" pitchFamily="18" charset="0"/>
                <a:cs typeface="Times New Roman" panose="02020603050405020304" pitchFamily="18" charset="0"/>
              </a:rPr>
              <a:t>3 - Aydınlanma</a:t>
            </a:r>
            <a:endParaRPr lang="tr-TR" sz="4400" b="1" dirty="0">
              <a:latin typeface="Times New Roman" panose="02020603050405020304" pitchFamily="18" charset="0"/>
              <a:cs typeface="Times New Roman" panose="02020603050405020304" pitchFamily="18" charset="0"/>
            </a:endParaRPr>
          </a:p>
        </p:txBody>
      </p:sp>
      <p:sp>
        <p:nvSpPr>
          <p:cNvPr id="3" name="2 İçerik Yer Tutucusu"/>
          <p:cNvSpPr>
            <a:spLocks noGrp="1"/>
          </p:cNvSpPr>
          <p:nvPr>
            <p:ph idx="1"/>
          </p:nvPr>
        </p:nvSpPr>
        <p:spPr>
          <a:xfrm>
            <a:off x="805122" y="1857777"/>
            <a:ext cx="9871463" cy="4594538"/>
          </a:xfrm>
        </p:spPr>
        <p:txBody>
          <a:bodyPr>
            <a:normAutofit/>
          </a:bodyPr>
          <a:lstStyle/>
          <a:p>
            <a:r>
              <a:rPr lang="tr-TR" sz="2800" b="1" dirty="0" smtClean="0">
                <a:solidFill>
                  <a:schemeClr val="tx1"/>
                </a:solidFill>
                <a:latin typeface="Times New Roman" panose="02020603050405020304" pitchFamily="18" charset="0"/>
                <a:cs typeface="Times New Roman" panose="02020603050405020304" pitchFamily="18" charset="0"/>
              </a:rPr>
              <a:t>Rahat ortamda çalışma,</a:t>
            </a:r>
          </a:p>
          <a:p>
            <a:r>
              <a:rPr lang="tr-TR" sz="2800" b="1" dirty="0" smtClean="0">
                <a:solidFill>
                  <a:schemeClr val="tx1"/>
                </a:solidFill>
                <a:latin typeface="Times New Roman" panose="02020603050405020304" pitchFamily="18" charset="0"/>
                <a:cs typeface="Times New Roman" panose="02020603050405020304" pitchFamily="18" charset="0"/>
              </a:rPr>
              <a:t>Arada dinlenme,</a:t>
            </a:r>
          </a:p>
          <a:p>
            <a:r>
              <a:rPr lang="tr-TR" sz="2800" b="1" dirty="0" smtClean="0">
                <a:solidFill>
                  <a:schemeClr val="tx1"/>
                </a:solidFill>
                <a:latin typeface="Times New Roman" panose="02020603050405020304" pitchFamily="18" charset="0"/>
                <a:cs typeface="Times New Roman" panose="02020603050405020304" pitchFamily="18" charset="0"/>
              </a:rPr>
              <a:t>Bilgileri kaydetme,</a:t>
            </a:r>
          </a:p>
          <a:p>
            <a:r>
              <a:rPr lang="tr-TR" sz="2800" b="1" dirty="0" smtClean="0">
                <a:solidFill>
                  <a:schemeClr val="tx1"/>
                </a:solidFill>
                <a:latin typeface="Times New Roman" panose="02020603050405020304" pitchFamily="18" charset="0"/>
                <a:cs typeface="Times New Roman" panose="02020603050405020304" pitchFamily="18" charset="0"/>
              </a:rPr>
              <a:t>Düşünce üretme</a:t>
            </a:r>
          </a:p>
          <a:p>
            <a:r>
              <a:rPr lang="tr-TR" sz="2800" b="1" dirty="0" smtClean="0">
                <a:solidFill>
                  <a:schemeClr val="tx1"/>
                </a:solidFill>
                <a:latin typeface="Times New Roman" panose="02020603050405020304" pitchFamily="18" charset="0"/>
                <a:cs typeface="Times New Roman" panose="02020603050405020304" pitchFamily="18" charset="0"/>
              </a:rPr>
              <a:t>Çözümlerin zihinde</a:t>
            </a:r>
            <a:br>
              <a:rPr lang="tr-TR" sz="2800" b="1" dirty="0" smtClean="0">
                <a:solidFill>
                  <a:schemeClr val="tx1"/>
                </a:solidFill>
                <a:latin typeface="Times New Roman" panose="02020603050405020304" pitchFamily="18" charset="0"/>
                <a:cs typeface="Times New Roman" panose="02020603050405020304" pitchFamily="18" charset="0"/>
              </a:rPr>
            </a:br>
            <a:r>
              <a:rPr lang="tr-TR" sz="2800" b="1" dirty="0" smtClean="0">
                <a:solidFill>
                  <a:schemeClr val="tx1"/>
                </a:solidFill>
                <a:latin typeface="Times New Roman" panose="02020603050405020304" pitchFamily="18" charset="0"/>
                <a:cs typeface="Times New Roman" panose="02020603050405020304" pitchFamily="18" charset="0"/>
              </a:rPr>
              <a:t>canlandığı dönemdir.</a:t>
            </a:r>
            <a:br>
              <a:rPr lang="tr-TR" sz="2800" b="1" dirty="0" smtClean="0">
                <a:solidFill>
                  <a:schemeClr val="tx1"/>
                </a:solidFill>
                <a:latin typeface="Times New Roman" panose="02020603050405020304" pitchFamily="18" charset="0"/>
                <a:cs typeface="Times New Roman" panose="02020603050405020304" pitchFamily="18" charset="0"/>
              </a:rPr>
            </a:br>
            <a:r>
              <a:rPr lang="tr-TR" sz="2800" b="1" dirty="0" smtClean="0">
                <a:solidFill>
                  <a:schemeClr val="tx1"/>
                </a:solidFill>
                <a:latin typeface="Times New Roman" panose="02020603050405020304" pitchFamily="18" charset="0"/>
                <a:cs typeface="Times New Roman" panose="02020603050405020304" pitchFamily="18" charset="0"/>
              </a:rPr>
              <a:t>Çözüm bu aşamada</a:t>
            </a:r>
            <a:br>
              <a:rPr lang="tr-TR" sz="2800" b="1" dirty="0" smtClean="0">
                <a:solidFill>
                  <a:schemeClr val="tx1"/>
                </a:solidFill>
                <a:latin typeface="Times New Roman" panose="02020603050405020304" pitchFamily="18" charset="0"/>
                <a:cs typeface="Times New Roman" panose="02020603050405020304" pitchFamily="18" charset="0"/>
              </a:rPr>
            </a:br>
            <a:r>
              <a:rPr lang="tr-TR" sz="2800" b="1" dirty="0" smtClean="0">
                <a:solidFill>
                  <a:schemeClr val="tx1"/>
                </a:solidFill>
                <a:latin typeface="Times New Roman" panose="02020603050405020304" pitchFamily="18" charset="0"/>
                <a:cs typeface="Times New Roman" panose="02020603050405020304" pitchFamily="18" charset="0"/>
              </a:rPr>
              <a:t>bulunur ve anlıktır.</a:t>
            </a:r>
          </a:p>
        </p:txBody>
      </p:sp>
    </p:spTree>
    <p:extLst>
      <p:ext uri="{BB962C8B-B14F-4D97-AF65-F5344CB8AC3E}">
        <p14:creationId xmlns:p14="http://schemas.microsoft.com/office/powerpoint/2010/main" val="7507660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4 Başlık"/>
          <p:cNvSpPr>
            <a:spLocks noGrp="1"/>
          </p:cNvSpPr>
          <p:nvPr>
            <p:ph type="title"/>
          </p:nvPr>
        </p:nvSpPr>
        <p:spPr>
          <a:xfrm>
            <a:off x="1482703" y="507760"/>
            <a:ext cx="8534400" cy="1507067"/>
          </a:xfrm>
        </p:spPr>
        <p:txBody>
          <a:bodyPr>
            <a:normAutofit/>
          </a:bodyPr>
          <a:lstStyle/>
          <a:p>
            <a:r>
              <a:rPr lang="tr-TR" sz="4400" b="1" dirty="0" smtClean="0">
                <a:latin typeface="Times New Roman" panose="02020603050405020304" pitchFamily="18" charset="0"/>
                <a:cs typeface="Times New Roman" panose="02020603050405020304" pitchFamily="18" charset="0"/>
              </a:rPr>
              <a:t>Yaratıcı Düşünme Süreci</a:t>
            </a:r>
            <a:br>
              <a:rPr lang="tr-TR" sz="4400" b="1" dirty="0" smtClean="0">
                <a:latin typeface="Times New Roman" panose="02020603050405020304" pitchFamily="18" charset="0"/>
                <a:cs typeface="Times New Roman" panose="02020603050405020304" pitchFamily="18" charset="0"/>
              </a:rPr>
            </a:br>
            <a:r>
              <a:rPr lang="tr-TR" sz="4400" b="1" dirty="0" smtClean="0">
                <a:latin typeface="Times New Roman" panose="02020603050405020304" pitchFamily="18" charset="0"/>
                <a:cs typeface="Times New Roman" panose="02020603050405020304" pitchFamily="18" charset="0"/>
              </a:rPr>
              <a:t>4 - Değerlendirme</a:t>
            </a:r>
            <a:endParaRPr lang="tr-TR" sz="4400" b="1" dirty="0">
              <a:latin typeface="Times New Roman" panose="02020603050405020304" pitchFamily="18" charset="0"/>
              <a:cs typeface="Times New Roman" panose="02020603050405020304" pitchFamily="18" charset="0"/>
            </a:endParaRPr>
          </a:p>
        </p:txBody>
      </p:sp>
      <p:sp>
        <p:nvSpPr>
          <p:cNvPr id="3" name="2 İçerik Yer Tutucusu"/>
          <p:cNvSpPr>
            <a:spLocks noGrp="1"/>
          </p:cNvSpPr>
          <p:nvPr>
            <p:ph idx="1"/>
          </p:nvPr>
        </p:nvSpPr>
        <p:spPr>
          <a:xfrm>
            <a:off x="761486" y="2269902"/>
            <a:ext cx="8534400" cy="3615267"/>
          </a:xfrm>
        </p:spPr>
        <p:txBody>
          <a:bodyPr>
            <a:noAutofit/>
          </a:bodyPr>
          <a:lstStyle/>
          <a:p>
            <a:r>
              <a:rPr lang="tr-TR" sz="2800" b="1" dirty="0" smtClean="0">
                <a:solidFill>
                  <a:schemeClr val="tx1"/>
                </a:solidFill>
                <a:latin typeface="Times New Roman" panose="02020603050405020304" pitchFamily="18" charset="0"/>
                <a:cs typeface="Times New Roman" panose="02020603050405020304" pitchFamily="18" charset="0"/>
              </a:rPr>
              <a:t>Motivasyon arttırma,</a:t>
            </a:r>
          </a:p>
          <a:p>
            <a:r>
              <a:rPr lang="tr-TR" sz="2800" b="1" dirty="0" smtClean="0">
                <a:solidFill>
                  <a:schemeClr val="tx1"/>
                </a:solidFill>
                <a:latin typeface="Times New Roman" panose="02020603050405020304" pitchFamily="18" charset="0"/>
                <a:cs typeface="Times New Roman" panose="02020603050405020304" pitchFamily="18" charset="0"/>
              </a:rPr>
              <a:t>Bilgileri paylaşma,</a:t>
            </a:r>
          </a:p>
          <a:p>
            <a:r>
              <a:rPr lang="tr-TR" sz="2800" b="1" dirty="0" smtClean="0">
                <a:solidFill>
                  <a:schemeClr val="tx1"/>
                </a:solidFill>
                <a:latin typeface="Times New Roman" panose="02020603050405020304" pitchFamily="18" charset="0"/>
                <a:cs typeface="Times New Roman" panose="02020603050405020304" pitchFamily="18" charset="0"/>
              </a:rPr>
              <a:t>Önerileri dikkate alma,</a:t>
            </a:r>
          </a:p>
          <a:p>
            <a:r>
              <a:rPr lang="tr-TR" sz="2800" b="1" dirty="0" smtClean="0">
                <a:solidFill>
                  <a:schemeClr val="tx1"/>
                </a:solidFill>
                <a:latin typeface="Times New Roman" panose="02020603050405020304" pitchFamily="18" charset="0"/>
                <a:cs typeface="Times New Roman" panose="02020603050405020304" pitchFamily="18" charset="0"/>
              </a:rPr>
              <a:t>Çözümü uygulama,</a:t>
            </a:r>
          </a:p>
          <a:p>
            <a:r>
              <a:rPr lang="tr-TR" sz="2800" b="1" dirty="0" smtClean="0">
                <a:solidFill>
                  <a:schemeClr val="tx1"/>
                </a:solidFill>
                <a:latin typeface="Times New Roman" panose="02020603050405020304" pitchFamily="18" charset="0"/>
                <a:cs typeface="Times New Roman" panose="02020603050405020304" pitchFamily="18" charset="0"/>
              </a:rPr>
              <a:t>Eksiklikleri saptama,</a:t>
            </a:r>
          </a:p>
          <a:p>
            <a:r>
              <a:rPr lang="tr-TR" sz="2800" b="1" dirty="0" smtClean="0">
                <a:solidFill>
                  <a:schemeClr val="tx1"/>
                </a:solidFill>
                <a:latin typeface="Times New Roman" panose="02020603050405020304" pitchFamily="18" charset="0"/>
                <a:cs typeface="Times New Roman" panose="02020603050405020304" pitchFamily="18" charset="0"/>
              </a:rPr>
              <a:t>Eksiklikleri giderme,</a:t>
            </a:r>
          </a:p>
          <a:p>
            <a:r>
              <a:rPr lang="tr-TR" sz="2800" b="1" dirty="0" smtClean="0">
                <a:solidFill>
                  <a:schemeClr val="tx1"/>
                </a:solidFill>
                <a:latin typeface="Times New Roman" panose="02020603050405020304" pitchFamily="18" charset="0"/>
                <a:cs typeface="Times New Roman" panose="02020603050405020304" pitchFamily="18" charset="0"/>
              </a:rPr>
              <a:t>Çözümü değerlendirme.</a:t>
            </a:r>
            <a:endParaRPr lang="tr-TR" sz="28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399369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Başlık"/>
          <p:cNvSpPr txBox="1">
            <a:spLocks/>
          </p:cNvSpPr>
          <p:nvPr/>
        </p:nvSpPr>
        <p:spPr>
          <a:xfrm>
            <a:off x="1938271" y="164902"/>
            <a:ext cx="8229600"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dirty="0" smtClean="0">
                <a:latin typeface="Times" panose="02020603060405020304" pitchFamily="18" charset="0"/>
              </a:rPr>
              <a:t>Yaratıcılık Nedir ?</a:t>
            </a:r>
            <a:endParaRPr lang="tr-TR" dirty="0">
              <a:latin typeface="Times" panose="02020603060405020304" pitchFamily="18" charset="0"/>
            </a:endParaRPr>
          </a:p>
        </p:txBody>
      </p:sp>
      <p:sp>
        <p:nvSpPr>
          <p:cNvPr id="8" name="2 İçerik Yer Tutucusu"/>
          <p:cNvSpPr txBox="1">
            <a:spLocks/>
          </p:cNvSpPr>
          <p:nvPr/>
        </p:nvSpPr>
        <p:spPr>
          <a:xfrm>
            <a:off x="457200" y="1600200"/>
            <a:ext cx="10876208" cy="452596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tr-TR" sz="4000" b="1" dirty="0" smtClean="0">
                <a:solidFill>
                  <a:schemeClr val="accent6"/>
                </a:solidFill>
              </a:rPr>
              <a:t>Soru: Yeni fikirler nereden geliyor?</a:t>
            </a:r>
          </a:p>
          <a:p>
            <a:r>
              <a:rPr lang="tr-TR" sz="4000" b="1" dirty="0" smtClean="0">
                <a:solidFill>
                  <a:schemeClr val="accent6"/>
                </a:solidFill>
              </a:rPr>
              <a:t>Cevap: Eski fikirlerden!</a:t>
            </a:r>
          </a:p>
          <a:p>
            <a:endParaRPr lang="tr-TR" dirty="0" smtClean="0"/>
          </a:p>
          <a:p>
            <a:r>
              <a:rPr lang="tr-TR" sz="3200" b="1" dirty="0" smtClean="0"/>
              <a:t>Normal tel.	          Cep tel.		Akıllı tel.</a:t>
            </a:r>
            <a:endParaRPr lang="tr-TR" sz="3200" b="1" dirty="0"/>
          </a:p>
        </p:txBody>
      </p:sp>
      <p:cxnSp>
        <p:nvCxnSpPr>
          <p:cNvPr id="9" name="4 Düz Ok Bağlayıcısı"/>
          <p:cNvCxnSpPr/>
          <p:nvPr/>
        </p:nvCxnSpPr>
        <p:spPr>
          <a:xfrm>
            <a:off x="4325446" y="4136014"/>
            <a:ext cx="1152000" cy="0"/>
          </a:xfrm>
          <a:prstGeom prst="straightConnector1">
            <a:avLst/>
          </a:prstGeom>
          <a:ln w="76200">
            <a:tailEnd type="arrow"/>
          </a:ln>
        </p:spPr>
        <p:style>
          <a:lnRef idx="3">
            <a:schemeClr val="accent2"/>
          </a:lnRef>
          <a:fillRef idx="0">
            <a:schemeClr val="accent2"/>
          </a:fillRef>
          <a:effectRef idx="2">
            <a:schemeClr val="accent2"/>
          </a:effectRef>
          <a:fontRef idx="minor">
            <a:schemeClr val="tx1"/>
          </a:fontRef>
        </p:style>
      </p:cxnSp>
      <p:cxnSp>
        <p:nvCxnSpPr>
          <p:cNvPr id="14" name="4 Düz Ok Bağlayıcısı"/>
          <p:cNvCxnSpPr/>
          <p:nvPr/>
        </p:nvCxnSpPr>
        <p:spPr>
          <a:xfrm>
            <a:off x="7333577" y="4167263"/>
            <a:ext cx="1152000" cy="0"/>
          </a:xfrm>
          <a:prstGeom prst="straightConnector1">
            <a:avLst/>
          </a:prstGeom>
          <a:ln w="76200">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4051536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ChangeArrowheads="1"/>
          </p:cNvSpPr>
          <p:nvPr>
            <p:ph type="title"/>
          </p:nvPr>
        </p:nvSpPr>
        <p:spPr>
          <a:xfrm>
            <a:off x="1572854" y="582530"/>
            <a:ext cx="8534400" cy="1507067"/>
          </a:xfrm>
        </p:spPr>
        <p:txBody>
          <a:bodyPr/>
          <a:lstStyle/>
          <a:p>
            <a:pPr eaLnBrk="1" hangingPunct="1">
              <a:defRPr/>
            </a:pPr>
            <a:r>
              <a:rPr lang="tr-TR" b="1" dirty="0" smtClean="0">
                <a:latin typeface="Century Gothic" pitchFamily="34" charset="0"/>
              </a:rPr>
              <a:t>Yaratıcı Düşünce “Cevheri”</a:t>
            </a:r>
            <a:endParaRPr lang="en-US" b="1" dirty="0" smtClean="0">
              <a:latin typeface="Century Gothic" pitchFamily="34" charset="0"/>
            </a:endParaRPr>
          </a:p>
        </p:txBody>
      </p:sp>
      <p:sp>
        <p:nvSpPr>
          <p:cNvPr id="10243" name="Rectangle 3"/>
          <p:cNvSpPr>
            <a:spLocks noGrp="1" noChangeArrowheads="1"/>
          </p:cNvSpPr>
          <p:nvPr>
            <p:ph idx="1"/>
          </p:nvPr>
        </p:nvSpPr>
        <p:spPr>
          <a:xfrm>
            <a:off x="684211" y="2089597"/>
            <a:ext cx="11009805" cy="3615267"/>
          </a:xfrm>
        </p:spPr>
        <p:txBody>
          <a:bodyPr>
            <a:normAutofit/>
          </a:bodyPr>
          <a:lstStyle/>
          <a:p>
            <a:pPr eaLnBrk="1" hangingPunct="1"/>
            <a:endParaRPr lang="tr-TR" altLang="tr-TR" dirty="0">
              <a:solidFill>
                <a:schemeClr val="tx1"/>
              </a:solidFill>
              <a:latin typeface="Times New Roman" panose="02020603050405020304" pitchFamily="18" charset="0"/>
              <a:cs typeface="Times New Roman" panose="02020603050405020304" pitchFamily="18" charset="0"/>
            </a:endParaRPr>
          </a:p>
          <a:p>
            <a:pPr eaLnBrk="1" hangingPunct="1"/>
            <a:r>
              <a:rPr lang="tr-TR" altLang="tr-TR" sz="3000" b="1" dirty="0">
                <a:solidFill>
                  <a:schemeClr val="tx1"/>
                </a:solidFill>
                <a:latin typeface="Times New Roman" panose="02020603050405020304" pitchFamily="18" charset="0"/>
                <a:cs typeface="Times New Roman" panose="02020603050405020304" pitchFamily="18" charset="0"/>
              </a:rPr>
              <a:t>Toplumlarda </a:t>
            </a:r>
            <a:r>
              <a:rPr lang="tr-TR" altLang="tr-TR" sz="3000" b="1" dirty="0">
                <a:solidFill>
                  <a:srgbClr val="FF0000"/>
                </a:solidFill>
                <a:latin typeface="Times New Roman" panose="02020603050405020304" pitchFamily="18" charset="0"/>
                <a:cs typeface="Times New Roman" panose="02020603050405020304" pitchFamily="18" charset="0"/>
              </a:rPr>
              <a:t>“</a:t>
            </a:r>
            <a:r>
              <a:rPr lang="tr-TR" altLang="tr-TR" sz="3000" b="1" dirty="0" err="1">
                <a:solidFill>
                  <a:srgbClr val="FF0000"/>
                </a:solidFill>
                <a:latin typeface="Times New Roman" panose="02020603050405020304" pitchFamily="18" charset="0"/>
                <a:cs typeface="Times New Roman" panose="02020603050405020304" pitchFamily="18" charset="0"/>
              </a:rPr>
              <a:t>dahi”lerin</a:t>
            </a:r>
            <a:r>
              <a:rPr lang="tr-TR" altLang="tr-TR" sz="3000" b="1" dirty="0">
                <a:solidFill>
                  <a:srgbClr val="FF0000"/>
                </a:solidFill>
                <a:latin typeface="Times New Roman" panose="02020603050405020304" pitchFamily="18" charset="0"/>
                <a:cs typeface="Times New Roman" panose="02020603050405020304" pitchFamily="18" charset="0"/>
              </a:rPr>
              <a:t> </a:t>
            </a:r>
            <a:r>
              <a:rPr lang="tr-TR" altLang="tr-TR" sz="3000" b="1" dirty="0">
                <a:solidFill>
                  <a:schemeClr val="tx1"/>
                </a:solidFill>
                <a:latin typeface="Times New Roman" panose="02020603050405020304" pitchFamily="18" charset="0"/>
                <a:cs typeface="Times New Roman" panose="02020603050405020304" pitchFamily="18" charset="0"/>
              </a:rPr>
              <a:t>görülme sıklığı ortalama </a:t>
            </a:r>
            <a:r>
              <a:rPr lang="tr-TR" altLang="tr-TR" sz="3000" b="1" dirty="0">
                <a:solidFill>
                  <a:srgbClr val="FF0000"/>
                </a:solidFill>
                <a:latin typeface="Times New Roman" panose="02020603050405020304" pitchFamily="18" charset="0"/>
                <a:cs typeface="Times New Roman" panose="02020603050405020304" pitchFamily="18" charset="0"/>
              </a:rPr>
              <a:t>2 / 1.000.000 </a:t>
            </a:r>
            <a:r>
              <a:rPr lang="tr-TR" altLang="tr-TR" sz="3000" b="1" dirty="0">
                <a:solidFill>
                  <a:schemeClr val="tx1"/>
                </a:solidFill>
                <a:latin typeface="Times New Roman" panose="02020603050405020304" pitchFamily="18" charset="0"/>
                <a:cs typeface="Times New Roman" panose="02020603050405020304" pitchFamily="18" charset="0"/>
              </a:rPr>
              <a:t>düzeyindedir.</a:t>
            </a:r>
          </a:p>
          <a:p>
            <a:pPr eaLnBrk="1" hangingPunct="1"/>
            <a:endParaRPr lang="tr-TR" altLang="tr-TR" sz="3000" b="1" dirty="0">
              <a:solidFill>
                <a:schemeClr val="tx1"/>
              </a:solidFill>
              <a:latin typeface="Times New Roman" panose="02020603050405020304" pitchFamily="18" charset="0"/>
              <a:cs typeface="Times New Roman" panose="02020603050405020304" pitchFamily="18" charset="0"/>
            </a:endParaRPr>
          </a:p>
          <a:p>
            <a:pPr eaLnBrk="1" hangingPunct="1"/>
            <a:r>
              <a:rPr lang="tr-TR" altLang="tr-TR" sz="3000" b="1" dirty="0">
                <a:solidFill>
                  <a:schemeClr val="tx1"/>
                </a:solidFill>
                <a:latin typeface="Times New Roman" panose="02020603050405020304" pitchFamily="18" charset="0"/>
                <a:cs typeface="Times New Roman" panose="02020603050405020304" pitchFamily="18" charset="0"/>
              </a:rPr>
              <a:t>Gerekli “</a:t>
            </a:r>
            <a:r>
              <a:rPr lang="tr-TR" altLang="tr-TR" sz="3000" b="1" dirty="0">
                <a:solidFill>
                  <a:srgbClr val="FF0000"/>
                </a:solidFill>
                <a:latin typeface="Times New Roman" panose="02020603050405020304" pitchFamily="18" charset="0"/>
                <a:cs typeface="Times New Roman" panose="02020603050405020304" pitchFamily="18" charset="0"/>
              </a:rPr>
              <a:t>kültür iklimi</a:t>
            </a:r>
            <a:r>
              <a:rPr lang="tr-TR" altLang="tr-TR" sz="3000" b="1" dirty="0">
                <a:solidFill>
                  <a:schemeClr val="tx1"/>
                </a:solidFill>
                <a:latin typeface="Times New Roman" panose="02020603050405020304" pitchFamily="18" charset="0"/>
                <a:cs typeface="Times New Roman" panose="02020603050405020304" pitchFamily="18" charset="0"/>
              </a:rPr>
              <a:t>” sağlanmayacak olursa, büyük olasılıkla bu potansiyel gerçeğe dönüşemeyecektir. </a:t>
            </a:r>
            <a:endParaRPr lang="en-US" altLang="tr-TR" sz="30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109852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Başlık"/>
          <p:cNvSpPr>
            <a:spLocks noGrp="1"/>
          </p:cNvSpPr>
          <p:nvPr>
            <p:ph type="title"/>
          </p:nvPr>
        </p:nvSpPr>
        <p:spPr>
          <a:xfrm>
            <a:off x="1460857" y="661005"/>
            <a:ext cx="10130128" cy="1143000"/>
          </a:xfrm>
        </p:spPr>
        <p:txBody>
          <a:bodyPr>
            <a:normAutofit/>
          </a:bodyPr>
          <a:lstStyle/>
          <a:p>
            <a:pPr eaLnBrk="1" fontAlgn="auto" hangingPunct="1">
              <a:spcAft>
                <a:spcPts val="0"/>
              </a:spcAft>
              <a:defRPr/>
            </a:pPr>
            <a:r>
              <a:rPr lang="tr-TR" b="1" dirty="0" smtClean="0">
                <a:latin typeface="Times New Roman" panose="02020603050405020304" pitchFamily="18" charset="0"/>
                <a:cs typeface="Times New Roman" panose="02020603050405020304" pitchFamily="18" charset="0"/>
              </a:rPr>
              <a:t>Yaratıcılık Neden Önemlidir?</a:t>
            </a:r>
            <a:endParaRPr lang="tr-TR" b="1" dirty="0">
              <a:latin typeface="Times New Roman" panose="02020603050405020304" pitchFamily="18" charset="0"/>
              <a:cs typeface="Times New Roman" panose="02020603050405020304" pitchFamily="18" charset="0"/>
            </a:endParaRPr>
          </a:p>
        </p:txBody>
      </p:sp>
      <p:pic>
        <p:nvPicPr>
          <p:cNvPr id="8" name="Picture 2" descr="basari09"/>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7514566" y="355868"/>
            <a:ext cx="4836273" cy="3778250"/>
          </a:xfrm>
          <a:noFill/>
        </p:spPr>
      </p:pic>
      <p:sp>
        <p:nvSpPr>
          <p:cNvPr id="9" name="4 Metin kutusu"/>
          <p:cNvSpPr txBox="1">
            <a:spLocks noChangeArrowheads="1"/>
          </p:cNvSpPr>
          <p:nvPr/>
        </p:nvSpPr>
        <p:spPr bwMode="auto">
          <a:xfrm>
            <a:off x="192735" y="4134118"/>
            <a:ext cx="1179749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81000" indent="-609600" eaLnBrk="0" hangingPunct="0">
              <a:tabLst>
                <a:tab pos="228600" algn="l"/>
              </a:tabLst>
              <a:defRPr>
                <a:solidFill>
                  <a:schemeClr val="tx1"/>
                </a:solidFill>
                <a:latin typeface="Comic Sans MS" panose="030F0702030302020204" pitchFamily="66" charset="0"/>
              </a:defRPr>
            </a:lvl1pPr>
            <a:lvl2pPr marL="742950" indent="-285750" eaLnBrk="0" hangingPunct="0">
              <a:tabLst>
                <a:tab pos="228600" algn="l"/>
              </a:tabLst>
              <a:defRPr>
                <a:solidFill>
                  <a:schemeClr val="tx1"/>
                </a:solidFill>
                <a:latin typeface="Comic Sans MS" panose="030F0702030302020204" pitchFamily="66" charset="0"/>
              </a:defRPr>
            </a:lvl2pPr>
            <a:lvl3pPr marL="1143000" indent="-228600" eaLnBrk="0" hangingPunct="0">
              <a:tabLst>
                <a:tab pos="228600" algn="l"/>
              </a:tabLst>
              <a:defRPr>
                <a:solidFill>
                  <a:schemeClr val="tx1"/>
                </a:solidFill>
                <a:latin typeface="Comic Sans MS" panose="030F0702030302020204" pitchFamily="66" charset="0"/>
              </a:defRPr>
            </a:lvl3pPr>
            <a:lvl4pPr marL="1600200" indent="-228600" eaLnBrk="0" hangingPunct="0">
              <a:tabLst>
                <a:tab pos="228600" algn="l"/>
              </a:tabLst>
              <a:defRPr>
                <a:solidFill>
                  <a:schemeClr val="tx1"/>
                </a:solidFill>
                <a:latin typeface="Comic Sans MS" panose="030F0702030302020204" pitchFamily="66" charset="0"/>
              </a:defRPr>
            </a:lvl4pPr>
            <a:lvl5pPr marL="2057400" indent="-228600" eaLnBrk="0" hangingPunct="0">
              <a:tabLst>
                <a:tab pos="228600" algn="l"/>
              </a:tabLst>
              <a:defRPr>
                <a:solidFill>
                  <a:schemeClr val="tx1"/>
                </a:solidFill>
                <a:latin typeface="Comic Sans MS" panose="030F0702030302020204" pitchFamily="66" charset="0"/>
              </a:defRPr>
            </a:lvl5pPr>
            <a:lvl6pPr marL="2514600" indent="-228600" eaLnBrk="0" fontAlgn="base" hangingPunct="0">
              <a:spcBef>
                <a:spcPct val="0"/>
              </a:spcBef>
              <a:spcAft>
                <a:spcPct val="0"/>
              </a:spcAft>
              <a:tabLst>
                <a:tab pos="228600" algn="l"/>
              </a:tabLst>
              <a:defRPr>
                <a:solidFill>
                  <a:schemeClr val="tx1"/>
                </a:solidFill>
                <a:latin typeface="Comic Sans MS" panose="030F0702030302020204" pitchFamily="66" charset="0"/>
              </a:defRPr>
            </a:lvl6pPr>
            <a:lvl7pPr marL="2971800" indent="-228600" eaLnBrk="0" fontAlgn="base" hangingPunct="0">
              <a:spcBef>
                <a:spcPct val="0"/>
              </a:spcBef>
              <a:spcAft>
                <a:spcPct val="0"/>
              </a:spcAft>
              <a:tabLst>
                <a:tab pos="228600" algn="l"/>
              </a:tabLst>
              <a:defRPr>
                <a:solidFill>
                  <a:schemeClr val="tx1"/>
                </a:solidFill>
                <a:latin typeface="Comic Sans MS" panose="030F0702030302020204" pitchFamily="66" charset="0"/>
              </a:defRPr>
            </a:lvl7pPr>
            <a:lvl8pPr marL="3429000" indent="-228600" eaLnBrk="0" fontAlgn="base" hangingPunct="0">
              <a:spcBef>
                <a:spcPct val="0"/>
              </a:spcBef>
              <a:spcAft>
                <a:spcPct val="0"/>
              </a:spcAft>
              <a:tabLst>
                <a:tab pos="228600" algn="l"/>
              </a:tabLst>
              <a:defRPr>
                <a:solidFill>
                  <a:schemeClr val="tx1"/>
                </a:solidFill>
                <a:latin typeface="Comic Sans MS" panose="030F0702030302020204" pitchFamily="66" charset="0"/>
              </a:defRPr>
            </a:lvl8pPr>
            <a:lvl9pPr marL="3886200" indent="-228600" eaLnBrk="0" fontAlgn="base" hangingPunct="0">
              <a:spcBef>
                <a:spcPct val="0"/>
              </a:spcBef>
              <a:spcAft>
                <a:spcPct val="0"/>
              </a:spcAft>
              <a:tabLst>
                <a:tab pos="228600" algn="l"/>
              </a:tabLst>
              <a:defRPr>
                <a:solidFill>
                  <a:schemeClr val="tx1"/>
                </a:solidFill>
                <a:latin typeface="Comic Sans MS" panose="030F0702030302020204" pitchFamily="66" charset="0"/>
              </a:defRPr>
            </a:lvl9pPr>
          </a:lstStyle>
          <a:p>
            <a:pPr eaLnBrk="1" hangingPunct="1"/>
            <a:r>
              <a:rPr lang="tr-TR" altLang="tr-TR" sz="4000" b="1" dirty="0">
                <a:solidFill>
                  <a:srgbClr val="FF0000"/>
                </a:solidFill>
                <a:latin typeface="Times New Roman" panose="02020603050405020304" pitchFamily="18" charset="0"/>
                <a:ea typeface="Arial Unicode MS" panose="020B0604020202020204" pitchFamily="34" charset="-128"/>
                <a:cs typeface="Times New Roman" panose="02020603050405020304" pitchFamily="18" charset="0"/>
              </a:rPr>
              <a:t>Bilgi çağında </a:t>
            </a:r>
            <a:r>
              <a:rPr lang="tr-TR" altLang="tr-TR" sz="4000" b="1" dirty="0">
                <a:solidFill>
                  <a:srgbClr val="FF0000"/>
                </a:solidFill>
                <a:latin typeface="Times New Roman" panose="02020603050405020304" pitchFamily="18" charset="0"/>
                <a:cs typeface="Times New Roman" panose="02020603050405020304" pitchFamily="18" charset="0"/>
              </a:rPr>
              <a:t>k</a:t>
            </a:r>
            <a:r>
              <a:rPr lang="tr-TR" altLang="tr-TR" sz="4000" b="1" dirty="0">
                <a:solidFill>
                  <a:srgbClr val="FF0000"/>
                </a:solidFill>
                <a:latin typeface="Times New Roman" panose="02020603050405020304" pitchFamily="18" charset="0"/>
                <a:ea typeface="Arial Unicode MS" panose="020B0604020202020204" pitchFamily="34" charset="-128"/>
                <a:cs typeface="Times New Roman" panose="02020603050405020304" pitchFamily="18" charset="0"/>
              </a:rPr>
              <a:t>avram, kuram, patent, lisans üretemeyenler</a:t>
            </a:r>
            <a:r>
              <a:rPr lang="tr-TR" altLang="tr-TR" sz="4000" b="1" dirty="0">
                <a:solidFill>
                  <a:srgbClr val="FF0000"/>
                </a:solidFill>
                <a:latin typeface="Times New Roman" panose="02020603050405020304" pitchFamily="18" charset="0"/>
                <a:cs typeface="Times New Roman" panose="02020603050405020304" pitchFamily="18" charset="0"/>
              </a:rPr>
              <a:t> </a:t>
            </a:r>
            <a:r>
              <a:rPr lang="tr-TR" altLang="tr-TR" sz="4000" b="1" dirty="0">
                <a:solidFill>
                  <a:srgbClr val="FF0000"/>
                </a:solidFill>
                <a:latin typeface="Times New Roman" panose="02020603050405020304" pitchFamily="18" charset="0"/>
                <a:ea typeface="Arial Unicode MS" panose="020B0604020202020204" pitchFamily="34" charset="-128"/>
                <a:cs typeface="Times New Roman" panose="02020603050405020304" pitchFamily="18" charset="0"/>
              </a:rPr>
              <a:t>üretenlere bağımlı </a:t>
            </a:r>
            <a:r>
              <a:rPr lang="tr-TR" altLang="tr-TR" sz="4000" b="1" dirty="0" err="1">
                <a:solidFill>
                  <a:srgbClr val="FF0000"/>
                </a:solidFill>
                <a:latin typeface="Times New Roman" panose="02020603050405020304" pitchFamily="18" charset="0"/>
                <a:ea typeface="Arial Unicode MS" panose="020B0604020202020204" pitchFamily="34" charset="-128"/>
                <a:cs typeface="Times New Roman" panose="02020603050405020304" pitchFamily="18" charset="0"/>
              </a:rPr>
              <a:t>hattâ</a:t>
            </a:r>
            <a:r>
              <a:rPr lang="tr-TR" altLang="tr-TR" sz="4000" b="1" dirty="0">
                <a:solidFill>
                  <a:srgbClr val="FF0000"/>
                </a:solidFill>
                <a:latin typeface="Times New Roman" panose="02020603050405020304" pitchFamily="18" charset="0"/>
                <a:ea typeface="Arial Unicode MS" panose="020B0604020202020204" pitchFamily="34" charset="-128"/>
                <a:cs typeface="Times New Roman" panose="02020603050405020304" pitchFamily="18" charset="0"/>
              </a:rPr>
              <a:t> tutsak duruma düşmektedirler.</a:t>
            </a:r>
            <a:endParaRPr lang="en-US" altLang="tr-TR" sz="4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523859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white">
          <a:xfrm>
            <a:off x="288724" y="2475641"/>
            <a:ext cx="11740143" cy="2959914"/>
          </a:xfrm>
          <a:prstGeom prst="rect">
            <a:avLst/>
          </a:prstGeom>
        </p:spPr>
        <p:txBody>
          <a:bodyPr vert="horz" wrap="square" lIns="90000" tIns="46800" rIns="90000" bIns="4680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341313" indent="-341313" algn="l" defTabSz="449263">
              <a:spcBef>
                <a:spcPts val="2050"/>
              </a:spcBef>
              <a:buClr>
                <a:srgbClr val="FF0000"/>
              </a:buClr>
              <a:buFontTx/>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400" b="1" dirty="0" smtClean="0">
                <a:latin typeface="Times New Roman" panose="02020603050405020304" pitchFamily="18" charset="0"/>
                <a:cs typeface="Times New Roman" panose="02020603050405020304" pitchFamily="18" charset="0"/>
              </a:rPr>
              <a:t>HER YENİ KURULAN İŞLETME PAZARA YENİ BİR FİKİR VE İŞ YAPMA YAKLAŞIMI GETİRİR </a:t>
            </a:r>
          </a:p>
          <a:p>
            <a:pPr marL="341313" indent="-341313" algn="l" defTabSz="449263">
              <a:spcBef>
                <a:spcPts val="2050"/>
              </a:spcBef>
              <a:buClr>
                <a:srgbClr val="006699"/>
              </a:buClr>
              <a:buFontTx/>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400" b="1" dirty="0" smtClean="0">
                <a:latin typeface="Times New Roman" panose="02020603050405020304" pitchFamily="18" charset="0"/>
                <a:cs typeface="Times New Roman" panose="02020603050405020304" pitchFamily="18" charset="0"/>
              </a:rPr>
              <a:t>BU YENİ FİKİR HENÜZ ÇÖZÜLMEMİŞ PROBLEMLER VE KEŞFEDİLMEMİŞ FIRSATLARLA İLGİLİ OLMALIDIR.</a:t>
            </a:r>
          </a:p>
          <a:p>
            <a:pPr marL="341313" indent="-341313" algn="l" defTabSz="449263">
              <a:spcBef>
                <a:spcPts val="2050"/>
              </a:spcBef>
              <a:buClr>
                <a:srgbClr val="006699"/>
              </a:buClr>
              <a:buFontTx/>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400" b="1" dirty="0" smtClean="0">
                <a:latin typeface="Times New Roman" panose="02020603050405020304" pitchFamily="18" charset="0"/>
                <a:cs typeface="Times New Roman" panose="02020603050405020304" pitchFamily="18" charset="0"/>
              </a:rPr>
              <a:t>İŞLETMENİN BAŞARISI İSE, HEM İŞ FİKRİNE HEM DE BU FİKRİN UYGULANMASI İÇİN GEREKLİ OLAN KİŞİSEL VE ÖRGÜTSEL İŞ YAPMA BECERİLERİNE BAĞLIDIR. </a:t>
            </a:r>
            <a:endParaRPr lang="en-GB" sz="2400" b="1" dirty="0">
              <a:latin typeface="Times New Roman" panose="02020603050405020304" pitchFamily="18" charset="0"/>
              <a:cs typeface="Times New Roman" panose="02020603050405020304" pitchFamily="18" charset="0"/>
            </a:endParaRPr>
          </a:p>
        </p:txBody>
      </p:sp>
      <p:sp>
        <p:nvSpPr>
          <p:cNvPr id="3" name="Rectangle 3"/>
          <p:cNvSpPr txBox="1">
            <a:spLocks noChangeArrowheads="1"/>
          </p:cNvSpPr>
          <p:nvPr/>
        </p:nvSpPr>
        <p:spPr bwMode="auto">
          <a:xfrm>
            <a:off x="1558344" y="445574"/>
            <a:ext cx="9144000" cy="593112"/>
          </a:xfrm>
          <a:prstGeom prst="rect">
            <a:avLst/>
          </a:prstGeom>
        </p:spPr>
        <p:txBody>
          <a:bodyPr vert="horz" lIns="90000" tIns="46800" rIns="90000" bIns="4680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defTabSz="449263">
              <a:spcBef>
                <a:spcPct val="0"/>
              </a:spcBef>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3600" b="1" dirty="0" smtClean="0">
                <a:latin typeface="Times New Roman" panose="02020603050405020304" pitchFamily="18" charset="0"/>
                <a:cs typeface="Times New Roman" panose="02020603050405020304" pitchFamily="18" charset="0"/>
              </a:rPr>
              <a:t>İYİ BİR İŞ FİKRİ NEDEN ÖNEMLİDİR?</a:t>
            </a:r>
            <a:endParaRPr lang="en-GB"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925609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128095" y="-25608"/>
            <a:ext cx="10857583" cy="3252302"/>
          </a:xfrm>
          <a:prstGeom prst="rect">
            <a:avLst/>
          </a:prstGeom>
        </p:spPr>
        <p:txBody>
          <a:bodyPr vert="horz" wrap="square" lIns="90000" tIns="46800" rIns="90000" bIns="4680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449263">
              <a:spcBef>
                <a:spcPts val="938"/>
              </a:spcBef>
              <a:buClr>
                <a:srgbClr val="FF3399"/>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tr-TR" sz="4800" b="1" dirty="0" err="1" smtClean="0">
                <a:latin typeface="Times New Roman" panose="02020603050405020304" pitchFamily="18" charset="0"/>
                <a:cs typeface="Times New Roman" panose="02020603050405020304" pitchFamily="18" charset="0"/>
              </a:rPr>
              <a:t>Yaratıcı</a:t>
            </a:r>
            <a:r>
              <a:rPr lang="en-GB" altLang="tr-TR" sz="4800" b="1" dirty="0" smtClean="0">
                <a:latin typeface="Times New Roman" panose="02020603050405020304" pitchFamily="18" charset="0"/>
                <a:cs typeface="Times New Roman" panose="02020603050405020304" pitchFamily="18" charset="0"/>
              </a:rPr>
              <a:t> </a:t>
            </a:r>
            <a:r>
              <a:rPr lang="en-GB" altLang="tr-TR" sz="4800" b="1" dirty="0" err="1" smtClean="0">
                <a:latin typeface="Times New Roman" panose="02020603050405020304" pitchFamily="18" charset="0"/>
                <a:cs typeface="Times New Roman" panose="02020603050405020304" pitchFamily="18" charset="0"/>
              </a:rPr>
              <a:t>Fikirlerin</a:t>
            </a:r>
            <a:r>
              <a:rPr lang="en-GB" altLang="tr-TR" sz="4800" b="1" dirty="0" smtClean="0">
                <a:latin typeface="Times New Roman" panose="02020603050405020304" pitchFamily="18" charset="0"/>
                <a:cs typeface="Times New Roman" panose="02020603050405020304" pitchFamily="18" charset="0"/>
              </a:rPr>
              <a:t> </a:t>
            </a:r>
            <a:r>
              <a:rPr lang="en-GB" altLang="tr-TR" sz="4800" b="1" dirty="0" err="1" smtClean="0">
                <a:latin typeface="Times New Roman" panose="02020603050405020304" pitchFamily="18" charset="0"/>
                <a:cs typeface="Times New Roman" panose="02020603050405020304" pitchFamily="18" charset="0"/>
              </a:rPr>
              <a:t>Başarı</a:t>
            </a:r>
            <a:r>
              <a:rPr lang="en-GB" altLang="tr-TR" sz="4800" b="1" dirty="0" smtClean="0">
                <a:latin typeface="Times New Roman" panose="02020603050405020304" pitchFamily="18" charset="0"/>
                <a:cs typeface="Times New Roman" panose="02020603050405020304" pitchFamily="18" charset="0"/>
              </a:rPr>
              <a:t> </a:t>
            </a:r>
            <a:r>
              <a:rPr lang="en-GB" altLang="tr-TR" sz="4800" b="1" dirty="0" err="1" smtClean="0">
                <a:latin typeface="Times New Roman" panose="02020603050405020304" pitchFamily="18" charset="0"/>
                <a:cs typeface="Times New Roman" panose="02020603050405020304" pitchFamily="18" charset="0"/>
              </a:rPr>
              <a:t>Oranı</a:t>
            </a:r>
            <a:r>
              <a:rPr lang="en-GB" altLang="tr-TR" sz="4800" b="1" dirty="0" smtClean="0">
                <a:latin typeface="Times New Roman" panose="02020603050405020304" pitchFamily="18" charset="0"/>
                <a:cs typeface="Times New Roman" panose="02020603050405020304" pitchFamily="18" charset="0"/>
              </a:rPr>
              <a:t>:</a:t>
            </a:r>
            <a:br>
              <a:rPr lang="en-GB" altLang="tr-TR" sz="4800" b="1" dirty="0" smtClean="0">
                <a:latin typeface="Times New Roman" panose="02020603050405020304" pitchFamily="18" charset="0"/>
                <a:cs typeface="Times New Roman" panose="02020603050405020304" pitchFamily="18" charset="0"/>
              </a:rPr>
            </a:br>
            <a:r>
              <a:rPr lang="en-GB" altLang="tr-TR" sz="3600" dirty="0" smtClean="0">
                <a:latin typeface="Times New Roman" panose="02020603050405020304" pitchFamily="18" charset="0"/>
                <a:cs typeface="Times New Roman" panose="02020603050405020304" pitchFamily="18" charset="0"/>
              </a:rPr>
              <a:t/>
            </a:r>
            <a:br>
              <a:rPr lang="en-GB" altLang="tr-TR" sz="3600" dirty="0" smtClean="0">
                <a:latin typeface="Times New Roman" panose="02020603050405020304" pitchFamily="18" charset="0"/>
                <a:cs typeface="Times New Roman" panose="02020603050405020304" pitchFamily="18" charset="0"/>
              </a:rPr>
            </a:br>
            <a:r>
              <a:rPr lang="en-GB" altLang="tr-TR" sz="3600" dirty="0" smtClean="0">
                <a:latin typeface="Times New Roman" panose="02020603050405020304" pitchFamily="18" charset="0"/>
                <a:cs typeface="Times New Roman" panose="02020603050405020304" pitchFamily="18" charset="0"/>
              </a:rPr>
              <a:t>Her </a:t>
            </a:r>
            <a:r>
              <a:rPr lang="en-GB" altLang="tr-TR" sz="3600" b="1" dirty="0" smtClean="0">
                <a:solidFill>
                  <a:srgbClr val="FF0000"/>
                </a:solidFill>
                <a:latin typeface="Times New Roman" panose="02020603050405020304" pitchFamily="18" charset="0"/>
                <a:cs typeface="Times New Roman" panose="02020603050405020304" pitchFamily="18" charset="0"/>
              </a:rPr>
              <a:t>30.000</a:t>
            </a:r>
            <a:r>
              <a:rPr lang="en-GB" altLang="tr-TR" sz="3600" dirty="0" smtClean="0">
                <a:latin typeface="Times New Roman" panose="02020603050405020304" pitchFamily="18" charset="0"/>
                <a:cs typeface="Times New Roman" panose="02020603050405020304" pitchFamily="18" charset="0"/>
              </a:rPr>
              <a:t> </a:t>
            </a:r>
            <a:r>
              <a:rPr lang="en-GB" altLang="tr-TR" sz="3600" dirty="0" err="1" smtClean="0">
                <a:latin typeface="Times New Roman" panose="02020603050405020304" pitchFamily="18" charset="0"/>
                <a:cs typeface="Times New Roman" panose="02020603050405020304" pitchFamily="18" charset="0"/>
              </a:rPr>
              <a:t>yeni</a:t>
            </a:r>
            <a:r>
              <a:rPr lang="en-GB" altLang="tr-TR" sz="3600" dirty="0" smtClean="0">
                <a:latin typeface="Times New Roman" panose="02020603050405020304" pitchFamily="18" charset="0"/>
                <a:cs typeface="Times New Roman" panose="02020603050405020304" pitchFamily="18" charset="0"/>
              </a:rPr>
              <a:t> </a:t>
            </a:r>
            <a:r>
              <a:rPr lang="en-GB" altLang="tr-TR" sz="3600" dirty="0" err="1" smtClean="0">
                <a:latin typeface="Times New Roman" panose="02020603050405020304" pitchFamily="18" charset="0"/>
                <a:cs typeface="Times New Roman" panose="02020603050405020304" pitchFamily="18" charset="0"/>
              </a:rPr>
              <a:t>fikirden</a:t>
            </a:r>
            <a:r>
              <a:rPr lang="en-GB" altLang="tr-TR" sz="3600" dirty="0" smtClean="0">
                <a:latin typeface="Times New Roman" panose="02020603050405020304" pitchFamily="18" charset="0"/>
                <a:cs typeface="Times New Roman" panose="02020603050405020304" pitchFamily="18" charset="0"/>
              </a:rPr>
              <a:t>:</a:t>
            </a:r>
            <a:br>
              <a:rPr lang="en-GB" altLang="tr-TR" sz="3600" dirty="0" smtClean="0">
                <a:latin typeface="Times New Roman" panose="02020603050405020304" pitchFamily="18" charset="0"/>
                <a:cs typeface="Times New Roman" panose="02020603050405020304" pitchFamily="18" charset="0"/>
              </a:rPr>
            </a:br>
            <a:r>
              <a:rPr lang="en-GB" altLang="tr-TR" sz="3600" dirty="0" err="1" smtClean="0">
                <a:solidFill>
                  <a:srgbClr val="FF0000"/>
                </a:solidFill>
                <a:latin typeface="Times New Roman" panose="02020603050405020304" pitchFamily="18" charset="0"/>
                <a:cs typeface="Times New Roman" panose="02020603050405020304" pitchFamily="18" charset="0"/>
              </a:rPr>
              <a:t>Dördü</a:t>
            </a:r>
            <a:r>
              <a:rPr lang="en-GB" altLang="tr-TR" sz="3600" dirty="0" smtClean="0">
                <a:solidFill>
                  <a:srgbClr val="FF0000"/>
                </a:solidFill>
                <a:latin typeface="Times New Roman" panose="02020603050405020304" pitchFamily="18" charset="0"/>
                <a:cs typeface="Times New Roman" panose="02020603050405020304" pitchFamily="18" charset="0"/>
              </a:rPr>
              <a:t> </a:t>
            </a:r>
            <a:r>
              <a:rPr lang="en-GB" altLang="tr-TR" sz="3600" dirty="0" err="1" smtClean="0">
                <a:latin typeface="Times New Roman" panose="02020603050405020304" pitchFamily="18" charset="0"/>
                <a:cs typeface="Times New Roman" panose="02020603050405020304" pitchFamily="18" charset="0"/>
              </a:rPr>
              <a:t>gelişme</a:t>
            </a:r>
            <a:r>
              <a:rPr lang="en-GB" altLang="tr-TR" sz="3600" dirty="0" smtClean="0">
                <a:latin typeface="Times New Roman" panose="02020603050405020304" pitchFamily="18" charset="0"/>
                <a:cs typeface="Times New Roman" panose="02020603050405020304" pitchFamily="18" charset="0"/>
              </a:rPr>
              <a:t> </a:t>
            </a:r>
            <a:r>
              <a:rPr lang="en-GB" altLang="tr-TR" sz="3600" dirty="0" err="1" smtClean="0">
                <a:latin typeface="Times New Roman" panose="02020603050405020304" pitchFamily="18" charset="0"/>
                <a:cs typeface="Times New Roman" panose="02020603050405020304" pitchFamily="18" charset="0"/>
              </a:rPr>
              <a:t>aşamasına</a:t>
            </a:r>
            <a:r>
              <a:rPr lang="en-GB" altLang="tr-TR" sz="3600" dirty="0" smtClean="0">
                <a:latin typeface="Times New Roman" panose="02020603050405020304" pitchFamily="18" charset="0"/>
                <a:cs typeface="Times New Roman" panose="02020603050405020304" pitchFamily="18" charset="0"/>
              </a:rPr>
              <a:t> </a:t>
            </a:r>
            <a:r>
              <a:rPr lang="en-GB" altLang="tr-TR" sz="3600" dirty="0" err="1" smtClean="0">
                <a:latin typeface="Times New Roman" panose="02020603050405020304" pitchFamily="18" charset="0"/>
                <a:cs typeface="Times New Roman" panose="02020603050405020304" pitchFamily="18" charset="0"/>
              </a:rPr>
              <a:t>geçer</a:t>
            </a:r>
            <a:r>
              <a:rPr lang="en-GB" altLang="tr-TR" sz="3600" dirty="0" smtClean="0">
                <a:latin typeface="Times New Roman" panose="02020603050405020304" pitchFamily="18" charset="0"/>
                <a:cs typeface="Times New Roman" panose="02020603050405020304" pitchFamily="18" charset="0"/>
              </a:rPr>
              <a:t>. </a:t>
            </a:r>
            <a:br>
              <a:rPr lang="en-GB" altLang="tr-TR" sz="3600" dirty="0" smtClean="0">
                <a:latin typeface="Times New Roman" panose="02020603050405020304" pitchFamily="18" charset="0"/>
                <a:cs typeface="Times New Roman" panose="02020603050405020304" pitchFamily="18" charset="0"/>
              </a:rPr>
            </a:br>
            <a:r>
              <a:rPr lang="en-GB" altLang="tr-TR" sz="3600" dirty="0" err="1" smtClean="0">
                <a:solidFill>
                  <a:srgbClr val="FF0000"/>
                </a:solidFill>
                <a:latin typeface="Times New Roman" panose="02020603050405020304" pitchFamily="18" charset="0"/>
                <a:cs typeface="Times New Roman" panose="02020603050405020304" pitchFamily="18" charset="0"/>
              </a:rPr>
              <a:t>İkisi</a:t>
            </a:r>
            <a:r>
              <a:rPr lang="en-GB" altLang="tr-TR" sz="3600" dirty="0" smtClean="0">
                <a:solidFill>
                  <a:srgbClr val="FF0000"/>
                </a:solidFill>
                <a:latin typeface="Times New Roman" panose="02020603050405020304" pitchFamily="18" charset="0"/>
                <a:cs typeface="Times New Roman" panose="02020603050405020304" pitchFamily="18" charset="0"/>
              </a:rPr>
              <a:t> </a:t>
            </a:r>
            <a:r>
              <a:rPr lang="en-GB" altLang="tr-TR" sz="3600" dirty="0" err="1" smtClean="0">
                <a:latin typeface="Times New Roman" panose="02020603050405020304" pitchFamily="18" charset="0"/>
                <a:cs typeface="Times New Roman" panose="02020603050405020304" pitchFamily="18" charset="0"/>
              </a:rPr>
              <a:t>uygulamaya</a:t>
            </a:r>
            <a:r>
              <a:rPr lang="en-GB" altLang="tr-TR" sz="3600" dirty="0" smtClean="0">
                <a:latin typeface="Times New Roman" panose="02020603050405020304" pitchFamily="18" charset="0"/>
                <a:cs typeface="Times New Roman" panose="02020603050405020304" pitchFamily="18" charset="0"/>
              </a:rPr>
              <a:t> </a:t>
            </a:r>
            <a:r>
              <a:rPr lang="en-GB" altLang="tr-TR" sz="3600" dirty="0" err="1" smtClean="0">
                <a:latin typeface="Times New Roman" panose="02020603050405020304" pitchFamily="18" charset="0"/>
                <a:cs typeface="Times New Roman" panose="02020603050405020304" pitchFamily="18" charset="0"/>
              </a:rPr>
              <a:t>geçer</a:t>
            </a:r>
            <a:r>
              <a:rPr lang="en-GB" altLang="tr-TR" sz="3600" dirty="0" smtClean="0">
                <a:latin typeface="Times New Roman" panose="02020603050405020304" pitchFamily="18" charset="0"/>
                <a:cs typeface="Times New Roman" panose="02020603050405020304" pitchFamily="18" charset="0"/>
              </a:rPr>
              <a:t>. </a:t>
            </a:r>
            <a:br>
              <a:rPr lang="en-GB" altLang="tr-TR" sz="3600" dirty="0" smtClean="0">
                <a:latin typeface="Times New Roman" panose="02020603050405020304" pitchFamily="18" charset="0"/>
                <a:cs typeface="Times New Roman" panose="02020603050405020304" pitchFamily="18" charset="0"/>
              </a:rPr>
            </a:br>
            <a:r>
              <a:rPr lang="en-GB" altLang="tr-TR" sz="3600" dirty="0" err="1" smtClean="0">
                <a:solidFill>
                  <a:srgbClr val="FF0000"/>
                </a:solidFill>
                <a:latin typeface="Times New Roman" panose="02020603050405020304" pitchFamily="18" charset="0"/>
                <a:cs typeface="Times New Roman" panose="02020603050405020304" pitchFamily="18" charset="0"/>
              </a:rPr>
              <a:t>Biri</a:t>
            </a:r>
            <a:r>
              <a:rPr lang="en-GB" altLang="tr-TR" sz="3600" dirty="0" smtClean="0">
                <a:solidFill>
                  <a:srgbClr val="FF0000"/>
                </a:solidFill>
                <a:latin typeface="Times New Roman" panose="02020603050405020304" pitchFamily="18" charset="0"/>
                <a:cs typeface="Times New Roman" panose="02020603050405020304" pitchFamily="18" charset="0"/>
              </a:rPr>
              <a:t> </a:t>
            </a:r>
            <a:r>
              <a:rPr lang="en-GB" altLang="tr-TR" sz="3600" dirty="0" err="1" smtClean="0">
                <a:latin typeface="Times New Roman" panose="02020603050405020304" pitchFamily="18" charset="0"/>
                <a:cs typeface="Times New Roman" panose="02020603050405020304" pitchFamily="18" charset="0"/>
              </a:rPr>
              <a:t>pazarda</a:t>
            </a:r>
            <a:r>
              <a:rPr lang="en-GB" altLang="tr-TR" sz="3600" dirty="0" smtClean="0">
                <a:latin typeface="Times New Roman" panose="02020603050405020304" pitchFamily="18" charset="0"/>
                <a:cs typeface="Times New Roman" panose="02020603050405020304" pitchFamily="18" charset="0"/>
              </a:rPr>
              <a:t> </a:t>
            </a:r>
            <a:r>
              <a:rPr lang="en-GB" altLang="tr-TR" sz="3600" dirty="0" err="1" smtClean="0">
                <a:latin typeface="Times New Roman" panose="02020603050405020304" pitchFamily="18" charset="0"/>
                <a:cs typeface="Times New Roman" panose="02020603050405020304" pitchFamily="18" charset="0"/>
              </a:rPr>
              <a:t>başarılı</a:t>
            </a:r>
            <a:r>
              <a:rPr lang="en-GB" altLang="tr-TR" sz="3600" dirty="0" smtClean="0">
                <a:latin typeface="Times New Roman" panose="02020603050405020304" pitchFamily="18" charset="0"/>
                <a:cs typeface="Times New Roman" panose="02020603050405020304" pitchFamily="18" charset="0"/>
              </a:rPr>
              <a:t> </a:t>
            </a:r>
            <a:r>
              <a:rPr lang="en-GB" altLang="tr-TR" sz="3600" dirty="0" err="1" smtClean="0">
                <a:latin typeface="Times New Roman" panose="02020603050405020304" pitchFamily="18" charset="0"/>
                <a:cs typeface="Times New Roman" panose="02020603050405020304" pitchFamily="18" charset="0"/>
              </a:rPr>
              <a:t>olur</a:t>
            </a:r>
            <a:r>
              <a:rPr lang="en-GB" altLang="tr-TR" sz="3600" dirty="0" smtClean="0">
                <a:latin typeface="Times New Roman" panose="02020603050405020304" pitchFamily="18" charset="0"/>
                <a:cs typeface="Times New Roman" panose="02020603050405020304" pitchFamily="18" charset="0"/>
              </a:rPr>
              <a:t>. </a:t>
            </a:r>
            <a:endParaRPr lang="en-GB" altLang="tr-TR" sz="3600" dirty="0">
              <a:latin typeface="Times New Roman" panose="02020603050405020304" pitchFamily="18" charset="0"/>
              <a:cs typeface="Times New Roman" panose="02020603050405020304" pitchFamily="18" charset="0"/>
            </a:endParaRPr>
          </a:p>
        </p:txBody>
      </p:sp>
      <p:sp>
        <p:nvSpPr>
          <p:cNvPr id="4" name="Rectangle 3"/>
          <p:cNvSpPr>
            <a:spLocks noChangeArrowheads="1"/>
          </p:cNvSpPr>
          <p:nvPr/>
        </p:nvSpPr>
        <p:spPr bwMode="auto">
          <a:xfrm>
            <a:off x="1264230" y="3845753"/>
            <a:ext cx="9972731" cy="88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3200">
                <a:solidFill>
                  <a:schemeClr val="tx1"/>
                </a:solidFill>
                <a:latin typeface="Tahoma" panose="020B0604030504040204" pitchFamily="34" charset="0"/>
              </a:defRPr>
            </a:lvl1pPr>
            <a:lvl2pPr marL="742950" indent="-28575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800">
                <a:solidFill>
                  <a:schemeClr val="tx1"/>
                </a:solidFill>
                <a:latin typeface="Tahoma" panose="020B0604030504040204" pitchFamily="34" charset="0"/>
              </a:defRPr>
            </a:lvl2pPr>
            <a:lvl3pPr marL="11430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400">
                <a:solidFill>
                  <a:schemeClr val="tx1"/>
                </a:solidFill>
                <a:latin typeface="Tahoma" panose="020B0604030504040204" pitchFamily="34" charset="0"/>
              </a:defRPr>
            </a:lvl3pPr>
            <a:lvl4pPr marL="16002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Tahoma" panose="020B0604030504040204" pitchFamily="34" charset="0"/>
              </a:defRPr>
            </a:lvl4pPr>
            <a:lvl5pPr marL="20574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Tahoma" panose="020B0604030504040204" pitchFamily="34" charset="0"/>
              </a:defRPr>
            </a:lvl5pPr>
            <a:lvl6pPr marL="25146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Tahoma" panose="020B0604030504040204" pitchFamily="34" charset="0"/>
              </a:defRPr>
            </a:lvl6pPr>
            <a:lvl7pPr marL="29718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Tahoma" panose="020B0604030504040204" pitchFamily="34" charset="0"/>
              </a:defRPr>
            </a:lvl7pPr>
            <a:lvl8pPr marL="34290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Tahoma" panose="020B0604030504040204" pitchFamily="34" charset="0"/>
              </a:defRPr>
            </a:lvl8pPr>
            <a:lvl9pPr marL="38862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Tahoma" panose="020B0604030504040204" pitchFamily="34" charset="0"/>
              </a:defRPr>
            </a:lvl9pPr>
          </a:lstStyle>
          <a:p>
            <a:pPr eaLnBrk="1" hangingPunct="1">
              <a:spcBef>
                <a:spcPct val="0"/>
              </a:spcBef>
              <a:buClr>
                <a:srgbClr val="FF3399"/>
              </a:buClr>
              <a:buFont typeface="Tahoma" panose="020B0604030504040204" pitchFamily="34" charset="0"/>
              <a:buNone/>
            </a:pPr>
            <a:r>
              <a:rPr kumimoji="0" lang="en-GB" altLang="tr-TR" sz="3000" b="0" dirty="0" err="1">
                <a:latin typeface="Times New Roman" panose="02020603050405020304" pitchFamily="18" charset="0"/>
                <a:cs typeface="Times New Roman" panose="02020603050405020304" pitchFamily="18" charset="0"/>
              </a:rPr>
              <a:t>Ürün</a:t>
            </a:r>
            <a:r>
              <a:rPr kumimoji="0" lang="en-GB" altLang="tr-TR" sz="3000" b="0" dirty="0">
                <a:latin typeface="Times New Roman" panose="02020603050405020304" pitchFamily="18" charset="0"/>
                <a:cs typeface="Times New Roman" panose="02020603050405020304" pitchFamily="18" charset="0"/>
              </a:rPr>
              <a:t> </a:t>
            </a:r>
            <a:r>
              <a:rPr kumimoji="0" lang="en-GB" altLang="tr-TR" sz="3000" b="0" dirty="0" err="1">
                <a:latin typeface="Times New Roman" panose="02020603050405020304" pitchFamily="18" charset="0"/>
                <a:cs typeface="Times New Roman" panose="02020603050405020304" pitchFamily="18" charset="0"/>
              </a:rPr>
              <a:t>yeniliklerinin</a:t>
            </a:r>
            <a:r>
              <a:rPr kumimoji="0" lang="en-GB" altLang="tr-TR" sz="3000" b="0" dirty="0">
                <a:latin typeface="Times New Roman" panose="02020603050405020304" pitchFamily="18" charset="0"/>
                <a:cs typeface="Times New Roman" panose="02020603050405020304" pitchFamily="18" charset="0"/>
              </a:rPr>
              <a:t> </a:t>
            </a:r>
            <a:r>
              <a:rPr kumimoji="0" lang="en-GB" altLang="tr-TR" sz="3000" b="0" dirty="0" err="1">
                <a:latin typeface="Times New Roman" panose="02020603050405020304" pitchFamily="18" charset="0"/>
                <a:cs typeface="Times New Roman" panose="02020603050405020304" pitchFamily="18" charset="0"/>
              </a:rPr>
              <a:t>başarı</a:t>
            </a:r>
            <a:r>
              <a:rPr kumimoji="0" lang="en-GB" altLang="tr-TR" sz="3000" b="0" dirty="0">
                <a:latin typeface="Times New Roman" panose="02020603050405020304" pitchFamily="18" charset="0"/>
                <a:cs typeface="Times New Roman" panose="02020603050405020304" pitchFamily="18" charset="0"/>
              </a:rPr>
              <a:t> </a:t>
            </a:r>
            <a:r>
              <a:rPr kumimoji="0" lang="en-GB" altLang="tr-TR" sz="3000" b="0" dirty="0" err="1">
                <a:latin typeface="Times New Roman" panose="02020603050405020304" pitchFamily="18" charset="0"/>
                <a:cs typeface="Times New Roman" panose="02020603050405020304" pitchFamily="18" charset="0"/>
              </a:rPr>
              <a:t>oranı</a:t>
            </a:r>
            <a:r>
              <a:rPr kumimoji="0" lang="en-GB" altLang="tr-TR" sz="3000" b="0" dirty="0">
                <a:latin typeface="Times New Roman" panose="02020603050405020304" pitchFamily="18" charset="0"/>
                <a:cs typeface="Times New Roman" panose="02020603050405020304" pitchFamily="18" charset="0"/>
              </a:rPr>
              <a:t>:</a:t>
            </a:r>
            <a:br>
              <a:rPr kumimoji="0" lang="en-GB" altLang="tr-TR" sz="3000" b="0" dirty="0">
                <a:latin typeface="Times New Roman" panose="02020603050405020304" pitchFamily="18" charset="0"/>
                <a:cs typeface="Times New Roman" panose="02020603050405020304" pitchFamily="18" charset="0"/>
              </a:rPr>
            </a:br>
            <a:r>
              <a:rPr kumimoji="0" lang="en-GB" altLang="tr-TR" sz="3000" b="0" dirty="0">
                <a:latin typeface="Times New Roman" panose="02020603050405020304" pitchFamily="18" charset="0"/>
                <a:cs typeface="Times New Roman" panose="02020603050405020304" pitchFamily="18" charset="0"/>
              </a:rPr>
              <a:t/>
            </a:r>
            <a:br>
              <a:rPr kumimoji="0" lang="en-GB" altLang="tr-TR" sz="3000" b="0" dirty="0">
                <a:latin typeface="Times New Roman" panose="02020603050405020304" pitchFamily="18" charset="0"/>
                <a:cs typeface="Times New Roman" panose="02020603050405020304" pitchFamily="18" charset="0"/>
              </a:rPr>
            </a:br>
            <a:r>
              <a:rPr kumimoji="0" lang="en-GB" altLang="tr-TR" sz="3000" b="0" dirty="0" err="1">
                <a:latin typeface="Times New Roman" panose="02020603050405020304" pitchFamily="18" charset="0"/>
                <a:cs typeface="Times New Roman" panose="02020603050405020304" pitchFamily="18" charset="0"/>
              </a:rPr>
              <a:t>Ortalama</a:t>
            </a:r>
            <a:r>
              <a:rPr kumimoji="0" lang="en-GB" altLang="tr-TR" sz="3000" b="0" dirty="0">
                <a:latin typeface="Times New Roman" panose="02020603050405020304" pitchFamily="18" charset="0"/>
                <a:cs typeface="Times New Roman" panose="02020603050405020304" pitchFamily="18" charset="0"/>
              </a:rPr>
              <a:t> </a:t>
            </a:r>
            <a:r>
              <a:rPr kumimoji="0" lang="en-GB" altLang="tr-TR" sz="3000" b="0" dirty="0" err="1">
                <a:latin typeface="Times New Roman" panose="02020603050405020304" pitchFamily="18" charset="0"/>
                <a:cs typeface="Times New Roman" panose="02020603050405020304" pitchFamily="18" charset="0"/>
              </a:rPr>
              <a:t>olarak</a:t>
            </a:r>
            <a:r>
              <a:rPr kumimoji="0" lang="en-GB" altLang="tr-TR" sz="3000" b="0" dirty="0">
                <a:latin typeface="Times New Roman" panose="02020603050405020304" pitchFamily="18" charset="0"/>
                <a:cs typeface="Times New Roman" panose="02020603050405020304" pitchFamily="18" charset="0"/>
              </a:rPr>
              <a:t> </a:t>
            </a:r>
            <a:r>
              <a:rPr kumimoji="0" lang="en-GB" altLang="tr-TR" sz="3000" b="0" dirty="0" err="1">
                <a:latin typeface="Times New Roman" panose="02020603050405020304" pitchFamily="18" charset="0"/>
                <a:cs typeface="Times New Roman" panose="02020603050405020304" pitchFamily="18" charset="0"/>
              </a:rPr>
              <a:t>yeni</a:t>
            </a:r>
            <a:r>
              <a:rPr kumimoji="0" lang="en-GB" altLang="tr-TR" sz="3000" b="0" dirty="0">
                <a:latin typeface="Times New Roman" panose="02020603050405020304" pitchFamily="18" charset="0"/>
                <a:cs typeface="Times New Roman" panose="02020603050405020304" pitchFamily="18" charset="0"/>
              </a:rPr>
              <a:t> </a:t>
            </a:r>
            <a:r>
              <a:rPr kumimoji="0" lang="en-GB" altLang="tr-TR" sz="3000" b="0" dirty="0" err="1">
                <a:latin typeface="Times New Roman" panose="02020603050405020304" pitchFamily="18" charset="0"/>
                <a:cs typeface="Times New Roman" panose="02020603050405020304" pitchFamily="18" charset="0"/>
              </a:rPr>
              <a:t>ürünler</a:t>
            </a:r>
            <a:r>
              <a:rPr kumimoji="0" lang="en-GB" altLang="tr-TR" sz="3000" b="0" dirty="0">
                <a:latin typeface="Times New Roman" panose="02020603050405020304" pitchFamily="18" charset="0"/>
                <a:cs typeface="Times New Roman" panose="02020603050405020304" pitchFamily="18" charset="0"/>
              </a:rPr>
              <a:t> </a:t>
            </a:r>
            <a:r>
              <a:rPr kumimoji="0" lang="en-GB" altLang="tr-TR" sz="3000" b="0" dirty="0" err="1">
                <a:latin typeface="Times New Roman" panose="02020603050405020304" pitchFamily="18" charset="0"/>
                <a:cs typeface="Times New Roman" panose="02020603050405020304" pitchFamily="18" charset="0"/>
              </a:rPr>
              <a:t>işletmenin</a:t>
            </a:r>
            <a:r>
              <a:rPr kumimoji="0" lang="en-GB" altLang="tr-TR" sz="3000" b="0" dirty="0">
                <a:latin typeface="Times New Roman" panose="02020603050405020304" pitchFamily="18" charset="0"/>
                <a:cs typeface="Times New Roman" panose="02020603050405020304" pitchFamily="18" charset="0"/>
              </a:rPr>
              <a:t> </a:t>
            </a:r>
            <a:r>
              <a:rPr kumimoji="0" lang="en-GB" altLang="tr-TR" sz="3000" b="0" dirty="0" err="1">
                <a:latin typeface="Times New Roman" panose="02020603050405020304" pitchFamily="18" charset="0"/>
                <a:cs typeface="Times New Roman" panose="02020603050405020304" pitchFamily="18" charset="0"/>
              </a:rPr>
              <a:t>tüm</a:t>
            </a:r>
            <a:r>
              <a:rPr kumimoji="0" lang="en-GB" altLang="tr-TR" sz="3000" b="0" dirty="0">
                <a:latin typeface="Times New Roman" panose="02020603050405020304" pitchFamily="18" charset="0"/>
                <a:cs typeface="Times New Roman" panose="02020603050405020304" pitchFamily="18" charset="0"/>
              </a:rPr>
              <a:t> </a:t>
            </a:r>
            <a:r>
              <a:rPr kumimoji="0" lang="en-GB" altLang="tr-TR" sz="3000" b="0" dirty="0" err="1">
                <a:latin typeface="Times New Roman" panose="02020603050405020304" pitchFamily="18" charset="0"/>
                <a:cs typeface="Times New Roman" panose="02020603050405020304" pitchFamily="18" charset="0"/>
              </a:rPr>
              <a:t>satışlarının</a:t>
            </a:r>
            <a:r>
              <a:rPr kumimoji="0" lang="en-GB" altLang="tr-TR" sz="3000" b="0" dirty="0">
                <a:latin typeface="Times New Roman" panose="02020603050405020304" pitchFamily="18" charset="0"/>
                <a:cs typeface="Times New Roman" panose="02020603050405020304" pitchFamily="18" charset="0"/>
              </a:rPr>
              <a:t> </a:t>
            </a:r>
            <a:r>
              <a:rPr kumimoji="0" lang="en-GB" altLang="tr-TR" sz="3000" b="1" dirty="0">
                <a:solidFill>
                  <a:srgbClr val="FF0000"/>
                </a:solidFill>
                <a:latin typeface="Times New Roman" panose="02020603050405020304" pitchFamily="18" charset="0"/>
                <a:cs typeface="Times New Roman" panose="02020603050405020304" pitchFamily="18" charset="0"/>
              </a:rPr>
              <a:t>%40’ını </a:t>
            </a:r>
            <a:r>
              <a:rPr kumimoji="0" lang="en-GB" altLang="tr-TR" sz="3000" b="0" dirty="0" err="1">
                <a:latin typeface="Times New Roman" panose="02020603050405020304" pitchFamily="18" charset="0"/>
                <a:cs typeface="Times New Roman" panose="02020603050405020304" pitchFamily="18" charset="0"/>
              </a:rPr>
              <a:t>kapsar</a:t>
            </a:r>
            <a:r>
              <a:rPr kumimoji="0" lang="en-GB" altLang="tr-TR" sz="3000" b="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03784726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685800" y="609600"/>
            <a:ext cx="7772400" cy="1143000"/>
          </a:xfrm>
          <a:prstGeom prst="rect">
            <a:avLst/>
          </a:prstGeom>
        </p:spPr>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tr-TR" b="1" dirty="0" smtClean="0">
                <a:latin typeface="Century Gothic" pitchFamily="34" charset="0"/>
              </a:rPr>
              <a:t>“</a:t>
            </a:r>
            <a:r>
              <a:rPr lang="tr-TR" b="1" dirty="0" err="1" smtClean="0">
                <a:latin typeface="Century Gothic" pitchFamily="34" charset="0"/>
              </a:rPr>
              <a:t>İnovasyon</a:t>
            </a:r>
            <a:r>
              <a:rPr lang="tr-TR" b="1" dirty="0" smtClean="0">
                <a:latin typeface="Century Gothic" pitchFamily="34" charset="0"/>
              </a:rPr>
              <a:t>” Deyince…</a:t>
            </a:r>
            <a:endParaRPr lang="en-US" b="1" dirty="0">
              <a:latin typeface="Century Gothic" pitchFamily="34" charset="0"/>
            </a:endParaRPr>
          </a:p>
        </p:txBody>
      </p:sp>
      <p:sp>
        <p:nvSpPr>
          <p:cNvPr id="6" name="Rectangle 3"/>
          <p:cNvSpPr txBox="1">
            <a:spLocks noChangeArrowheads="1"/>
          </p:cNvSpPr>
          <p:nvPr/>
        </p:nvSpPr>
        <p:spPr>
          <a:xfrm>
            <a:off x="611188" y="2205038"/>
            <a:ext cx="10722220" cy="38909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tr-TR" altLang="tr-TR" sz="3600" b="1" dirty="0" smtClean="0">
                <a:latin typeface="Century Gothic" panose="020B0502020202020204" pitchFamily="34" charset="0"/>
              </a:rPr>
              <a:t>“</a:t>
            </a:r>
            <a:r>
              <a:rPr lang="tr-TR" altLang="tr-TR" sz="3600" b="1" dirty="0" err="1" smtClean="0">
                <a:solidFill>
                  <a:srgbClr val="FF0000"/>
                </a:solidFill>
                <a:latin typeface="Century Gothic" panose="020B0502020202020204" pitchFamily="34" charset="0"/>
              </a:rPr>
              <a:t>Fayda</a:t>
            </a:r>
            <a:r>
              <a:rPr lang="tr-TR" altLang="tr-TR" sz="3600" b="1" dirty="0" err="1" smtClean="0">
                <a:latin typeface="Century Gothic" panose="020B0502020202020204" pitchFamily="34" charset="0"/>
              </a:rPr>
              <a:t>”ya</a:t>
            </a:r>
            <a:r>
              <a:rPr lang="tr-TR" altLang="tr-TR" sz="3600" b="1" dirty="0" smtClean="0">
                <a:latin typeface="Century Gothic" panose="020B0502020202020204" pitchFamily="34" charset="0"/>
              </a:rPr>
              <a:t> dönüşen “</a:t>
            </a:r>
            <a:r>
              <a:rPr lang="tr-TR" altLang="tr-TR" sz="3600" b="1" dirty="0" smtClean="0">
                <a:solidFill>
                  <a:srgbClr val="FF0000"/>
                </a:solidFill>
                <a:latin typeface="Century Gothic" panose="020B0502020202020204" pitchFamily="34" charset="0"/>
              </a:rPr>
              <a:t>yaratıcı yenilikçilik</a:t>
            </a:r>
            <a:r>
              <a:rPr lang="tr-TR" altLang="tr-TR" sz="3600" b="1" dirty="0" smtClean="0">
                <a:latin typeface="Century Gothic" panose="020B0502020202020204" pitchFamily="34" charset="0"/>
              </a:rPr>
              <a:t>”</a:t>
            </a:r>
          </a:p>
          <a:p>
            <a:endParaRPr lang="tr-TR" altLang="tr-TR" sz="3600" b="1" dirty="0" smtClean="0">
              <a:latin typeface="Century Gothic" panose="020B0502020202020204" pitchFamily="34" charset="0"/>
            </a:endParaRPr>
          </a:p>
          <a:p>
            <a:r>
              <a:rPr lang="tr-TR" altLang="tr-TR" sz="3600" b="1" dirty="0" smtClean="0">
                <a:solidFill>
                  <a:srgbClr val="FF0000"/>
                </a:solidFill>
                <a:latin typeface="Century Gothic" panose="020B0502020202020204" pitchFamily="34" charset="0"/>
              </a:rPr>
              <a:t>Ticarî fayda</a:t>
            </a:r>
          </a:p>
          <a:p>
            <a:endParaRPr lang="tr-TR" altLang="tr-TR" sz="3600" b="1" dirty="0" smtClean="0">
              <a:solidFill>
                <a:srgbClr val="FF0000"/>
              </a:solidFill>
              <a:latin typeface="Century Gothic" panose="020B0502020202020204" pitchFamily="34" charset="0"/>
            </a:endParaRPr>
          </a:p>
          <a:p>
            <a:r>
              <a:rPr lang="tr-TR" altLang="tr-TR" sz="3600" b="1" dirty="0" smtClean="0">
                <a:solidFill>
                  <a:srgbClr val="FF0000"/>
                </a:solidFill>
                <a:latin typeface="Century Gothic" panose="020B0502020202020204" pitchFamily="34" charset="0"/>
              </a:rPr>
              <a:t>Sosyal fayda</a:t>
            </a:r>
            <a:endParaRPr lang="en-US" altLang="tr-TR" sz="3600" b="1" dirty="0">
              <a:solidFill>
                <a:srgbClr val="FF0000"/>
              </a:solidFill>
              <a:latin typeface="Century Gothic" panose="020B0502020202020204" pitchFamily="34" charset="0"/>
            </a:endParaRPr>
          </a:p>
        </p:txBody>
      </p:sp>
    </p:spTree>
    <p:extLst>
      <p:ext uri="{BB962C8B-B14F-4D97-AF65-F5344CB8AC3E}">
        <p14:creationId xmlns:p14="http://schemas.microsoft.com/office/powerpoint/2010/main" val="211048686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2268315" y="244699"/>
            <a:ext cx="7815262" cy="172395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220000"/>
              </a:lnSpc>
              <a:defRPr/>
            </a:pPr>
            <a:r>
              <a:rPr lang="tr-TR" sz="4400" b="1" dirty="0" err="1" smtClean="0">
                <a:latin typeface="Times New Roman" panose="02020603050405020304" pitchFamily="18" charset="0"/>
                <a:cs typeface="Times New Roman" panose="02020603050405020304" pitchFamily="18" charset="0"/>
              </a:rPr>
              <a:t>İnovasyon</a:t>
            </a:r>
            <a:r>
              <a:rPr lang="tr-TR" sz="4400" b="1" dirty="0" smtClean="0">
                <a:latin typeface="Times New Roman" panose="02020603050405020304" pitchFamily="18" charset="0"/>
                <a:cs typeface="Times New Roman" panose="02020603050405020304" pitchFamily="18" charset="0"/>
              </a:rPr>
              <a:t> </a:t>
            </a:r>
            <a:r>
              <a:rPr lang="tr-TR" sz="2800" b="1" dirty="0" smtClean="0">
                <a:latin typeface="Times New Roman" panose="02020603050405020304" pitchFamily="18" charset="0"/>
                <a:cs typeface="Times New Roman" panose="02020603050405020304" pitchFamily="18" charset="0"/>
              </a:rPr>
              <a:t/>
            </a:r>
            <a:br>
              <a:rPr lang="tr-TR" sz="2800" b="1" dirty="0" smtClean="0">
                <a:latin typeface="Times New Roman" panose="02020603050405020304" pitchFamily="18" charset="0"/>
                <a:cs typeface="Times New Roman" panose="02020603050405020304" pitchFamily="18" charset="0"/>
              </a:rPr>
            </a:br>
            <a:r>
              <a:rPr lang="tr-TR" sz="2800" b="1" dirty="0" smtClean="0">
                <a:latin typeface="Times New Roman" panose="02020603050405020304" pitchFamily="18" charset="0"/>
                <a:cs typeface="Times New Roman" panose="02020603050405020304" pitchFamily="18" charset="0"/>
              </a:rPr>
              <a:t>(“</a:t>
            </a:r>
            <a:r>
              <a:rPr lang="tr-TR" sz="2800" b="1" dirty="0" err="1" smtClean="0">
                <a:solidFill>
                  <a:srgbClr val="FF0000"/>
                </a:solidFill>
                <a:latin typeface="Times New Roman" panose="02020603050405020304" pitchFamily="18" charset="0"/>
                <a:cs typeface="Times New Roman" panose="02020603050405020304" pitchFamily="18" charset="0"/>
              </a:rPr>
              <a:t>Fayda”lı</a:t>
            </a:r>
            <a:r>
              <a:rPr lang="tr-TR" sz="2800" b="1" dirty="0" smtClean="0">
                <a:solidFill>
                  <a:srgbClr val="FF0000"/>
                </a:solidFill>
                <a:latin typeface="Times New Roman" panose="02020603050405020304" pitchFamily="18" charset="0"/>
                <a:cs typeface="Times New Roman" panose="02020603050405020304" pitchFamily="18" charset="0"/>
              </a:rPr>
              <a:t> Yenilikçilik</a:t>
            </a:r>
            <a:r>
              <a:rPr lang="tr-TR" sz="2800" b="1" dirty="0" smtClean="0">
                <a:latin typeface="Times New Roman" panose="02020603050405020304" pitchFamily="18" charset="0"/>
                <a:cs typeface="Times New Roman" panose="02020603050405020304" pitchFamily="18" charset="0"/>
              </a:rPr>
              <a:t>)</a:t>
            </a:r>
            <a:endParaRPr lang="en-US" sz="2800" b="1" dirty="0">
              <a:latin typeface="Times New Roman" panose="02020603050405020304" pitchFamily="18" charset="0"/>
              <a:cs typeface="Times New Roman" panose="02020603050405020304" pitchFamily="18" charset="0"/>
            </a:endParaRPr>
          </a:p>
        </p:txBody>
      </p:sp>
      <p:sp>
        <p:nvSpPr>
          <p:cNvPr id="7" name="Rectangle 3"/>
          <p:cNvSpPr txBox="1">
            <a:spLocks noChangeArrowheads="1"/>
          </p:cNvSpPr>
          <p:nvPr/>
        </p:nvSpPr>
        <p:spPr>
          <a:xfrm>
            <a:off x="684213" y="2420938"/>
            <a:ext cx="11177229" cy="367506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tr-TR" altLang="tr-TR" sz="3600" b="1" dirty="0" smtClean="0">
                <a:latin typeface="Times New Roman" panose="02020603050405020304" pitchFamily="18" charset="0"/>
                <a:cs typeface="Times New Roman" panose="02020603050405020304" pitchFamily="18" charset="0"/>
              </a:rPr>
              <a:t>Yaratıcı düşüncenin; </a:t>
            </a:r>
          </a:p>
          <a:p>
            <a:pPr>
              <a:buFont typeface="Wingdings" panose="05000000000000000000" pitchFamily="2" charset="2"/>
              <a:buNone/>
            </a:pPr>
            <a:r>
              <a:rPr lang="tr-TR" altLang="tr-TR" sz="3600" b="1" dirty="0" smtClean="0">
                <a:latin typeface="Times New Roman" panose="02020603050405020304" pitchFamily="18" charset="0"/>
                <a:cs typeface="Times New Roman" panose="02020603050405020304" pitchFamily="18" charset="0"/>
              </a:rPr>
              <a:t>    * pazarlanabilir bir  ürüne </a:t>
            </a:r>
          </a:p>
          <a:p>
            <a:pPr>
              <a:buFont typeface="Wingdings" panose="05000000000000000000" pitchFamily="2" charset="2"/>
              <a:buNone/>
            </a:pPr>
            <a:r>
              <a:rPr lang="tr-TR" altLang="tr-TR" sz="3600" b="1" dirty="0" smtClean="0">
                <a:latin typeface="Times New Roman" panose="02020603050405020304" pitchFamily="18" charset="0"/>
                <a:cs typeface="Times New Roman" panose="02020603050405020304" pitchFamily="18" charset="0"/>
              </a:rPr>
              <a:t>       (</a:t>
            </a:r>
            <a:r>
              <a:rPr lang="tr-TR" altLang="tr-TR" sz="3600" b="1" dirty="0" smtClean="0">
                <a:solidFill>
                  <a:srgbClr val="FF0000"/>
                </a:solidFill>
                <a:latin typeface="Times New Roman" panose="02020603050405020304" pitchFamily="18" charset="0"/>
                <a:cs typeface="Times New Roman" panose="02020603050405020304" pitchFamily="18" charset="0"/>
              </a:rPr>
              <a:t>mala / hizmete</a:t>
            </a:r>
            <a:r>
              <a:rPr lang="tr-TR" altLang="tr-TR" sz="3600" b="1" dirty="0" smtClean="0">
                <a:latin typeface="Times New Roman" panose="02020603050405020304" pitchFamily="18" charset="0"/>
                <a:cs typeface="Times New Roman" panose="02020603050405020304" pitchFamily="18" charset="0"/>
              </a:rPr>
              <a:t>)           </a:t>
            </a:r>
          </a:p>
          <a:p>
            <a:pPr>
              <a:buFont typeface="Wingdings" panose="05000000000000000000" pitchFamily="2" charset="2"/>
              <a:buNone/>
            </a:pPr>
            <a:r>
              <a:rPr lang="tr-TR" altLang="tr-TR" sz="3600" b="1" dirty="0" smtClean="0">
                <a:latin typeface="Times New Roman" panose="02020603050405020304" pitchFamily="18" charset="0"/>
                <a:cs typeface="Times New Roman" panose="02020603050405020304" pitchFamily="18" charset="0"/>
              </a:rPr>
              <a:t>    * sosyal katma değer sağlayan </a:t>
            </a:r>
          </a:p>
          <a:p>
            <a:pPr>
              <a:buFont typeface="Wingdings" panose="05000000000000000000" pitchFamily="2" charset="2"/>
              <a:buNone/>
            </a:pPr>
            <a:r>
              <a:rPr lang="tr-TR" altLang="tr-TR" sz="3600" b="1" dirty="0" smtClean="0">
                <a:latin typeface="Times New Roman" panose="02020603050405020304" pitchFamily="18" charset="0"/>
                <a:cs typeface="Times New Roman" panose="02020603050405020304" pitchFamily="18" charset="0"/>
              </a:rPr>
              <a:t>      bir kavrama </a:t>
            </a:r>
          </a:p>
          <a:p>
            <a:pPr>
              <a:buFont typeface="Wingdings" panose="05000000000000000000" pitchFamily="2" charset="2"/>
              <a:buNone/>
            </a:pPr>
            <a:r>
              <a:rPr lang="tr-TR" altLang="tr-TR" sz="3600" b="1" dirty="0" smtClean="0">
                <a:latin typeface="Times New Roman" panose="02020603050405020304" pitchFamily="18" charset="0"/>
                <a:cs typeface="Times New Roman" panose="02020603050405020304" pitchFamily="18" charset="0"/>
              </a:rPr>
              <a:t>    dönüştürülmesidir.</a:t>
            </a:r>
          </a:p>
          <a:p>
            <a:pPr>
              <a:buFont typeface="Wingdings" panose="05000000000000000000" pitchFamily="2" charset="2"/>
              <a:buNone/>
            </a:pPr>
            <a:endParaRPr lang="tr-TR" altLang="tr-TR" sz="3600" b="1" dirty="0" smtClean="0">
              <a:latin typeface="Times New Roman" panose="02020603050405020304" pitchFamily="18" charset="0"/>
              <a:cs typeface="Times New Roman" panose="02020603050405020304" pitchFamily="18" charset="0"/>
            </a:endParaRPr>
          </a:p>
          <a:p>
            <a:pPr>
              <a:buFont typeface="Wingdings" panose="05000000000000000000" pitchFamily="2" charset="2"/>
              <a:buNone/>
            </a:pPr>
            <a:endParaRPr lang="tr-TR" altLang="tr-TR"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4950351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type="title"/>
          </p:nvPr>
        </p:nvSpPr>
        <p:spPr>
          <a:xfrm>
            <a:off x="748606" y="606716"/>
            <a:ext cx="9724623" cy="823912"/>
          </a:xfrm>
        </p:spPr>
        <p:txBody>
          <a:bodyPr>
            <a:noAutofit/>
          </a:bodyPr>
          <a:lstStyle/>
          <a:p>
            <a:pPr algn="ctr" eaLnBrk="1" hangingPunct="1">
              <a:defRPr/>
            </a:pPr>
            <a:r>
              <a:rPr lang="tr-TR" sz="4000" b="1" dirty="0" smtClean="0">
                <a:latin typeface="Times New Roman" panose="02020603050405020304" pitchFamily="18" charset="0"/>
                <a:cs typeface="Times New Roman" panose="02020603050405020304" pitchFamily="18" charset="0"/>
              </a:rPr>
              <a:t>Yaratıcı Düşünce </a:t>
            </a:r>
            <a:br>
              <a:rPr lang="tr-TR" sz="4000" b="1" dirty="0" smtClean="0">
                <a:latin typeface="Times New Roman" panose="02020603050405020304" pitchFamily="18" charset="0"/>
                <a:cs typeface="Times New Roman" panose="02020603050405020304" pitchFamily="18" charset="0"/>
              </a:rPr>
            </a:br>
            <a:r>
              <a:rPr lang="tr-TR" sz="4000" b="1" dirty="0" smtClean="0">
                <a:latin typeface="Times New Roman" panose="02020603050405020304" pitchFamily="18" charset="0"/>
                <a:cs typeface="Times New Roman" panose="02020603050405020304" pitchFamily="18" charset="0"/>
              </a:rPr>
              <a:t>İş Dünyasında Ne İşe Yarar?</a:t>
            </a:r>
            <a:endParaRPr lang="en-US" sz="4000" b="1" dirty="0" smtClean="0">
              <a:latin typeface="Times New Roman" panose="02020603050405020304" pitchFamily="18" charset="0"/>
              <a:cs typeface="Times New Roman" panose="02020603050405020304" pitchFamily="18" charset="0"/>
            </a:endParaRPr>
          </a:p>
        </p:txBody>
      </p:sp>
      <p:sp>
        <p:nvSpPr>
          <p:cNvPr id="14339" name="Rectangle 3"/>
          <p:cNvSpPr>
            <a:spLocks noGrp="1" noChangeArrowheads="1"/>
          </p:cNvSpPr>
          <p:nvPr>
            <p:ph idx="1"/>
          </p:nvPr>
        </p:nvSpPr>
        <p:spPr>
          <a:xfrm>
            <a:off x="748606" y="2205507"/>
            <a:ext cx="8534400" cy="3615267"/>
          </a:xfrm>
        </p:spPr>
        <p:txBody>
          <a:bodyPr>
            <a:noAutofit/>
          </a:bodyPr>
          <a:lstStyle/>
          <a:p>
            <a:pPr eaLnBrk="1" hangingPunct="1"/>
            <a:endParaRPr lang="tr-TR" altLang="tr-TR" sz="3600" b="1" dirty="0">
              <a:solidFill>
                <a:schemeClr val="tx1"/>
              </a:solidFill>
              <a:latin typeface="Times New Roman" panose="02020603050405020304" pitchFamily="18" charset="0"/>
              <a:cs typeface="Times New Roman" panose="02020603050405020304" pitchFamily="18" charset="0"/>
            </a:endParaRPr>
          </a:p>
          <a:p>
            <a:pPr eaLnBrk="1" hangingPunct="1"/>
            <a:r>
              <a:rPr lang="tr-TR" altLang="tr-TR" sz="3600" b="1" dirty="0" smtClean="0">
                <a:solidFill>
                  <a:schemeClr val="tx1"/>
                </a:solidFill>
                <a:latin typeface="Times New Roman" panose="02020603050405020304" pitchFamily="18" charset="0"/>
                <a:cs typeface="Times New Roman" panose="02020603050405020304" pitchFamily="18" charset="0"/>
              </a:rPr>
              <a:t>Dış müşteri memnuniyeti / sadakati</a:t>
            </a:r>
          </a:p>
          <a:p>
            <a:pPr eaLnBrk="1" hangingPunct="1"/>
            <a:r>
              <a:rPr lang="tr-TR" altLang="tr-TR" sz="3600" b="1" dirty="0" smtClean="0">
                <a:solidFill>
                  <a:schemeClr val="tx1"/>
                </a:solidFill>
                <a:latin typeface="Times New Roman" panose="02020603050405020304" pitchFamily="18" charset="0"/>
                <a:cs typeface="Times New Roman" panose="02020603050405020304" pitchFamily="18" charset="0"/>
              </a:rPr>
              <a:t>İç müşteri memnuniyeti / sadakati</a:t>
            </a:r>
          </a:p>
          <a:p>
            <a:pPr eaLnBrk="1" hangingPunct="1"/>
            <a:r>
              <a:rPr lang="tr-TR" altLang="tr-TR" sz="3600" b="1" dirty="0" smtClean="0">
                <a:solidFill>
                  <a:schemeClr val="tx1"/>
                </a:solidFill>
                <a:latin typeface="Times New Roman" panose="02020603050405020304" pitchFamily="18" charset="0"/>
                <a:cs typeface="Times New Roman" panose="02020603050405020304" pitchFamily="18" charset="0"/>
              </a:rPr>
              <a:t>Sürdürülebilir rekabet üstünlüğü</a:t>
            </a:r>
          </a:p>
          <a:p>
            <a:pPr eaLnBrk="1" hangingPunct="1"/>
            <a:r>
              <a:rPr lang="tr-TR" altLang="tr-TR" sz="3600" b="1" dirty="0" smtClean="0">
                <a:solidFill>
                  <a:schemeClr val="tx1"/>
                </a:solidFill>
                <a:latin typeface="Times New Roman" panose="02020603050405020304" pitchFamily="18" charset="0"/>
                <a:cs typeface="Times New Roman" panose="02020603050405020304" pitchFamily="18" charset="0"/>
              </a:rPr>
              <a:t>Ürün / süreç / pazar geliştirme</a:t>
            </a:r>
          </a:p>
          <a:p>
            <a:pPr eaLnBrk="1" hangingPunct="1"/>
            <a:r>
              <a:rPr lang="tr-TR" altLang="tr-TR" sz="3600" b="1" dirty="0" smtClean="0">
                <a:solidFill>
                  <a:schemeClr val="tx1"/>
                </a:solidFill>
                <a:latin typeface="Times New Roman" panose="02020603050405020304" pitchFamily="18" charset="0"/>
                <a:cs typeface="Times New Roman" panose="02020603050405020304" pitchFamily="18" charset="0"/>
              </a:rPr>
              <a:t>.............................................................</a:t>
            </a:r>
            <a:endParaRPr lang="en-US" altLang="tr-TR" sz="3600" b="1" dirty="0" smtClean="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8953615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2428875" y="1014413"/>
            <a:ext cx="9496962" cy="3079947"/>
          </a:xfrm>
          <a:prstGeom prst="rect">
            <a:avLst/>
          </a:prstGeom>
          <a:noFill/>
          <a:ln>
            <a:noFill/>
          </a:ln>
        </p:spPr>
        <p:txBody>
          <a:bodyPr wrap="square" lIns="90000" tIns="46800" rIns="90000" bIns="46800">
            <a:spAutoFit/>
          </a:bodyPr>
          <a:lstStyle>
            <a:lvl1pPr marL="342900" indent="-342900" defTabSz="449263">
              <a:spcBef>
                <a:spcPct val="20000"/>
              </a:spcBef>
              <a:buChar cha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kumimoji="1" sz="3200">
                <a:solidFill>
                  <a:schemeClr val="tx1"/>
                </a:solidFill>
                <a:latin typeface="Tahoma" panose="020B0604030504040204" pitchFamily="34" charset="0"/>
              </a:defRPr>
            </a:lvl1pPr>
            <a:lvl2pPr defTabSz="449263">
              <a:spcBef>
                <a:spcPct val="20000"/>
              </a:spcBef>
              <a:buChar cha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kumimoji="1" sz="2800">
                <a:solidFill>
                  <a:schemeClr val="tx1"/>
                </a:solidFill>
                <a:latin typeface="Tahoma" panose="020B0604030504040204" pitchFamily="34" charset="0"/>
              </a:defRPr>
            </a:lvl2pPr>
            <a:lvl3pPr marL="1143000" indent="-228600" defTabSz="449263">
              <a:spcBef>
                <a:spcPct val="20000"/>
              </a:spcBef>
              <a:buChar cha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kumimoji="1" sz="2400">
                <a:solidFill>
                  <a:schemeClr val="tx1"/>
                </a:solidFill>
                <a:latin typeface="Tahoma" panose="020B0604030504040204" pitchFamily="34" charset="0"/>
              </a:defRPr>
            </a:lvl3pPr>
            <a:lvl4pPr marL="1600200" indent="-228600" defTabSz="449263">
              <a:spcBef>
                <a:spcPct val="20000"/>
              </a:spcBef>
              <a:buChar cha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kumimoji="1" sz="2000">
                <a:solidFill>
                  <a:schemeClr val="tx1"/>
                </a:solidFill>
                <a:latin typeface="Tahoma" panose="020B0604030504040204" pitchFamily="34" charset="0"/>
              </a:defRPr>
            </a:lvl4pPr>
            <a:lvl5pPr marL="2057400" indent="-228600" defTabSz="449263">
              <a:spcBef>
                <a:spcPct val="20000"/>
              </a:spcBef>
              <a:buChar cha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kumimoji="1" sz="2000">
                <a:solidFill>
                  <a:schemeClr val="tx1"/>
                </a:solidFill>
                <a:latin typeface="Tahoma" panose="020B0604030504040204" pitchFamily="34" charset="0"/>
              </a:defRPr>
            </a:lvl5pPr>
            <a:lvl6pPr marL="2514600" indent="-228600" defTabSz="449263" eaLnBrk="0" fontAlgn="base" hangingPunct="0">
              <a:spcBef>
                <a:spcPct val="20000"/>
              </a:spcBef>
              <a:spcAft>
                <a:spcPct val="0"/>
              </a:spcAft>
              <a:buChar cha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kumimoji="1" sz="2000">
                <a:solidFill>
                  <a:schemeClr val="tx1"/>
                </a:solidFill>
                <a:latin typeface="Tahoma" panose="020B0604030504040204" pitchFamily="34" charset="0"/>
              </a:defRPr>
            </a:lvl6pPr>
            <a:lvl7pPr marL="2971800" indent="-228600" defTabSz="449263" eaLnBrk="0" fontAlgn="base" hangingPunct="0">
              <a:spcBef>
                <a:spcPct val="20000"/>
              </a:spcBef>
              <a:spcAft>
                <a:spcPct val="0"/>
              </a:spcAft>
              <a:buChar cha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kumimoji="1" sz="2000">
                <a:solidFill>
                  <a:schemeClr val="tx1"/>
                </a:solidFill>
                <a:latin typeface="Tahoma" panose="020B0604030504040204" pitchFamily="34" charset="0"/>
              </a:defRPr>
            </a:lvl7pPr>
            <a:lvl8pPr marL="3429000" indent="-228600" defTabSz="449263" eaLnBrk="0" fontAlgn="base" hangingPunct="0">
              <a:spcBef>
                <a:spcPct val="20000"/>
              </a:spcBef>
              <a:spcAft>
                <a:spcPct val="0"/>
              </a:spcAft>
              <a:buChar cha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kumimoji="1" sz="2000">
                <a:solidFill>
                  <a:schemeClr val="tx1"/>
                </a:solidFill>
                <a:latin typeface="Tahoma" panose="020B0604030504040204" pitchFamily="34" charset="0"/>
              </a:defRPr>
            </a:lvl8pPr>
            <a:lvl9pPr marL="3886200" indent="-228600" defTabSz="449263" eaLnBrk="0" fontAlgn="base" hangingPunct="0">
              <a:spcBef>
                <a:spcPct val="20000"/>
              </a:spcBef>
              <a:spcAft>
                <a:spcPct val="0"/>
              </a:spcAft>
              <a:buChar cha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kumimoji="1" sz="2000">
                <a:solidFill>
                  <a:schemeClr val="tx1"/>
                </a:solidFill>
                <a:latin typeface="Tahoma" panose="020B0604030504040204" pitchFamily="34" charset="0"/>
              </a:defRPr>
            </a:lvl9pPr>
          </a:lstStyle>
          <a:p>
            <a:pPr lvl="1">
              <a:spcBef>
                <a:spcPts val="3013"/>
              </a:spcBef>
              <a:buClr>
                <a:srgbClr val="0000FF"/>
              </a:buClr>
              <a:buFont typeface="Tahoma" panose="020B0604030504040204" pitchFamily="34" charset="0"/>
              <a:buChar char="•"/>
            </a:pPr>
            <a:r>
              <a:rPr kumimoji="0" lang="en-GB" altLang="tr-TR" sz="2400" b="1" dirty="0">
                <a:latin typeface="Times New Roman" panose="02020603050405020304" pitchFamily="18" charset="0"/>
                <a:cs typeface="Times New Roman" panose="02020603050405020304" pitchFamily="18" charset="0"/>
              </a:rPr>
              <a:t>GÖZLEM : </a:t>
            </a:r>
            <a:r>
              <a:rPr kumimoji="0" lang="en-GB" altLang="tr-TR" sz="2400" b="1" dirty="0" err="1">
                <a:latin typeface="Times New Roman" panose="02020603050405020304" pitchFamily="18" charset="0"/>
                <a:cs typeface="Times New Roman" panose="02020603050405020304" pitchFamily="18" charset="0"/>
              </a:rPr>
              <a:t>Pazarda</a:t>
            </a:r>
            <a:r>
              <a:rPr kumimoji="0" lang="en-GB" altLang="tr-TR" sz="2400" b="1" dirty="0">
                <a:latin typeface="Times New Roman" panose="02020603050405020304" pitchFamily="18" charset="0"/>
                <a:cs typeface="Times New Roman" panose="02020603050405020304" pitchFamily="18" charset="0"/>
              </a:rPr>
              <a:t> </a:t>
            </a:r>
            <a:r>
              <a:rPr kumimoji="0" lang="en-GB" altLang="tr-TR" sz="2400" b="1" dirty="0" err="1">
                <a:latin typeface="Times New Roman" panose="02020603050405020304" pitchFamily="18" charset="0"/>
                <a:cs typeface="Times New Roman" panose="02020603050405020304" pitchFamily="18" charset="0"/>
              </a:rPr>
              <a:t>yeni</a:t>
            </a:r>
            <a:r>
              <a:rPr kumimoji="0" lang="en-GB" altLang="tr-TR" sz="2400" b="1" dirty="0">
                <a:latin typeface="Times New Roman" panose="02020603050405020304" pitchFamily="18" charset="0"/>
                <a:cs typeface="Times New Roman" panose="02020603050405020304" pitchFamily="18" charset="0"/>
              </a:rPr>
              <a:t> </a:t>
            </a:r>
            <a:r>
              <a:rPr kumimoji="0" lang="en-GB" altLang="tr-TR" sz="2400" b="1" dirty="0" err="1">
                <a:latin typeface="Times New Roman" panose="02020603050405020304" pitchFamily="18" charset="0"/>
                <a:cs typeface="Times New Roman" panose="02020603050405020304" pitchFamily="18" charset="0"/>
              </a:rPr>
              <a:t>fırsatlar</a:t>
            </a:r>
            <a:r>
              <a:rPr kumimoji="0" lang="en-GB" altLang="tr-TR" sz="2400" b="1" dirty="0">
                <a:latin typeface="Times New Roman" panose="02020603050405020304" pitchFamily="18" charset="0"/>
                <a:cs typeface="Times New Roman" panose="02020603050405020304" pitchFamily="18" charset="0"/>
              </a:rPr>
              <a:t> </a:t>
            </a:r>
            <a:r>
              <a:rPr kumimoji="0" lang="en-GB" altLang="tr-TR" sz="2400" b="1" dirty="0" err="1">
                <a:latin typeface="Times New Roman" panose="02020603050405020304" pitchFamily="18" charset="0"/>
                <a:cs typeface="Times New Roman" panose="02020603050405020304" pitchFamily="18" charset="0"/>
              </a:rPr>
              <a:t>yakalayabilmek</a:t>
            </a:r>
            <a:r>
              <a:rPr kumimoji="0" lang="en-GB" altLang="tr-TR" sz="2400" b="1" dirty="0">
                <a:latin typeface="Times New Roman" panose="02020603050405020304" pitchFamily="18" charset="0"/>
                <a:cs typeface="Times New Roman" panose="02020603050405020304" pitchFamily="18" charset="0"/>
              </a:rPr>
              <a:t> </a:t>
            </a:r>
            <a:r>
              <a:rPr kumimoji="0" lang="en-GB" altLang="tr-TR" sz="2400" b="1" dirty="0" err="1">
                <a:latin typeface="Times New Roman" panose="02020603050405020304" pitchFamily="18" charset="0"/>
                <a:cs typeface="Times New Roman" panose="02020603050405020304" pitchFamily="18" charset="0"/>
              </a:rPr>
              <a:t>için</a:t>
            </a:r>
            <a:r>
              <a:rPr kumimoji="0" lang="en-GB" altLang="tr-TR" sz="2400" b="1" dirty="0">
                <a:latin typeface="Times New Roman" panose="02020603050405020304" pitchFamily="18" charset="0"/>
                <a:cs typeface="Times New Roman" panose="02020603050405020304" pitchFamily="18" charset="0"/>
              </a:rPr>
              <a:t> </a:t>
            </a:r>
            <a:r>
              <a:rPr kumimoji="0" lang="en-GB" altLang="tr-TR" sz="2400" b="1" dirty="0" err="1">
                <a:latin typeface="Times New Roman" panose="02020603050405020304" pitchFamily="18" charset="0"/>
                <a:cs typeface="Times New Roman" panose="02020603050405020304" pitchFamily="18" charset="0"/>
              </a:rPr>
              <a:t>müşterilerin</a:t>
            </a:r>
            <a:r>
              <a:rPr kumimoji="0" lang="en-GB" altLang="tr-TR" sz="2400" b="1" dirty="0">
                <a:latin typeface="Times New Roman" panose="02020603050405020304" pitchFamily="18" charset="0"/>
                <a:cs typeface="Times New Roman" panose="02020603050405020304" pitchFamily="18" charset="0"/>
              </a:rPr>
              <a:t> </a:t>
            </a:r>
            <a:r>
              <a:rPr kumimoji="0" lang="en-GB" altLang="tr-TR" sz="2400" b="1" dirty="0" err="1" smtClean="0">
                <a:latin typeface="Times New Roman" panose="02020603050405020304" pitchFamily="18" charset="0"/>
                <a:cs typeface="Times New Roman" panose="02020603050405020304" pitchFamily="18" charset="0"/>
              </a:rPr>
              <a:t>karşılanmamış</a:t>
            </a:r>
            <a:r>
              <a:rPr kumimoji="0" lang="en-GB" altLang="tr-TR" sz="2400" b="1" dirty="0" smtClean="0">
                <a:latin typeface="Times New Roman" panose="02020603050405020304" pitchFamily="18" charset="0"/>
                <a:cs typeface="Times New Roman" panose="02020603050405020304" pitchFamily="18" charset="0"/>
              </a:rPr>
              <a:t> </a:t>
            </a:r>
            <a:r>
              <a:rPr kumimoji="0" lang="en-GB" altLang="tr-TR" sz="2400" b="1" dirty="0" err="1">
                <a:latin typeface="Times New Roman" panose="02020603050405020304" pitchFamily="18" charset="0"/>
                <a:cs typeface="Times New Roman" panose="02020603050405020304" pitchFamily="18" charset="0"/>
              </a:rPr>
              <a:t>ihtiyaçlarını</a:t>
            </a:r>
            <a:r>
              <a:rPr kumimoji="0" lang="en-GB" altLang="tr-TR" sz="2400" b="1" dirty="0">
                <a:latin typeface="Times New Roman" panose="02020603050405020304" pitchFamily="18" charset="0"/>
                <a:cs typeface="Times New Roman" panose="02020603050405020304" pitchFamily="18" charset="0"/>
              </a:rPr>
              <a:t> </a:t>
            </a:r>
            <a:r>
              <a:rPr kumimoji="0" lang="en-GB" altLang="tr-TR" sz="2400" b="1" dirty="0" err="1">
                <a:latin typeface="Times New Roman" panose="02020603050405020304" pitchFamily="18" charset="0"/>
                <a:cs typeface="Times New Roman" panose="02020603050405020304" pitchFamily="18" charset="0"/>
              </a:rPr>
              <a:t>gözlemlemek</a:t>
            </a:r>
            <a:r>
              <a:rPr kumimoji="0" lang="en-GB" altLang="tr-TR" sz="2400" b="1" dirty="0">
                <a:latin typeface="Times New Roman" panose="02020603050405020304" pitchFamily="18" charset="0"/>
                <a:cs typeface="Times New Roman" panose="02020603050405020304" pitchFamily="18" charset="0"/>
              </a:rPr>
              <a:t>  </a:t>
            </a:r>
          </a:p>
          <a:p>
            <a:pPr lvl="1">
              <a:spcBef>
                <a:spcPts val="3013"/>
              </a:spcBef>
              <a:buClr>
                <a:srgbClr val="0000FF"/>
              </a:buClr>
              <a:buFont typeface="Tahoma" panose="020B0604030504040204" pitchFamily="34" charset="0"/>
              <a:buChar char="•"/>
            </a:pPr>
            <a:r>
              <a:rPr kumimoji="0" lang="en-GB" altLang="tr-TR" sz="2400" b="1" dirty="0">
                <a:latin typeface="Times New Roman" panose="02020603050405020304" pitchFamily="18" charset="0"/>
                <a:cs typeface="Times New Roman" panose="02020603050405020304" pitchFamily="18" charset="0"/>
              </a:rPr>
              <a:t>DÜŞÜNME:  Bu </a:t>
            </a:r>
            <a:r>
              <a:rPr kumimoji="0" lang="en-GB" altLang="tr-TR" sz="2400" b="1" dirty="0" err="1">
                <a:latin typeface="Times New Roman" panose="02020603050405020304" pitchFamily="18" charset="0"/>
                <a:cs typeface="Times New Roman" panose="02020603050405020304" pitchFamily="18" charset="0"/>
              </a:rPr>
              <a:t>ihtiyaçları</a:t>
            </a:r>
            <a:r>
              <a:rPr kumimoji="0" lang="en-GB" altLang="tr-TR" sz="2400" b="1" dirty="0">
                <a:latin typeface="Times New Roman" panose="02020603050405020304" pitchFamily="18" charset="0"/>
                <a:cs typeface="Times New Roman" panose="02020603050405020304" pitchFamily="18" charset="0"/>
              </a:rPr>
              <a:t> </a:t>
            </a:r>
            <a:r>
              <a:rPr kumimoji="0" lang="en-GB" altLang="tr-TR" sz="2400" b="1" dirty="0" err="1">
                <a:latin typeface="Times New Roman" panose="02020603050405020304" pitchFamily="18" charset="0"/>
                <a:cs typeface="Times New Roman" panose="02020603050405020304" pitchFamily="18" charset="0"/>
              </a:rPr>
              <a:t>karşılamak</a:t>
            </a:r>
            <a:r>
              <a:rPr kumimoji="0" lang="en-GB" altLang="tr-TR" sz="2400" b="1" dirty="0">
                <a:latin typeface="Times New Roman" panose="02020603050405020304" pitchFamily="18" charset="0"/>
                <a:cs typeface="Times New Roman" panose="02020603050405020304" pitchFamily="18" charset="0"/>
              </a:rPr>
              <a:t> </a:t>
            </a:r>
            <a:r>
              <a:rPr kumimoji="0" lang="en-GB" altLang="tr-TR" sz="2400" b="1" dirty="0" err="1">
                <a:latin typeface="Times New Roman" panose="02020603050405020304" pitchFamily="18" charset="0"/>
                <a:cs typeface="Times New Roman" panose="02020603050405020304" pitchFamily="18" charset="0"/>
              </a:rPr>
              <a:t>yeni</a:t>
            </a:r>
            <a:r>
              <a:rPr kumimoji="0" lang="en-GB" altLang="tr-TR" sz="2400" b="1" dirty="0">
                <a:latin typeface="Times New Roman" panose="02020603050405020304" pitchFamily="18" charset="0"/>
                <a:cs typeface="Times New Roman" panose="02020603050405020304" pitchFamily="18" charset="0"/>
              </a:rPr>
              <a:t> </a:t>
            </a:r>
            <a:r>
              <a:rPr kumimoji="0" lang="en-GB" altLang="tr-TR" sz="2400" b="1" dirty="0" err="1">
                <a:latin typeface="Times New Roman" panose="02020603050405020304" pitchFamily="18" charset="0"/>
                <a:cs typeface="Times New Roman" panose="02020603050405020304" pitchFamily="18" charset="0"/>
              </a:rPr>
              <a:t>ürün</a:t>
            </a:r>
            <a:r>
              <a:rPr kumimoji="0" lang="en-GB" altLang="tr-TR" sz="2400" b="1" dirty="0">
                <a:latin typeface="Times New Roman" panose="02020603050405020304" pitchFamily="18" charset="0"/>
                <a:cs typeface="Times New Roman" panose="02020603050405020304" pitchFamily="18" charset="0"/>
              </a:rPr>
              <a:t> </a:t>
            </a:r>
            <a:r>
              <a:rPr kumimoji="0" lang="en-GB" altLang="tr-TR" sz="2400" b="1" dirty="0" err="1">
                <a:latin typeface="Times New Roman" panose="02020603050405020304" pitchFamily="18" charset="0"/>
                <a:cs typeface="Times New Roman" panose="02020603050405020304" pitchFamily="18" charset="0"/>
              </a:rPr>
              <a:t>ve</a:t>
            </a:r>
            <a:r>
              <a:rPr kumimoji="0" lang="en-GB" altLang="tr-TR" sz="2400" b="1" dirty="0">
                <a:latin typeface="Times New Roman" panose="02020603050405020304" pitchFamily="18" charset="0"/>
                <a:cs typeface="Times New Roman" panose="02020603050405020304" pitchFamily="18" charset="0"/>
              </a:rPr>
              <a:t> </a:t>
            </a:r>
            <a:r>
              <a:rPr kumimoji="0" lang="en-GB" altLang="tr-TR" sz="2400" b="1" dirty="0" err="1">
                <a:latin typeface="Times New Roman" panose="02020603050405020304" pitchFamily="18" charset="0"/>
                <a:cs typeface="Times New Roman" panose="02020603050405020304" pitchFamily="18" charset="0"/>
              </a:rPr>
              <a:t>hizmetleri</a:t>
            </a:r>
            <a:r>
              <a:rPr kumimoji="0" lang="en-GB" altLang="tr-TR" sz="2400" b="1" dirty="0">
                <a:latin typeface="Times New Roman" panose="02020603050405020304" pitchFamily="18" charset="0"/>
                <a:cs typeface="Times New Roman" panose="02020603050405020304" pitchFamily="18" charset="0"/>
              </a:rPr>
              <a:t> </a:t>
            </a:r>
            <a:r>
              <a:rPr kumimoji="0" lang="en-GB" altLang="tr-TR" sz="2400" b="1" dirty="0" err="1">
                <a:latin typeface="Times New Roman" panose="02020603050405020304" pitchFamily="18" charset="0"/>
                <a:cs typeface="Times New Roman" panose="02020603050405020304" pitchFamily="18" charset="0"/>
              </a:rPr>
              <a:t>düşünmek</a:t>
            </a:r>
            <a:r>
              <a:rPr kumimoji="0" lang="en-GB" altLang="tr-TR" sz="2400" b="1" dirty="0">
                <a:latin typeface="Times New Roman" panose="02020603050405020304" pitchFamily="18" charset="0"/>
                <a:cs typeface="Times New Roman" panose="02020603050405020304" pitchFamily="18" charset="0"/>
              </a:rPr>
              <a:t> </a:t>
            </a:r>
            <a:r>
              <a:rPr kumimoji="0" lang="en-GB" altLang="tr-TR" sz="2400" b="1" dirty="0" err="1">
                <a:latin typeface="Times New Roman" panose="02020603050405020304" pitchFamily="18" charset="0"/>
                <a:cs typeface="Times New Roman" panose="02020603050405020304" pitchFamily="18" charset="0"/>
              </a:rPr>
              <a:t>ve</a:t>
            </a:r>
            <a:r>
              <a:rPr kumimoji="0" lang="en-GB" altLang="tr-TR" sz="2400" b="1" dirty="0">
                <a:latin typeface="Times New Roman" panose="02020603050405020304" pitchFamily="18" charset="0"/>
                <a:cs typeface="Times New Roman" panose="02020603050405020304" pitchFamily="18" charset="0"/>
              </a:rPr>
              <a:t> </a:t>
            </a:r>
            <a:r>
              <a:rPr kumimoji="0" lang="en-GB" altLang="tr-TR" sz="2400" b="1" dirty="0" err="1">
                <a:latin typeface="Times New Roman" panose="02020603050405020304" pitchFamily="18" charset="0"/>
                <a:cs typeface="Times New Roman" panose="02020603050405020304" pitchFamily="18" charset="0"/>
              </a:rPr>
              <a:t>hayal</a:t>
            </a:r>
            <a:r>
              <a:rPr kumimoji="0" lang="en-GB" altLang="tr-TR" sz="2400" b="1" dirty="0">
                <a:latin typeface="Times New Roman" panose="02020603050405020304" pitchFamily="18" charset="0"/>
                <a:cs typeface="Times New Roman" panose="02020603050405020304" pitchFamily="18" charset="0"/>
              </a:rPr>
              <a:t> </a:t>
            </a:r>
            <a:r>
              <a:rPr kumimoji="0" lang="en-GB" altLang="tr-TR" sz="2400" b="1" dirty="0" err="1">
                <a:latin typeface="Times New Roman" panose="02020603050405020304" pitchFamily="18" charset="0"/>
                <a:cs typeface="Times New Roman" panose="02020603050405020304" pitchFamily="18" charset="0"/>
              </a:rPr>
              <a:t>etmek</a:t>
            </a:r>
            <a:endParaRPr kumimoji="0" lang="en-GB" altLang="tr-TR" sz="2400" b="1" dirty="0">
              <a:latin typeface="Times New Roman" panose="02020603050405020304" pitchFamily="18" charset="0"/>
              <a:cs typeface="Times New Roman" panose="02020603050405020304" pitchFamily="18" charset="0"/>
            </a:endParaRPr>
          </a:p>
          <a:p>
            <a:pPr lvl="1">
              <a:spcBef>
                <a:spcPts val="3013"/>
              </a:spcBef>
              <a:buClr>
                <a:srgbClr val="0000FF"/>
              </a:buClr>
              <a:buFont typeface="Tahoma" panose="020B0604030504040204" pitchFamily="34" charset="0"/>
              <a:buChar char="•"/>
            </a:pPr>
            <a:r>
              <a:rPr kumimoji="0" lang="en-GB" altLang="tr-TR" sz="2400" b="1" dirty="0">
                <a:latin typeface="Times New Roman" panose="02020603050405020304" pitchFamily="18" charset="0"/>
                <a:cs typeface="Times New Roman" panose="02020603050405020304" pitchFamily="18" charset="0"/>
              </a:rPr>
              <a:t>TASARIM: </a:t>
            </a:r>
            <a:r>
              <a:rPr kumimoji="0" lang="en-GB" altLang="tr-TR" sz="2400" b="1" dirty="0" err="1">
                <a:latin typeface="Times New Roman" panose="02020603050405020304" pitchFamily="18" charset="0"/>
                <a:cs typeface="Times New Roman" panose="02020603050405020304" pitchFamily="18" charset="0"/>
              </a:rPr>
              <a:t>En</a:t>
            </a:r>
            <a:r>
              <a:rPr kumimoji="0" lang="en-GB" altLang="tr-TR" sz="2400" b="1" dirty="0">
                <a:latin typeface="Times New Roman" panose="02020603050405020304" pitchFamily="18" charset="0"/>
                <a:cs typeface="Times New Roman" panose="02020603050405020304" pitchFamily="18" charset="0"/>
              </a:rPr>
              <a:t> son </a:t>
            </a:r>
            <a:r>
              <a:rPr kumimoji="0" lang="en-GB" altLang="tr-TR" sz="2400" b="1" dirty="0" err="1">
                <a:latin typeface="Times New Roman" panose="02020603050405020304" pitchFamily="18" charset="0"/>
                <a:cs typeface="Times New Roman" panose="02020603050405020304" pitchFamily="18" charset="0"/>
              </a:rPr>
              <a:t>teknolojileri</a:t>
            </a:r>
            <a:r>
              <a:rPr kumimoji="0" lang="en-GB" altLang="tr-TR" sz="2400" b="1" dirty="0">
                <a:latin typeface="Times New Roman" panose="02020603050405020304" pitchFamily="18" charset="0"/>
                <a:cs typeface="Times New Roman" panose="02020603050405020304" pitchFamily="18" charset="0"/>
              </a:rPr>
              <a:t> </a:t>
            </a:r>
            <a:r>
              <a:rPr kumimoji="0" lang="en-GB" altLang="tr-TR" sz="2400" b="1" dirty="0" err="1">
                <a:latin typeface="Times New Roman" panose="02020603050405020304" pitchFamily="18" charset="0"/>
                <a:cs typeface="Times New Roman" panose="02020603050405020304" pitchFamily="18" charset="0"/>
              </a:rPr>
              <a:t>kullanarak</a:t>
            </a:r>
            <a:r>
              <a:rPr kumimoji="0" lang="en-GB" altLang="tr-TR" sz="2400" b="1" dirty="0">
                <a:latin typeface="Times New Roman" panose="02020603050405020304" pitchFamily="18" charset="0"/>
                <a:cs typeface="Times New Roman" panose="02020603050405020304" pitchFamily="18" charset="0"/>
              </a:rPr>
              <a:t> </a:t>
            </a:r>
            <a:r>
              <a:rPr kumimoji="0" lang="en-GB" altLang="tr-TR" sz="2400" b="1" dirty="0" err="1">
                <a:latin typeface="Times New Roman" panose="02020603050405020304" pitchFamily="18" charset="0"/>
                <a:cs typeface="Times New Roman" panose="02020603050405020304" pitchFamily="18" charset="0"/>
              </a:rPr>
              <a:t>yeni</a:t>
            </a:r>
            <a:r>
              <a:rPr kumimoji="0" lang="en-GB" altLang="tr-TR" sz="2400" b="1" dirty="0">
                <a:latin typeface="Times New Roman" panose="02020603050405020304" pitchFamily="18" charset="0"/>
                <a:cs typeface="Times New Roman" panose="02020603050405020304" pitchFamily="18" charset="0"/>
              </a:rPr>
              <a:t> </a:t>
            </a:r>
            <a:r>
              <a:rPr kumimoji="0" lang="en-GB" altLang="tr-TR" sz="2400" b="1" dirty="0" err="1">
                <a:latin typeface="Times New Roman" panose="02020603050405020304" pitchFamily="18" charset="0"/>
                <a:cs typeface="Times New Roman" panose="02020603050405020304" pitchFamily="18" charset="0"/>
              </a:rPr>
              <a:t>ürün</a:t>
            </a:r>
            <a:r>
              <a:rPr kumimoji="0" lang="en-GB" altLang="tr-TR" sz="2400" b="1" dirty="0">
                <a:latin typeface="Times New Roman" panose="02020603050405020304" pitchFamily="18" charset="0"/>
                <a:cs typeface="Times New Roman" panose="02020603050405020304" pitchFamily="18" charset="0"/>
              </a:rPr>
              <a:t>/</a:t>
            </a:r>
            <a:r>
              <a:rPr kumimoji="0" lang="en-GB" altLang="tr-TR" sz="2400" b="1" dirty="0" err="1">
                <a:latin typeface="Times New Roman" panose="02020603050405020304" pitchFamily="18" charset="0"/>
                <a:cs typeface="Times New Roman" panose="02020603050405020304" pitchFamily="18" charset="0"/>
              </a:rPr>
              <a:t>hizmet</a:t>
            </a:r>
            <a:r>
              <a:rPr kumimoji="0" lang="en-GB" altLang="tr-TR" sz="2400" b="1" dirty="0">
                <a:latin typeface="Times New Roman" panose="02020603050405020304" pitchFamily="18" charset="0"/>
                <a:cs typeface="Times New Roman" panose="02020603050405020304" pitchFamily="18" charset="0"/>
              </a:rPr>
              <a:t> </a:t>
            </a:r>
            <a:r>
              <a:rPr kumimoji="0" lang="en-GB" altLang="tr-TR" sz="2400" b="1" dirty="0" err="1">
                <a:latin typeface="Times New Roman" panose="02020603050405020304" pitchFamily="18" charset="0"/>
                <a:cs typeface="Times New Roman" panose="02020603050405020304" pitchFamily="18" charset="0"/>
              </a:rPr>
              <a:t>tasarlamak</a:t>
            </a:r>
            <a:r>
              <a:rPr kumimoji="0" lang="en-GB" altLang="tr-TR" sz="2400" b="1" dirty="0">
                <a:latin typeface="Times New Roman" panose="02020603050405020304" pitchFamily="18" charset="0"/>
                <a:cs typeface="Times New Roman" panose="02020603050405020304" pitchFamily="18" charset="0"/>
              </a:rPr>
              <a:t>  </a:t>
            </a:r>
          </a:p>
        </p:txBody>
      </p:sp>
      <p:sp>
        <p:nvSpPr>
          <p:cNvPr id="4" name="Text Box 3"/>
          <p:cNvSpPr txBox="1">
            <a:spLocks noChangeArrowheads="1"/>
          </p:cNvSpPr>
          <p:nvPr/>
        </p:nvSpPr>
        <p:spPr bwMode="auto">
          <a:xfrm>
            <a:off x="1928813" y="0"/>
            <a:ext cx="6786562" cy="677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spAutoFit/>
          </a:bodyPr>
          <a:lstStyle>
            <a:lvl1pPr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3200">
                <a:solidFill>
                  <a:schemeClr val="tx1"/>
                </a:solidFill>
                <a:latin typeface="Tahoma" panose="020B0604030504040204" pitchFamily="34" charset="0"/>
              </a:defRPr>
            </a:lvl1pPr>
            <a:lvl2pPr marL="742950" indent="-28575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800">
                <a:solidFill>
                  <a:schemeClr val="tx1"/>
                </a:solidFill>
                <a:latin typeface="Tahoma" panose="020B0604030504040204" pitchFamily="34" charset="0"/>
              </a:defRPr>
            </a:lvl2pPr>
            <a:lvl3pPr marL="11430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400">
                <a:solidFill>
                  <a:schemeClr val="tx1"/>
                </a:solidFill>
                <a:latin typeface="Tahoma" panose="020B0604030504040204" pitchFamily="34" charset="0"/>
              </a:defRPr>
            </a:lvl3pPr>
            <a:lvl4pPr marL="16002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Tahoma" panose="020B0604030504040204" pitchFamily="34" charset="0"/>
              </a:defRPr>
            </a:lvl4pPr>
            <a:lvl5pPr marL="20574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Tahoma" panose="020B0604030504040204" pitchFamily="34" charset="0"/>
              </a:defRPr>
            </a:lvl5pPr>
            <a:lvl6pPr marL="25146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Tahoma" panose="020B0604030504040204" pitchFamily="34" charset="0"/>
              </a:defRPr>
            </a:lvl6pPr>
            <a:lvl7pPr marL="29718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Tahoma" panose="020B0604030504040204" pitchFamily="34" charset="0"/>
              </a:defRPr>
            </a:lvl7pPr>
            <a:lvl8pPr marL="34290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Tahoma" panose="020B0604030504040204" pitchFamily="34" charset="0"/>
              </a:defRPr>
            </a:lvl8pPr>
            <a:lvl9pPr marL="38862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Tahoma" panose="020B0604030504040204" pitchFamily="34" charset="0"/>
              </a:defRPr>
            </a:lvl9pPr>
          </a:lstStyle>
          <a:p>
            <a:pPr>
              <a:lnSpc>
                <a:spcPct val="101000"/>
              </a:lnSpc>
              <a:spcBef>
                <a:spcPct val="0"/>
              </a:spcBef>
              <a:buClr>
                <a:srgbClr val="0000CC"/>
              </a:buClr>
              <a:buFont typeface="Copperplate Gothic Bold" panose="020E0705020206020404" pitchFamily="34" charset="0"/>
              <a:buNone/>
            </a:pPr>
            <a:r>
              <a:rPr kumimoji="0" lang="en-GB" altLang="tr-TR" sz="4000" b="1" dirty="0">
                <a:latin typeface="Times New Roman" panose="02020603050405020304" pitchFamily="18" charset="0"/>
                <a:cs typeface="Times New Roman" panose="02020603050405020304" pitchFamily="18" charset="0"/>
              </a:rPr>
              <a:t>YENİLİK SÜRECİ -1</a:t>
            </a:r>
          </a:p>
        </p:txBody>
      </p:sp>
      <p:pic>
        <p:nvPicPr>
          <p:cNvPr id="5" name="Picture 2" descr="https://encrypted-tbn0.gstatic.com/images?q=tbn:ANd9GcT_W4uYQ0DV8GnuyF4_xcr0yA9DZDug4NKarFp46evmNfbUq3NEU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00125"/>
            <a:ext cx="28575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Metin kutusu 7"/>
          <p:cNvSpPr txBox="1">
            <a:spLocks noChangeArrowheads="1"/>
          </p:cNvSpPr>
          <p:nvPr/>
        </p:nvSpPr>
        <p:spPr bwMode="auto">
          <a:xfrm>
            <a:off x="0" y="5699125"/>
            <a:ext cx="9144000" cy="960328"/>
          </a:xfrm>
          <a:prstGeom prst="rect">
            <a:avLst/>
          </a:prstGeom>
          <a:noFill/>
          <a:ln w="9525">
            <a:noFill/>
            <a:miter lim="800000"/>
            <a:headEnd/>
            <a:tailEnd/>
          </a:ln>
        </p:spPr>
        <p:txBody>
          <a:bodyPr>
            <a:spAutoFit/>
          </a:bodyPr>
          <a:lstStyle/>
          <a:p>
            <a:pPr algn="just">
              <a:lnSpc>
                <a:spcPct val="150000"/>
              </a:lnSpc>
              <a:defRPr/>
            </a:pPr>
            <a:r>
              <a:rPr lang="tr-TR" sz="2000" b="1" dirty="0">
                <a:latin typeface="Times New Roman" panose="02020603050405020304" pitchFamily="18" charset="0"/>
                <a:cs typeface="Times New Roman" panose="02020603050405020304" pitchFamily="18" charset="0"/>
              </a:rPr>
              <a:t>IBM’in kurucusu Thomas J. Watson 1940’ların sonlarında </a:t>
            </a:r>
            <a:r>
              <a:rPr lang="tr-TR" sz="2000" b="1" u="sng" dirty="0">
                <a:latin typeface="Times New Roman" panose="02020603050405020304" pitchFamily="18" charset="0"/>
                <a:cs typeface="Times New Roman" panose="02020603050405020304" pitchFamily="18" charset="0"/>
              </a:rPr>
              <a:t>“THINK”</a:t>
            </a:r>
            <a:r>
              <a:rPr lang="tr-TR" sz="2000" b="1" dirty="0">
                <a:latin typeface="Times New Roman" panose="02020603050405020304" pitchFamily="18" charset="0"/>
                <a:cs typeface="Times New Roman" panose="02020603050405020304" pitchFamily="18" charset="0"/>
              </a:rPr>
              <a:t> (düşün) levhasının binlerce kopyasını çalışanlarına dağıtılmıştır.</a:t>
            </a:r>
          </a:p>
        </p:txBody>
      </p:sp>
    </p:spTree>
    <p:extLst>
      <p:ext uri="{BB962C8B-B14F-4D97-AF65-F5344CB8AC3E}">
        <p14:creationId xmlns:p14="http://schemas.microsoft.com/office/powerpoint/2010/main" val="369564364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0" y="1481048"/>
            <a:ext cx="11797048" cy="4272581"/>
          </a:xfrm>
          <a:prstGeom prst="rect">
            <a:avLst/>
          </a:prstGeom>
          <a:noFill/>
          <a:ln>
            <a:noFill/>
          </a:ln>
        </p:spPr>
        <p:txBody>
          <a:bodyPr wrap="square" lIns="90000" tIns="46800" rIns="90000" bIns="46800">
            <a:spAutoFit/>
          </a:bodyPr>
          <a:lstStyle>
            <a:lvl1pPr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3200">
                <a:solidFill>
                  <a:schemeClr val="tx1"/>
                </a:solidFill>
                <a:latin typeface="Tahoma" panose="020B0604030504040204" pitchFamily="34" charset="0"/>
              </a:defRPr>
            </a:lvl1pPr>
            <a:lvl2pPr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800">
                <a:solidFill>
                  <a:schemeClr val="tx1"/>
                </a:solidFill>
                <a:latin typeface="Tahoma" panose="020B0604030504040204" pitchFamily="34" charset="0"/>
              </a:defRPr>
            </a:lvl2pPr>
            <a:lvl3pPr marL="11430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400">
                <a:solidFill>
                  <a:schemeClr val="tx1"/>
                </a:solidFill>
                <a:latin typeface="Tahoma" panose="020B0604030504040204" pitchFamily="34" charset="0"/>
              </a:defRPr>
            </a:lvl3pPr>
            <a:lvl4pPr marL="16002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Tahoma" panose="020B0604030504040204" pitchFamily="34" charset="0"/>
              </a:defRPr>
            </a:lvl4pPr>
            <a:lvl5pPr marL="20574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Tahoma" panose="020B0604030504040204" pitchFamily="34" charset="0"/>
              </a:defRPr>
            </a:lvl5pPr>
            <a:lvl6pPr marL="25146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Tahoma" panose="020B0604030504040204" pitchFamily="34" charset="0"/>
              </a:defRPr>
            </a:lvl6pPr>
            <a:lvl7pPr marL="29718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Tahoma" panose="020B0604030504040204" pitchFamily="34" charset="0"/>
              </a:defRPr>
            </a:lvl7pPr>
            <a:lvl8pPr marL="34290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Tahoma" panose="020B0604030504040204" pitchFamily="34" charset="0"/>
              </a:defRPr>
            </a:lvl8pPr>
            <a:lvl9pPr marL="38862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Tahoma" panose="020B0604030504040204" pitchFamily="34" charset="0"/>
              </a:defRPr>
            </a:lvl9pPr>
          </a:lstStyle>
          <a:p>
            <a:pPr>
              <a:spcBef>
                <a:spcPts val="450"/>
              </a:spcBef>
              <a:buClr>
                <a:srgbClr val="000000"/>
              </a:buClr>
              <a:buFont typeface="Times New Roman" panose="02020603050405020304" pitchFamily="18" charset="0"/>
              <a:buNone/>
            </a:pPr>
            <a:endParaRPr kumimoji="0" lang="en-GB" altLang="tr-TR" sz="300" b="1" dirty="0">
              <a:latin typeface="Times New Roman" panose="02020603050405020304" pitchFamily="18" charset="0"/>
              <a:cs typeface="Times New Roman" panose="02020603050405020304" pitchFamily="18" charset="0"/>
            </a:endParaRPr>
          </a:p>
          <a:p>
            <a:pPr lvl="1">
              <a:spcBef>
                <a:spcPts val="2863"/>
              </a:spcBef>
              <a:buClr>
                <a:srgbClr val="0000FF"/>
              </a:buClr>
              <a:buFont typeface="Tahoma" panose="020B0604030504040204" pitchFamily="34" charset="0"/>
              <a:buChar char="•"/>
            </a:pPr>
            <a:r>
              <a:rPr kumimoji="0" lang="en-GB" altLang="tr-TR" b="1" dirty="0">
                <a:solidFill>
                  <a:srgbClr val="FF0000"/>
                </a:solidFill>
                <a:latin typeface="Times New Roman" panose="02020603050405020304" pitchFamily="18" charset="0"/>
                <a:cs typeface="Times New Roman" panose="02020603050405020304" pitchFamily="18" charset="0"/>
              </a:rPr>
              <a:t>FİNANSMAN</a:t>
            </a:r>
            <a:r>
              <a:rPr kumimoji="0" lang="en-GB" altLang="tr-TR" b="1" dirty="0">
                <a:latin typeface="Times New Roman" panose="02020603050405020304" pitchFamily="18" charset="0"/>
                <a:cs typeface="Times New Roman" panose="02020603050405020304" pitchFamily="18" charset="0"/>
              </a:rPr>
              <a:t>: </a:t>
            </a:r>
            <a:r>
              <a:rPr kumimoji="0" lang="en-GB" altLang="tr-TR" b="1" dirty="0" err="1">
                <a:latin typeface="Times New Roman" panose="02020603050405020304" pitchFamily="18" charset="0"/>
                <a:cs typeface="Times New Roman" panose="02020603050405020304" pitchFamily="18" charset="0"/>
              </a:rPr>
              <a:t>Yeni</a:t>
            </a:r>
            <a:r>
              <a:rPr kumimoji="0" lang="en-GB" altLang="tr-TR" b="1" dirty="0">
                <a:latin typeface="Times New Roman" panose="02020603050405020304" pitchFamily="18" charset="0"/>
                <a:cs typeface="Times New Roman" panose="02020603050405020304" pitchFamily="18" charset="0"/>
              </a:rPr>
              <a:t> </a:t>
            </a:r>
            <a:r>
              <a:rPr kumimoji="0" lang="en-GB" altLang="tr-TR" b="1" dirty="0" err="1">
                <a:latin typeface="Times New Roman" panose="02020603050405020304" pitchFamily="18" charset="0"/>
                <a:cs typeface="Times New Roman" panose="02020603050405020304" pitchFamily="18" charset="0"/>
              </a:rPr>
              <a:t>ürün</a:t>
            </a:r>
            <a:r>
              <a:rPr kumimoji="0" lang="en-GB" altLang="tr-TR" b="1" dirty="0">
                <a:latin typeface="Times New Roman" panose="02020603050405020304" pitchFamily="18" charset="0"/>
                <a:cs typeface="Times New Roman" panose="02020603050405020304" pitchFamily="18" charset="0"/>
              </a:rPr>
              <a:t> </a:t>
            </a:r>
            <a:r>
              <a:rPr kumimoji="0" lang="en-GB" altLang="tr-TR" b="1" dirty="0" err="1">
                <a:latin typeface="Times New Roman" panose="02020603050405020304" pitchFamily="18" charset="0"/>
                <a:cs typeface="Times New Roman" panose="02020603050405020304" pitchFamily="18" charset="0"/>
              </a:rPr>
              <a:t>ve</a:t>
            </a:r>
            <a:r>
              <a:rPr kumimoji="0" lang="en-GB" altLang="tr-TR" b="1" dirty="0">
                <a:latin typeface="Times New Roman" panose="02020603050405020304" pitchFamily="18" charset="0"/>
                <a:cs typeface="Times New Roman" panose="02020603050405020304" pitchFamily="18" charset="0"/>
              </a:rPr>
              <a:t> </a:t>
            </a:r>
            <a:r>
              <a:rPr kumimoji="0" lang="en-GB" altLang="tr-TR" b="1" dirty="0" err="1">
                <a:latin typeface="Times New Roman" panose="02020603050405020304" pitchFamily="18" charset="0"/>
                <a:cs typeface="Times New Roman" panose="02020603050405020304" pitchFamily="18" charset="0"/>
              </a:rPr>
              <a:t>hizmetleri</a:t>
            </a:r>
            <a:r>
              <a:rPr kumimoji="0" lang="en-GB" altLang="tr-TR" b="1" dirty="0">
                <a:latin typeface="Times New Roman" panose="02020603050405020304" pitchFamily="18" charset="0"/>
                <a:cs typeface="Times New Roman" panose="02020603050405020304" pitchFamily="18" charset="0"/>
              </a:rPr>
              <a:t> </a:t>
            </a:r>
            <a:r>
              <a:rPr kumimoji="0" lang="en-GB" altLang="tr-TR" b="1" dirty="0" err="1">
                <a:latin typeface="Times New Roman" panose="02020603050405020304" pitchFamily="18" charset="0"/>
                <a:cs typeface="Times New Roman" panose="02020603050405020304" pitchFamily="18" charset="0"/>
              </a:rPr>
              <a:t>üretmek</a:t>
            </a:r>
            <a:r>
              <a:rPr kumimoji="0" lang="en-GB" altLang="tr-TR" b="1" dirty="0">
                <a:latin typeface="Times New Roman" panose="02020603050405020304" pitchFamily="18" charset="0"/>
                <a:cs typeface="Times New Roman" panose="02020603050405020304" pitchFamily="18" charset="0"/>
              </a:rPr>
              <a:t> </a:t>
            </a:r>
            <a:r>
              <a:rPr kumimoji="0" lang="en-GB" altLang="tr-TR" b="1" dirty="0" err="1">
                <a:latin typeface="Times New Roman" panose="02020603050405020304" pitchFamily="18" charset="0"/>
                <a:cs typeface="Times New Roman" panose="02020603050405020304" pitchFamily="18" charset="0"/>
              </a:rPr>
              <a:t>ve</a:t>
            </a:r>
            <a:r>
              <a:rPr kumimoji="0" lang="en-GB" altLang="tr-TR" b="1" dirty="0">
                <a:latin typeface="Times New Roman" panose="02020603050405020304" pitchFamily="18" charset="0"/>
                <a:cs typeface="Times New Roman" panose="02020603050405020304" pitchFamily="18" charset="0"/>
              </a:rPr>
              <a:t> </a:t>
            </a:r>
            <a:r>
              <a:rPr kumimoji="0" lang="en-GB" altLang="tr-TR" b="1" dirty="0" err="1">
                <a:latin typeface="Times New Roman" panose="02020603050405020304" pitchFamily="18" charset="0"/>
                <a:cs typeface="Times New Roman" panose="02020603050405020304" pitchFamily="18" charset="0"/>
              </a:rPr>
              <a:t>satmak</a:t>
            </a:r>
            <a:r>
              <a:rPr kumimoji="0" lang="en-GB" altLang="tr-TR" b="1" dirty="0">
                <a:latin typeface="Times New Roman" panose="02020603050405020304" pitchFamily="18" charset="0"/>
                <a:cs typeface="Times New Roman" panose="02020603050405020304" pitchFamily="18" charset="0"/>
              </a:rPr>
              <a:t> </a:t>
            </a:r>
            <a:r>
              <a:rPr kumimoji="0" lang="en-GB" altLang="tr-TR" b="1" dirty="0" err="1">
                <a:latin typeface="Times New Roman" panose="02020603050405020304" pitchFamily="18" charset="0"/>
                <a:cs typeface="Times New Roman" panose="02020603050405020304" pitchFamily="18" charset="0"/>
              </a:rPr>
              <a:t>için</a:t>
            </a:r>
            <a:r>
              <a:rPr kumimoji="0" lang="en-GB" altLang="tr-TR" b="1" dirty="0">
                <a:latin typeface="Times New Roman" panose="02020603050405020304" pitchFamily="18" charset="0"/>
                <a:cs typeface="Times New Roman" panose="02020603050405020304" pitchFamily="18" charset="0"/>
              </a:rPr>
              <a:t> </a:t>
            </a:r>
            <a:r>
              <a:rPr kumimoji="0" lang="en-GB" altLang="tr-TR" b="1" dirty="0" err="1">
                <a:latin typeface="Times New Roman" panose="02020603050405020304" pitchFamily="18" charset="0"/>
                <a:cs typeface="Times New Roman" panose="02020603050405020304" pitchFamily="18" charset="0"/>
              </a:rPr>
              <a:t>yatırım</a:t>
            </a:r>
            <a:r>
              <a:rPr kumimoji="0" lang="en-GB" altLang="tr-TR" b="1" dirty="0">
                <a:latin typeface="Times New Roman" panose="02020603050405020304" pitchFamily="18" charset="0"/>
                <a:cs typeface="Times New Roman" panose="02020603050405020304" pitchFamily="18" charset="0"/>
              </a:rPr>
              <a:t> </a:t>
            </a:r>
            <a:r>
              <a:rPr kumimoji="0" lang="en-GB" altLang="tr-TR" b="1" dirty="0" err="1">
                <a:latin typeface="Times New Roman" panose="02020603050405020304" pitchFamily="18" charset="0"/>
                <a:cs typeface="Times New Roman" panose="02020603050405020304" pitchFamily="18" charset="0"/>
              </a:rPr>
              <a:t>projelerine</a:t>
            </a:r>
            <a:r>
              <a:rPr kumimoji="0" lang="en-GB" altLang="tr-TR" b="1" dirty="0">
                <a:latin typeface="Times New Roman" panose="02020603050405020304" pitchFamily="18" charset="0"/>
                <a:cs typeface="Times New Roman" panose="02020603050405020304" pitchFamily="18" charset="0"/>
              </a:rPr>
              <a:t> </a:t>
            </a:r>
            <a:r>
              <a:rPr kumimoji="0" lang="en-GB" altLang="tr-TR" b="1" dirty="0" err="1">
                <a:latin typeface="Times New Roman" panose="02020603050405020304" pitchFamily="18" charset="0"/>
                <a:cs typeface="Times New Roman" panose="02020603050405020304" pitchFamily="18" charset="0"/>
              </a:rPr>
              <a:t>mali</a:t>
            </a:r>
            <a:r>
              <a:rPr kumimoji="0" lang="en-GB" altLang="tr-TR" b="1" dirty="0">
                <a:latin typeface="Times New Roman" panose="02020603050405020304" pitchFamily="18" charset="0"/>
                <a:cs typeface="Times New Roman" panose="02020603050405020304" pitchFamily="18" charset="0"/>
              </a:rPr>
              <a:t> </a:t>
            </a:r>
            <a:r>
              <a:rPr kumimoji="0" lang="en-GB" altLang="tr-TR" b="1" dirty="0" err="1">
                <a:latin typeface="Times New Roman" panose="02020603050405020304" pitchFamily="18" charset="0"/>
                <a:cs typeface="Times New Roman" panose="02020603050405020304" pitchFamily="18" charset="0"/>
              </a:rPr>
              <a:t>kaynak</a:t>
            </a:r>
            <a:r>
              <a:rPr kumimoji="0" lang="en-GB" altLang="tr-TR" b="1" dirty="0">
                <a:latin typeface="Times New Roman" panose="02020603050405020304" pitchFamily="18" charset="0"/>
                <a:cs typeface="Times New Roman" panose="02020603050405020304" pitchFamily="18" charset="0"/>
              </a:rPr>
              <a:t> </a:t>
            </a:r>
            <a:r>
              <a:rPr kumimoji="0" lang="en-GB" altLang="tr-TR" b="1" dirty="0" err="1">
                <a:latin typeface="Times New Roman" panose="02020603050405020304" pitchFamily="18" charset="0"/>
                <a:cs typeface="Times New Roman" panose="02020603050405020304" pitchFamily="18" charset="0"/>
              </a:rPr>
              <a:t>aramak</a:t>
            </a:r>
            <a:r>
              <a:rPr kumimoji="0" lang="en-GB" altLang="tr-TR" b="1" dirty="0">
                <a:latin typeface="Times New Roman" panose="02020603050405020304" pitchFamily="18" charset="0"/>
                <a:cs typeface="Times New Roman" panose="02020603050405020304" pitchFamily="18" charset="0"/>
              </a:rPr>
              <a:t> </a:t>
            </a:r>
          </a:p>
          <a:p>
            <a:pPr lvl="1">
              <a:spcBef>
                <a:spcPts val="2863"/>
              </a:spcBef>
              <a:buClr>
                <a:srgbClr val="0000FF"/>
              </a:buClr>
              <a:buFont typeface="Tahoma" panose="020B0604030504040204" pitchFamily="34" charset="0"/>
              <a:buChar char="•"/>
            </a:pPr>
            <a:r>
              <a:rPr kumimoji="0" lang="en-GB" altLang="tr-TR" b="1" dirty="0">
                <a:solidFill>
                  <a:srgbClr val="FF0000"/>
                </a:solidFill>
                <a:latin typeface="Times New Roman" panose="02020603050405020304" pitchFamily="18" charset="0"/>
                <a:cs typeface="Times New Roman" panose="02020603050405020304" pitchFamily="18" charset="0"/>
              </a:rPr>
              <a:t>PAZARLAMA</a:t>
            </a:r>
            <a:r>
              <a:rPr kumimoji="0" lang="en-GB" altLang="tr-TR" b="1" dirty="0">
                <a:latin typeface="Times New Roman" panose="02020603050405020304" pitchFamily="18" charset="0"/>
                <a:cs typeface="Times New Roman" panose="02020603050405020304" pitchFamily="18" charset="0"/>
              </a:rPr>
              <a:t>:  </a:t>
            </a:r>
            <a:r>
              <a:rPr kumimoji="0" lang="en-GB" altLang="tr-TR" b="1" dirty="0" err="1">
                <a:latin typeface="Times New Roman" panose="02020603050405020304" pitchFamily="18" charset="0"/>
                <a:cs typeface="Times New Roman" panose="02020603050405020304" pitchFamily="18" charset="0"/>
              </a:rPr>
              <a:t>Mevcut</a:t>
            </a:r>
            <a:r>
              <a:rPr kumimoji="0" lang="en-GB" altLang="tr-TR" b="1" dirty="0">
                <a:latin typeface="Times New Roman" panose="02020603050405020304" pitchFamily="18" charset="0"/>
                <a:cs typeface="Times New Roman" panose="02020603050405020304" pitchFamily="18" charset="0"/>
              </a:rPr>
              <a:t> </a:t>
            </a:r>
            <a:r>
              <a:rPr kumimoji="0" lang="en-GB" altLang="tr-TR" b="1" dirty="0" err="1">
                <a:latin typeface="Times New Roman" panose="02020603050405020304" pitchFamily="18" charset="0"/>
                <a:cs typeface="Times New Roman" panose="02020603050405020304" pitchFamily="18" charset="0"/>
              </a:rPr>
              <a:t>ve</a:t>
            </a:r>
            <a:r>
              <a:rPr kumimoji="0" lang="en-GB" altLang="tr-TR" b="1" dirty="0">
                <a:latin typeface="Times New Roman" panose="02020603050405020304" pitchFamily="18" charset="0"/>
                <a:cs typeface="Times New Roman" panose="02020603050405020304" pitchFamily="18" charset="0"/>
              </a:rPr>
              <a:t> </a:t>
            </a:r>
            <a:r>
              <a:rPr kumimoji="0" lang="en-GB" altLang="tr-TR" b="1" dirty="0" err="1">
                <a:latin typeface="Times New Roman" panose="02020603050405020304" pitchFamily="18" charset="0"/>
                <a:cs typeface="Times New Roman" panose="02020603050405020304" pitchFamily="18" charset="0"/>
              </a:rPr>
              <a:t>yeni</a:t>
            </a:r>
            <a:r>
              <a:rPr kumimoji="0" lang="en-GB" altLang="tr-TR" b="1" dirty="0">
                <a:latin typeface="Times New Roman" panose="02020603050405020304" pitchFamily="18" charset="0"/>
                <a:cs typeface="Times New Roman" panose="02020603050405020304" pitchFamily="18" charset="0"/>
              </a:rPr>
              <a:t> </a:t>
            </a:r>
            <a:r>
              <a:rPr kumimoji="0" lang="en-GB" altLang="tr-TR" b="1" dirty="0" err="1">
                <a:latin typeface="Times New Roman" panose="02020603050405020304" pitchFamily="18" charset="0"/>
                <a:cs typeface="Times New Roman" panose="02020603050405020304" pitchFamily="18" charset="0"/>
              </a:rPr>
              <a:t>müşterilere</a:t>
            </a:r>
            <a:r>
              <a:rPr kumimoji="0" lang="en-GB" altLang="tr-TR" b="1" dirty="0">
                <a:latin typeface="Times New Roman" panose="02020603050405020304" pitchFamily="18" charset="0"/>
                <a:cs typeface="Times New Roman" panose="02020603050405020304" pitchFamily="18" charset="0"/>
              </a:rPr>
              <a:t> </a:t>
            </a:r>
            <a:r>
              <a:rPr kumimoji="0" lang="en-GB" altLang="tr-TR" b="1" dirty="0" err="1">
                <a:latin typeface="Times New Roman" panose="02020603050405020304" pitchFamily="18" charset="0"/>
                <a:cs typeface="Times New Roman" panose="02020603050405020304" pitchFamily="18" charset="0"/>
              </a:rPr>
              <a:t>ürün</a:t>
            </a:r>
            <a:r>
              <a:rPr kumimoji="0" lang="en-GB" altLang="tr-TR" b="1" dirty="0">
                <a:latin typeface="Times New Roman" panose="02020603050405020304" pitchFamily="18" charset="0"/>
                <a:cs typeface="Times New Roman" panose="02020603050405020304" pitchFamily="18" charset="0"/>
              </a:rPr>
              <a:t> </a:t>
            </a:r>
            <a:r>
              <a:rPr kumimoji="0" lang="en-GB" altLang="tr-TR" b="1" dirty="0" err="1">
                <a:latin typeface="Times New Roman" panose="02020603050405020304" pitchFamily="18" charset="0"/>
                <a:cs typeface="Times New Roman" panose="02020603050405020304" pitchFamily="18" charset="0"/>
              </a:rPr>
              <a:t>ve</a:t>
            </a:r>
            <a:r>
              <a:rPr kumimoji="0" lang="en-GB" altLang="tr-TR" b="1" dirty="0">
                <a:latin typeface="Times New Roman" panose="02020603050405020304" pitchFamily="18" charset="0"/>
                <a:cs typeface="Times New Roman" panose="02020603050405020304" pitchFamily="18" charset="0"/>
              </a:rPr>
              <a:t> </a:t>
            </a:r>
            <a:r>
              <a:rPr kumimoji="0" lang="en-GB" altLang="tr-TR" b="1" dirty="0" err="1">
                <a:latin typeface="Times New Roman" panose="02020603050405020304" pitchFamily="18" charset="0"/>
                <a:cs typeface="Times New Roman" panose="02020603050405020304" pitchFamily="18" charset="0"/>
              </a:rPr>
              <a:t>hizmetleri</a:t>
            </a:r>
            <a:r>
              <a:rPr kumimoji="0" lang="en-GB" altLang="tr-TR" b="1" dirty="0">
                <a:latin typeface="Times New Roman" panose="02020603050405020304" pitchFamily="18" charset="0"/>
                <a:cs typeface="Times New Roman" panose="02020603050405020304" pitchFamily="18" charset="0"/>
              </a:rPr>
              <a:t> </a:t>
            </a:r>
            <a:r>
              <a:rPr kumimoji="0" lang="en-GB" altLang="tr-TR" b="1" dirty="0" err="1">
                <a:latin typeface="Times New Roman" panose="02020603050405020304" pitchFamily="18" charset="0"/>
                <a:cs typeface="Times New Roman" panose="02020603050405020304" pitchFamily="18" charset="0"/>
              </a:rPr>
              <a:t>tanıtmak</a:t>
            </a:r>
            <a:r>
              <a:rPr kumimoji="0" lang="en-GB" altLang="tr-TR" b="1" dirty="0">
                <a:latin typeface="Times New Roman" panose="02020603050405020304" pitchFamily="18" charset="0"/>
                <a:cs typeface="Times New Roman" panose="02020603050405020304" pitchFamily="18" charset="0"/>
              </a:rPr>
              <a:t> </a:t>
            </a:r>
          </a:p>
          <a:p>
            <a:pPr lvl="1">
              <a:spcBef>
                <a:spcPts val="2863"/>
              </a:spcBef>
              <a:buClr>
                <a:srgbClr val="0000FF"/>
              </a:buClr>
              <a:buFont typeface="Tahoma" panose="020B0604030504040204" pitchFamily="34" charset="0"/>
              <a:buChar char="•"/>
            </a:pPr>
            <a:r>
              <a:rPr kumimoji="0" lang="en-GB" altLang="tr-TR" b="1" dirty="0">
                <a:solidFill>
                  <a:srgbClr val="FF0000"/>
                </a:solidFill>
                <a:latin typeface="Times New Roman" panose="02020603050405020304" pitchFamily="18" charset="0"/>
                <a:cs typeface="Times New Roman" panose="02020603050405020304" pitchFamily="18" charset="0"/>
              </a:rPr>
              <a:t>SÜRDÜRÜLEBİLİRLİK</a:t>
            </a:r>
            <a:r>
              <a:rPr kumimoji="0" lang="en-GB" altLang="tr-TR" b="1" dirty="0">
                <a:latin typeface="Times New Roman" panose="02020603050405020304" pitchFamily="18" charset="0"/>
                <a:cs typeface="Times New Roman" panose="02020603050405020304" pitchFamily="18" charset="0"/>
              </a:rPr>
              <a:t>: </a:t>
            </a:r>
            <a:r>
              <a:rPr kumimoji="0" lang="en-GB" altLang="tr-TR" b="1" dirty="0" err="1">
                <a:latin typeface="Times New Roman" panose="02020603050405020304" pitchFamily="18" charset="0"/>
                <a:cs typeface="Times New Roman" panose="02020603050405020304" pitchFamily="18" charset="0"/>
              </a:rPr>
              <a:t>Yeni</a:t>
            </a:r>
            <a:r>
              <a:rPr kumimoji="0" lang="en-GB" altLang="tr-TR" b="1" dirty="0">
                <a:latin typeface="Times New Roman" panose="02020603050405020304" pitchFamily="18" charset="0"/>
                <a:cs typeface="Times New Roman" panose="02020603050405020304" pitchFamily="18" charset="0"/>
              </a:rPr>
              <a:t> </a:t>
            </a:r>
            <a:r>
              <a:rPr kumimoji="0" lang="en-GB" altLang="tr-TR" b="1" dirty="0" err="1">
                <a:latin typeface="Times New Roman" panose="02020603050405020304" pitchFamily="18" charset="0"/>
                <a:cs typeface="Times New Roman" panose="02020603050405020304" pitchFamily="18" charset="0"/>
              </a:rPr>
              <a:t>ürün</a:t>
            </a:r>
            <a:r>
              <a:rPr kumimoji="0" lang="en-GB" altLang="tr-TR" b="1" dirty="0">
                <a:latin typeface="Times New Roman" panose="02020603050405020304" pitchFamily="18" charset="0"/>
                <a:cs typeface="Times New Roman" panose="02020603050405020304" pitchFamily="18" charset="0"/>
              </a:rPr>
              <a:t> </a:t>
            </a:r>
            <a:r>
              <a:rPr kumimoji="0" lang="en-GB" altLang="tr-TR" b="1" dirty="0" err="1">
                <a:latin typeface="Times New Roman" panose="02020603050405020304" pitchFamily="18" charset="0"/>
                <a:cs typeface="Times New Roman" panose="02020603050405020304" pitchFamily="18" charset="0"/>
              </a:rPr>
              <a:t>ve</a:t>
            </a:r>
            <a:r>
              <a:rPr kumimoji="0" lang="en-GB" altLang="tr-TR" b="1" dirty="0">
                <a:latin typeface="Times New Roman" panose="02020603050405020304" pitchFamily="18" charset="0"/>
                <a:cs typeface="Times New Roman" panose="02020603050405020304" pitchFamily="18" charset="0"/>
              </a:rPr>
              <a:t> </a:t>
            </a:r>
            <a:r>
              <a:rPr kumimoji="0" lang="en-GB" altLang="tr-TR" b="1" dirty="0" err="1">
                <a:latin typeface="Times New Roman" panose="02020603050405020304" pitchFamily="18" charset="0"/>
                <a:cs typeface="Times New Roman" panose="02020603050405020304" pitchFamily="18" charset="0"/>
              </a:rPr>
              <a:t>hizmetlerden</a:t>
            </a:r>
            <a:r>
              <a:rPr kumimoji="0" lang="en-GB" altLang="tr-TR" b="1" dirty="0">
                <a:latin typeface="Times New Roman" panose="02020603050405020304" pitchFamily="18" charset="0"/>
                <a:cs typeface="Times New Roman" panose="02020603050405020304" pitchFamily="18" charset="0"/>
              </a:rPr>
              <a:t> </a:t>
            </a:r>
            <a:r>
              <a:rPr kumimoji="0" lang="en-GB" altLang="tr-TR" b="1" dirty="0" err="1">
                <a:latin typeface="Times New Roman" panose="02020603050405020304" pitchFamily="18" charset="0"/>
                <a:cs typeface="Times New Roman" panose="02020603050405020304" pitchFamily="18" charset="0"/>
              </a:rPr>
              <a:t>gelen</a:t>
            </a:r>
            <a:r>
              <a:rPr kumimoji="0" lang="en-GB" altLang="tr-TR" b="1" dirty="0">
                <a:latin typeface="Times New Roman" panose="02020603050405020304" pitchFamily="18" charset="0"/>
                <a:cs typeface="Times New Roman" panose="02020603050405020304" pitchFamily="18" charset="0"/>
              </a:rPr>
              <a:t> </a:t>
            </a:r>
            <a:r>
              <a:rPr kumimoji="0" lang="en-GB" altLang="tr-TR" b="1" dirty="0" err="1">
                <a:latin typeface="Times New Roman" panose="02020603050405020304" pitchFamily="18" charset="0"/>
                <a:cs typeface="Times New Roman" panose="02020603050405020304" pitchFamily="18" charset="0"/>
              </a:rPr>
              <a:t>rekabet</a:t>
            </a:r>
            <a:r>
              <a:rPr kumimoji="0" lang="en-GB" altLang="tr-TR" b="1" dirty="0">
                <a:latin typeface="Times New Roman" panose="02020603050405020304" pitchFamily="18" charset="0"/>
                <a:cs typeface="Times New Roman" panose="02020603050405020304" pitchFamily="18" charset="0"/>
              </a:rPr>
              <a:t> </a:t>
            </a:r>
            <a:r>
              <a:rPr kumimoji="0" lang="en-GB" altLang="tr-TR" b="1" dirty="0" err="1">
                <a:latin typeface="Times New Roman" panose="02020603050405020304" pitchFamily="18" charset="0"/>
                <a:cs typeface="Times New Roman" panose="02020603050405020304" pitchFamily="18" charset="0"/>
              </a:rPr>
              <a:t>avantajının</a:t>
            </a:r>
            <a:r>
              <a:rPr kumimoji="0" lang="en-GB" altLang="tr-TR" b="1" dirty="0">
                <a:latin typeface="Times New Roman" panose="02020603050405020304" pitchFamily="18" charset="0"/>
                <a:cs typeface="Times New Roman" panose="02020603050405020304" pitchFamily="18" charset="0"/>
              </a:rPr>
              <a:t> </a:t>
            </a:r>
            <a:r>
              <a:rPr kumimoji="0" lang="en-GB" altLang="tr-TR" b="1" dirty="0" err="1">
                <a:latin typeface="Times New Roman" panose="02020603050405020304" pitchFamily="18" charset="0"/>
                <a:cs typeface="Times New Roman" panose="02020603050405020304" pitchFamily="18" charset="0"/>
              </a:rPr>
              <a:t>sürekli</a:t>
            </a:r>
            <a:r>
              <a:rPr kumimoji="0" lang="en-GB" altLang="tr-TR" b="1" dirty="0">
                <a:latin typeface="Times New Roman" panose="02020603050405020304" pitchFamily="18" charset="0"/>
                <a:cs typeface="Times New Roman" panose="02020603050405020304" pitchFamily="18" charset="0"/>
              </a:rPr>
              <a:t> </a:t>
            </a:r>
            <a:r>
              <a:rPr kumimoji="0" lang="en-GB" altLang="tr-TR" b="1" dirty="0" err="1">
                <a:latin typeface="Times New Roman" panose="02020603050405020304" pitchFamily="18" charset="0"/>
                <a:cs typeface="Times New Roman" panose="02020603050405020304" pitchFamily="18" charset="0"/>
              </a:rPr>
              <a:t>olabilmesi</a:t>
            </a:r>
            <a:r>
              <a:rPr kumimoji="0" lang="en-GB" altLang="tr-TR" b="1" dirty="0">
                <a:latin typeface="Times New Roman" panose="02020603050405020304" pitchFamily="18" charset="0"/>
                <a:cs typeface="Times New Roman" panose="02020603050405020304" pitchFamily="18" charset="0"/>
              </a:rPr>
              <a:t> </a:t>
            </a:r>
            <a:r>
              <a:rPr kumimoji="0" lang="en-GB" altLang="tr-TR" b="1" dirty="0" err="1">
                <a:latin typeface="Times New Roman" panose="02020603050405020304" pitchFamily="18" charset="0"/>
                <a:cs typeface="Times New Roman" panose="02020603050405020304" pitchFamily="18" charset="0"/>
              </a:rPr>
              <a:t>için</a:t>
            </a:r>
            <a:r>
              <a:rPr kumimoji="0" lang="en-GB" altLang="tr-TR" b="1" dirty="0">
                <a:latin typeface="Times New Roman" panose="02020603050405020304" pitchFamily="18" charset="0"/>
                <a:cs typeface="Times New Roman" panose="02020603050405020304" pitchFamily="18" charset="0"/>
              </a:rPr>
              <a:t> hem </a:t>
            </a:r>
            <a:r>
              <a:rPr kumimoji="0" lang="en-GB" altLang="tr-TR" b="1" dirty="0" err="1">
                <a:latin typeface="Times New Roman" panose="02020603050405020304" pitchFamily="18" charset="0"/>
                <a:cs typeface="Times New Roman" panose="02020603050405020304" pitchFamily="18" charset="0"/>
              </a:rPr>
              <a:t>araştırmayı</a:t>
            </a:r>
            <a:r>
              <a:rPr kumimoji="0" lang="en-GB" altLang="tr-TR" b="1" dirty="0">
                <a:latin typeface="Times New Roman" panose="02020603050405020304" pitchFamily="18" charset="0"/>
                <a:cs typeface="Times New Roman" panose="02020603050405020304" pitchFamily="18" charset="0"/>
              </a:rPr>
              <a:t> </a:t>
            </a:r>
            <a:r>
              <a:rPr kumimoji="0" lang="en-GB" altLang="tr-TR" b="1" dirty="0" err="1">
                <a:latin typeface="Times New Roman" panose="02020603050405020304" pitchFamily="18" charset="0"/>
                <a:cs typeface="Times New Roman" panose="02020603050405020304" pitchFamily="18" charset="0"/>
              </a:rPr>
              <a:t>sürdürmek</a:t>
            </a:r>
            <a:r>
              <a:rPr kumimoji="0" lang="en-GB" altLang="tr-TR" b="1" dirty="0">
                <a:latin typeface="Times New Roman" panose="02020603050405020304" pitchFamily="18" charset="0"/>
                <a:cs typeface="Times New Roman" panose="02020603050405020304" pitchFamily="18" charset="0"/>
              </a:rPr>
              <a:t> hem de </a:t>
            </a:r>
            <a:r>
              <a:rPr kumimoji="0" lang="en-GB" altLang="tr-TR" b="1" dirty="0" err="1">
                <a:latin typeface="Times New Roman" panose="02020603050405020304" pitchFamily="18" charset="0"/>
                <a:cs typeface="Times New Roman" panose="02020603050405020304" pitchFamily="18" charset="0"/>
              </a:rPr>
              <a:t>buluşları</a:t>
            </a:r>
            <a:r>
              <a:rPr kumimoji="0" lang="en-GB" altLang="tr-TR" b="1" dirty="0">
                <a:latin typeface="Times New Roman" panose="02020603050405020304" pitchFamily="18" charset="0"/>
                <a:cs typeface="Times New Roman" panose="02020603050405020304" pitchFamily="18" charset="0"/>
              </a:rPr>
              <a:t> </a:t>
            </a:r>
            <a:r>
              <a:rPr kumimoji="0" lang="en-GB" altLang="tr-TR" b="1" dirty="0" err="1">
                <a:latin typeface="Times New Roman" panose="02020603050405020304" pitchFamily="18" charset="0"/>
                <a:cs typeface="Times New Roman" panose="02020603050405020304" pitchFamily="18" charset="0"/>
              </a:rPr>
              <a:t>devlet</a:t>
            </a:r>
            <a:r>
              <a:rPr kumimoji="0" lang="en-GB" altLang="tr-TR" b="1" dirty="0">
                <a:latin typeface="Times New Roman" panose="02020603050405020304" pitchFamily="18" charset="0"/>
                <a:cs typeface="Times New Roman" panose="02020603050405020304" pitchFamily="18" charset="0"/>
              </a:rPr>
              <a:t> </a:t>
            </a:r>
            <a:r>
              <a:rPr kumimoji="0" lang="en-GB" altLang="tr-TR" b="1" dirty="0" err="1">
                <a:latin typeface="Times New Roman" panose="02020603050405020304" pitchFamily="18" charset="0"/>
                <a:cs typeface="Times New Roman" panose="02020603050405020304" pitchFamily="18" charset="0"/>
              </a:rPr>
              <a:t>koruması</a:t>
            </a:r>
            <a:r>
              <a:rPr kumimoji="0" lang="en-GB" altLang="tr-TR" b="1" dirty="0">
                <a:latin typeface="Times New Roman" panose="02020603050405020304" pitchFamily="18" charset="0"/>
                <a:cs typeface="Times New Roman" panose="02020603050405020304" pitchFamily="18" charset="0"/>
              </a:rPr>
              <a:t> </a:t>
            </a:r>
            <a:r>
              <a:rPr kumimoji="0" lang="en-GB" altLang="tr-TR" b="1" dirty="0" err="1">
                <a:latin typeface="Times New Roman" panose="02020603050405020304" pitchFamily="18" charset="0"/>
                <a:cs typeface="Times New Roman" panose="02020603050405020304" pitchFamily="18" charset="0"/>
              </a:rPr>
              <a:t>altına</a:t>
            </a:r>
            <a:r>
              <a:rPr kumimoji="0" lang="en-GB" altLang="tr-TR" b="1" dirty="0">
                <a:latin typeface="Times New Roman" panose="02020603050405020304" pitchFamily="18" charset="0"/>
                <a:cs typeface="Times New Roman" panose="02020603050405020304" pitchFamily="18" charset="0"/>
              </a:rPr>
              <a:t> </a:t>
            </a:r>
            <a:r>
              <a:rPr kumimoji="0" lang="en-GB" altLang="tr-TR" b="1" dirty="0" err="1">
                <a:latin typeface="Times New Roman" panose="02020603050405020304" pitchFamily="18" charset="0"/>
                <a:cs typeface="Times New Roman" panose="02020603050405020304" pitchFamily="18" charset="0"/>
              </a:rPr>
              <a:t>aldırmak</a:t>
            </a:r>
            <a:r>
              <a:rPr kumimoji="0" lang="en-GB" altLang="tr-TR" b="1" dirty="0">
                <a:latin typeface="Times New Roman" panose="02020603050405020304" pitchFamily="18" charset="0"/>
                <a:cs typeface="Times New Roman" panose="02020603050405020304" pitchFamily="18" charset="0"/>
              </a:rPr>
              <a:t> (</a:t>
            </a:r>
            <a:r>
              <a:rPr kumimoji="0" lang="en-GB" altLang="tr-TR" b="1" dirty="0" err="1">
                <a:latin typeface="Times New Roman" panose="02020603050405020304" pitchFamily="18" charset="0"/>
                <a:cs typeface="Times New Roman" panose="02020603050405020304" pitchFamily="18" charset="0"/>
              </a:rPr>
              <a:t>ör</a:t>
            </a:r>
            <a:r>
              <a:rPr kumimoji="0" lang="en-GB" altLang="tr-TR" b="1" dirty="0">
                <a:latin typeface="Times New Roman" panose="02020603050405020304" pitchFamily="18" charset="0"/>
                <a:cs typeface="Times New Roman" panose="02020603050405020304" pitchFamily="18" charset="0"/>
              </a:rPr>
              <a:t>: patent </a:t>
            </a:r>
            <a:r>
              <a:rPr kumimoji="0" lang="en-GB" altLang="tr-TR" b="1" dirty="0" err="1">
                <a:latin typeface="Times New Roman" panose="02020603050405020304" pitchFamily="18" charset="0"/>
                <a:cs typeface="Times New Roman" panose="02020603050405020304" pitchFamily="18" charset="0"/>
              </a:rPr>
              <a:t>başvurusu</a:t>
            </a:r>
            <a:r>
              <a:rPr kumimoji="0" lang="en-GB" altLang="tr-TR" b="1" dirty="0">
                <a:latin typeface="Times New Roman" panose="02020603050405020304" pitchFamily="18" charset="0"/>
                <a:cs typeface="Times New Roman" panose="02020603050405020304" pitchFamily="18" charset="0"/>
              </a:rPr>
              <a:t>)</a:t>
            </a:r>
          </a:p>
        </p:txBody>
      </p:sp>
      <p:sp>
        <p:nvSpPr>
          <p:cNvPr id="4" name="Text Box 3"/>
          <p:cNvSpPr txBox="1">
            <a:spLocks noChangeArrowheads="1"/>
          </p:cNvSpPr>
          <p:nvPr/>
        </p:nvSpPr>
        <p:spPr bwMode="auto">
          <a:xfrm>
            <a:off x="539750" y="539750"/>
            <a:ext cx="6102350" cy="736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spAutoFit/>
          </a:bodyPr>
          <a:lstStyle>
            <a:lvl1pPr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3200">
                <a:solidFill>
                  <a:schemeClr val="tx1"/>
                </a:solidFill>
                <a:latin typeface="Tahoma" panose="020B0604030504040204" pitchFamily="34" charset="0"/>
              </a:defRPr>
            </a:lvl1pPr>
            <a:lvl2pPr marL="742950" indent="-28575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800">
                <a:solidFill>
                  <a:schemeClr val="tx1"/>
                </a:solidFill>
                <a:latin typeface="Tahoma" panose="020B0604030504040204" pitchFamily="34" charset="0"/>
              </a:defRPr>
            </a:lvl2pPr>
            <a:lvl3pPr marL="11430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400">
                <a:solidFill>
                  <a:schemeClr val="tx1"/>
                </a:solidFill>
                <a:latin typeface="Tahoma" panose="020B0604030504040204" pitchFamily="34" charset="0"/>
              </a:defRPr>
            </a:lvl3pPr>
            <a:lvl4pPr marL="16002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Tahoma" panose="020B0604030504040204" pitchFamily="34" charset="0"/>
              </a:defRPr>
            </a:lvl4pPr>
            <a:lvl5pPr marL="20574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Tahoma" panose="020B0604030504040204" pitchFamily="34" charset="0"/>
              </a:defRPr>
            </a:lvl5pPr>
            <a:lvl6pPr marL="25146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Tahoma" panose="020B0604030504040204" pitchFamily="34" charset="0"/>
              </a:defRPr>
            </a:lvl6pPr>
            <a:lvl7pPr marL="29718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Tahoma" panose="020B0604030504040204" pitchFamily="34" charset="0"/>
              </a:defRPr>
            </a:lvl7pPr>
            <a:lvl8pPr marL="34290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Tahoma" panose="020B0604030504040204" pitchFamily="34" charset="0"/>
              </a:defRPr>
            </a:lvl8pPr>
            <a:lvl9pPr marL="38862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Tahoma" panose="020B0604030504040204" pitchFamily="34" charset="0"/>
              </a:defRPr>
            </a:lvl9pPr>
          </a:lstStyle>
          <a:p>
            <a:pPr>
              <a:lnSpc>
                <a:spcPct val="101000"/>
              </a:lnSpc>
              <a:spcBef>
                <a:spcPct val="0"/>
              </a:spcBef>
              <a:buClr>
                <a:srgbClr val="0000CC"/>
              </a:buClr>
              <a:buFont typeface="Copperplate Gothic Bold" panose="020E0705020206020404" pitchFamily="34" charset="0"/>
              <a:buNone/>
            </a:pPr>
            <a:r>
              <a:rPr kumimoji="0" lang="en-GB" altLang="tr-TR" sz="4400" b="1">
                <a:latin typeface="Times New Roman" panose="02020603050405020304" pitchFamily="18" charset="0"/>
                <a:cs typeface="Times New Roman" panose="02020603050405020304" pitchFamily="18" charset="0"/>
              </a:rPr>
              <a:t>YENİLİK SÜRECİ -2</a:t>
            </a:r>
          </a:p>
        </p:txBody>
      </p:sp>
    </p:spTree>
    <p:extLst>
      <p:ext uri="{BB962C8B-B14F-4D97-AF65-F5344CB8AC3E}">
        <p14:creationId xmlns:p14="http://schemas.microsoft.com/office/powerpoint/2010/main" val="23616538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3" name="Rectangle 2"/>
          <p:cNvSpPr>
            <a:spLocks noGrp="1" noChangeArrowheads="1"/>
          </p:cNvSpPr>
          <p:nvPr>
            <p:ph type="title"/>
          </p:nvPr>
        </p:nvSpPr>
        <p:spPr>
          <a:xfrm>
            <a:off x="90152" y="524486"/>
            <a:ext cx="11011437" cy="710067"/>
          </a:xfrm>
        </p:spPr>
        <p:txBody>
          <a:bodyPr vert="horz" wrap="square" lIns="90000" tIns="46800" rIns="90000" bIns="46800" rtlCol="0" anchor="ctr">
            <a:spAutoFit/>
          </a:bodyPr>
          <a:lstStyle/>
          <a:p>
            <a:pPr algn="ctr" defTabSz="449263">
              <a:buClr>
                <a:srgbClr val="FF0066"/>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tr-TR" sz="4000" b="1" i="1" dirty="0" err="1">
                <a:latin typeface="Times New Roman" panose="02020603050405020304" pitchFamily="18" charset="0"/>
                <a:cs typeface="Times New Roman" panose="02020603050405020304" pitchFamily="18" charset="0"/>
              </a:rPr>
              <a:t>Yenilikle</a:t>
            </a:r>
            <a:r>
              <a:rPr lang="en-GB" altLang="tr-TR" sz="4000" b="1" i="1" dirty="0">
                <a:latin typeface="Times New Roman" panose="02020603050405020304" pitchFamily="18" charset="0"/>
                <a:cs typeface="Times New Roman" panose="02020603050405020304" pitchFamily="18" charset="0"/>
              </a:rPr>
              <a:t> </a:t>
            </a:r>
            <a:r>
              <a:rPr lang="en-GB" altLang="tr-TR" sz="4000" b="1" i="1" dirty="0" err="1">
                <a:latin typeface="Times New Roman" panose="02020603050405020304" pitchFamily="18" charset="0"/>
                <a:cs typeface="Times New Roman" panose="02020603050405020304" pitchFamily="18" charset="0"/>
              </a:rPr>
              <a:t>ilgili</a:t>
            </a:r>
            <a:r>
              <a:rPr lang="en-GB" altLang="tr-TR" sz="4000" b="1" i="1" dirty="0">
                <a:latin typeface="Times New Roman" panose="02020603050405020304" pitchFamily="18" charset="0"/>
                <a:cs typeface="Times New Roman" panose="02020603050405020304" pitchFamily="18" charset="0"/>
              </a:rPr>
              <a:t> </a:t>
            </a:r>
            <a:r>
              <a:rPr lang="en-GB" altLang="tr-TR" sz="4000" b="1" i="1" dirty="0" err="1">
                <a:latin typeface="Times New Roman" panose="02020603050405020304" pitchFamily="18" charset="0"/>
                <a:cs typeface="Times New Roman" panose="02020603050405020304" pitchFamily="18" charset="0"/>
              </a:rPr>
              <a:t>yanlış</a:t>
            </a:r>
            <a:r>
              <a:rPr lang="en-GB" altLang="tr-TR" sz="4000" b="1" i="1" dirty="0">
                <a:latin typeface="Times New Roman" panose="02020603050405020304" pitchFamily="18" charset="0"/>
                <a:cs typeface="Times New Roman" panose="02020603050405020304" pitchFamily="18" charset="0"/>
              </a:rPr>
              <a:t> </a:t>
            </a:r>
            <a:r>
              <a:rPr lang="en-GB" altLang="tr-TR" sz="4000" b="1" i="1" dirty="0" err="1">
                <a:latin typeface="Times New Roman" panose="02020603050405020304" pitchFamily="18" charset="0"/>
                <a:cs typeface="Times New Roman" panose="02020603050405020304" pitchFamily="18" charset="0"/>
              </a:rPr>
              <a:t>görüşler</a:t>
            </a:r>
            <a:endParaRPr lang="en-GB" altLang="tr-TR" sz="4000" b="1" i="1" dirty="0">
              <a:latin typeface="Times New Roman" panose="02020603050405020304" pitchFamily="18" charset="0"/>
              <a:cs typeface="Times New Roman" panose="02020603050405020304" pitchFamily="18" charset="0"/>
            </a:endParaRPr>
          </a:p>
        </p:txBody>
      </p:sp>
      <p:sp>
        <p:nvSpPr>
          <p:cNvPr id="112644" name="Rectangle 3"/>
          <p:cNvSpPr>
            <a:spLocks noGrp="1" noChangeArrowheads="1"/>
          </p:cNvSpPr>
          <p:nvPr>
            <p:ph idx="1"/>
          </p:nvPr>
        </p:nvSpPr>
        <p:spPr>
          <a:xfrm>
            <a:off x="930164" y="1443160"/>
            <a:ext cx="8280400" cy="4926606"/>
          </a:xfrm>
        </p:spPr>
        <p:txBody>
          <a:bodyPr vert="horz" lIns="90000" tIns="46800" rIns="90000" bIns="46800" rtlCol="0">
            <a:spAutoFit/>
          </a:bodyPr>
          <a:lstStyle/>
          <a:p>
            <a:pPr marL="341313" indent="-341313" defTabSz="449263">
              <a:spcBef>
                <a:spcPts val="1200"/>
              </a:spcBef>
              <a:buClr>
                <a:srgbClr val="FF0066"/>
              </a:buClr>
              <a:buNone/>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pPr>
            <a:endParaRPr lang="en-GB" altLang="tr-TR" sz="2800" b="1" i="1" dirty="0">
              <a:solidFill>
                <a:schemeClr val="tx1"/>
              </a:solidFill>
              <a:latin typeface="Times New Roman" panose="02020603050405020304" pitchFamily="18" charset="0"/>
              <a:cs typeface="Times New Roman" panose="02020603050405020304" pitchFamily="18" charset="0"/>
            </a:endParaRPr>
          </a:p>
          <a:p>
            <a:pPr marL="341313" indent="-341313" defTabSz="449263">
              <a:spcBef>
                <a:spcPts val="1200"/>
              </a:spcBef>
              <a:buClr>
                <a:srgbClr val="FF0066"/>
              </a:buClr>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tr-TR" sz="2800" b="1" dirty="0" err="1">
                <a:solidFill>
                  <a:schemeClr val="tx1"/>
                </a:solidFill>
                <a:latin typeface="Times New Roman" panose="02020603050405020304" pitchFamily="18" charset="0"/>
                <a:cs typeface="Times New Roman" panose="02020603050405020304" pitchFamily="18" charset="0"/>
              </a:rPr>
              <a:t>Yenilik</a:t>
            </a:r>
            <a:r>
              <a:rPr lang="en-GB" altLang="tr-TR" sz="2800" b="1" dirty="0">
                <a:solidFill>
                  <a:schemeClr val="tx1"/>
                </a:solidFill>
                <a:latin typeface="Times New Roman" panose="02020603050405020304" pitchFamily="18" charset="0"/>
                <a:cs typeface="Times New Roman" panose="02020603050405020304" pitchFamily="18" charset="0"/>
              </a:rPr>
              <a:t> </a:t>
            </a:r>
            <a:r>
              <a:rPr lang="en-GB" altLang="tr-TR" sz="2800" b="1" dirty="0" err="1">
                <a:solidFill>
                  <a:schemeClr val="tx1"/>
                </a:solidFill>
                <a:latin typeface="Times New Roman" panose="02020603050405020304" pitchFamily="18" charset="0"/>
                <a:cs typeface="Times New Roman" panose="02020603050405020304" pitchFamily="18" charset="0"/>
              </a:rPr>
              <a:t>planlıdır</a:t>
            </a:r>
            <a:r>
              <a:rPr lang="en-GB" altLang="tr-TR" sz="2800" b="1" dirty="0">
                <a:solidFill>
                  <a:schemeClr val="tx1"/>
                </a:solidFill>
                <a:latin typeface="Times New Roman" panose="02020603050405020304" pitchFamily="18" charset="0"/>
                <a:cs typeface="Times New Roman" panose="02020603050405020304" pitchFamily="18" charset="0"/>
              </a:rPr>
              <a:t> </a:t>
            </a:r>
            <a:r>
              <a:rPr lang="en-GB" altLang="tr-TR" sz="2800" b="1" dirty="0" err="1">
                <a:solidFill>
                  <a:schemeClr val="tx1"/>
                </a:solidFill>
                <a:latin typeface="Times New Roman" panose="02020603050405020304" pitchFamily="18" charset="0"/>
                <a:cs typeface="Times New Roman" panose="02020603050405020304" pitchFamily="18" charset="0"/>
              </a:rPr>
              <a:t>ve</a:t>
            </a:r>
            <a:r>
              <a:rPr lang="en-GB" altLang="tr-TR" sz="2800" b="1" dirty="0">
                <a:solidFill>
                  <a:schemeClr val="tx1"/>
                </a:solidFill>
                <a:latin typeface="Times New Roman" panose="02020603050405020304" pitchFamily="18" charset="0"/>
                <a:cs typeface="Times New Roman" panose="02020603050405020304" pitchFamily="18" charset="0"/>
              </a:rPr>
              <a:t> </a:t>
            </a:r>
            <a:r>
              <a:rPr lang="en-GB" altLang="tr-TR" sz="2800" b="1" dirty="0" err="1">
                <a:solidFill>
                  <a:schemeClr val="tx1"/>
                </a:solidFill>
                <a:latin typeface="Times New Roman" panose="02020603050405020304" pitchFamily="18" charset="0"/>
                <a:cs typeface="Times New Roman" panose="02020603050405020304" pitchFamily="18" charset="0"/>
              </a:rPr>
              <a:t>öngörülebilir</a:t>
            </a:r>
            <a:r>
              <a:rPr lang="en-GB" altLang="tr-TR" sz="2800" b="1" dirty="0">
                <a:solidFill>
                  <a:schemeClr val="tx1"/>
                </a:solidFill>
                <a:latin typeface="Times New Roman" panose="02020603050405020304" pitchFamily="18" charset="0"/>
                <a:cs typeface="Times New Roman" panose="02020603050405020304" pitchFamily="18" charset="0"/>
              </a:rPr>
              <a:t>.</a:t>
            </a:r>
          </a:p>
          <a:p>
            <a:pPr marL="341313" indent="-341313" defTabSz="449263">
              <a:spcBef>
                <a:spcPts val="1200"/>
              </a:spcBef>
              <a:buClr>
                <a:srgbClr val="FF0066"/>
              </a:buClr>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tr-TR" sz="2800" b="1" dirty="0" err="1" smtClean="0">
                <a:solidFill>
                  <a:schemeClr val="tx1"/>
                </a:solidFill>
                <a:latin typeface="Times New Roman" panose="02020603050405020304" pitchFamily="18" charset="0"/>
                <a:cs typeface="Times New Roman" panose="02020603050405020304" pitchFamily="18" charset="0"/>
              </a:rPr>
              <a:t>Teknik</a:t>
            </a:r>
            <a:r>
              <a:rPr lang="en-GB" altLang="tr-TR" sz="2800" b="1" dirty="0" smtClean="0">
                <a:solidFill>
                  <a:schemeClr val="tx1"/>
                </a:solidFill>
                <a:latin typeface="Times New Roman" panose="02020603050405020304" pitchFamily="18" charset="0"/>
                <a:cs typeface="Times New Roman" panose="02020603050405020304" pitchFamily="18" charset="0"/>
              </a:rPr>
              <a:t> </a:t>
            </a:r>
            <a:r>
              <a:rPr lang="en-GB" altLang="tr-TR" sz="2800" b="1" dirty="0" err="1">
                <a:solidFill>
                  <a:schemeClr val="tx1"/>
                </a:solidFill>
                <a:latin typeface="Times New Roman" panose="02020603050405020304" pitchFamily="18" charset="0"/>
                <a:cs typeface="Times New Roman" panose="02020603050405020304" pitchFamily="18" charset="0"/>
              </a:rPr>
              <a:t>şartnameler</a:t>
            </a:r>
            <a:r>
              <a:rPr lang="en-GB" altLang="tr-TR" sz="2800" b="1" dirty="0">
                <a:solidFill>
                  <a:schemeClr val="tx1"/>
                </a:solidFill>
                <a:latin typeface="Times New Roman" panose="02020603050405020304" pitchFamily="18" charset="0"/>
                <a:cs typeface="Times New Roman" panose="02020603050405020304" pitchFamily="18" charset="0"/>
              </a:rPr>
              <a:t> </a:t>
            </a:r>
            <a:r>
              <a:rPr lang="en-GB" altLang="tr-TR" sz="2800" b="1" dirty="0" err="1">
                <a:solidFill>
                  <a:schemeClr val="tx1"/>
                </a:solidFill>
                <a:latin typeface="Times New Roman" panose="02020603050405020304" pitchFamily="18" charset="0"/>
                <a:cs typeface="Times New Roman" panose="02020603050405020304" pitchFamily="18" charset="0"/>
              </a:rPr>
              <a:t>eksiksiz</a:t>
            </a:r>
            <a:r>
              <a:rPr lang="en-GB" altLang="tr-TR" sz="2800" b="1" dirty="0">
                <a:solidFill>
                  <a:schemeClr val="tx1"/>
                </a:solidFill>
                <a:latin typeface="Times New Roman" panose="02020603050405020304" pitchFamily="18" charset="0"/>
                <a:cs typeface="Times New Roman" panose="02020603050405020304" pitchFamily="18" charset="0"/>
              </a:rPr>
              <a:t> </a:t>
            </a:r>
            <a:r>
              <a:rPr lang="en-GB" altLang="tr-TR" sz="2800" b="1" dirty="0" err="1">
                <a:solidFill>
                  <a:schemeClr val="tx1"/>
                </a:solidFill>
                <a:latin typeface="Times New Roman" panose="02020603050405020304" pitchFamily="18" charset="0"/>
                <a:cs typeface="Times New Roman" panose="02020603050405020304" pitchFamily="18" charset="0"/>
              </a:rPr>
              <a:t>hazırlanmalıdır</a:t>
            </a:r>
            <a:r>
              <a:rPr lang="en-GB" altLang="tr-TR" sz="2800" b="1" dirty="0">
                <a:solidFill>
                  <a:schemeClr val="tx1"/>
                </a:solidFill>
                <a:latin typeface="Times New Roman" panose="02020603050405020304" pitchFamily="18" charset="0"/>
                <a:cs typeface="Times New Roman" panose="02020603050405020304" pitchFamily="18" charset="0"/>
              </a:rPr>
              <a:t>.</a:t>
            </a:r>
          </a:p>
          <a:p>
            <a:pPr marL="341313" indent="-341313" defTabSz="449263">
              <a:spcBef>
                <a:spcPts val="1200"/>
              </a:spcBef>
              <a:buClr>
                <a:srgbClr val="FF0066"/>
              </a:buClr>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tr-TR" sz="2800" b="1" dirty="0" err="1" smtClean="0">
                <a:solidFill>
                  <a:schemeClr val="tx1"/>
                </a:solidFill>
                <a:latin typeface="Times New Roman" panose="02020603050405020304" pitchFamily="18" charset="0"/>
                <a:cs typeface="Times New Roman" panose="02020603050405020304" pitchFamily="18" charset="0"/>
              </a:rPr>
              <a:t>Yaratıcılık</a:t>
            </a:r>
            <a:r>
              <a:rPr lang="en-GB" altLang="tr-TR" sz="2800" b="1" dirty="0" smtClean="0">
                <a:solidFill>
                  <a:schemeClr val="tx1"/>
                </a:solidFill>
                <a:latin typeface="Times New Roman" panose="02020603050405020304" pitchFamily="18" charset="0"/>
                <a:cs typeface="Times New Roman" panose="02020603050405020304" pitchFamily="18" charset="0"/>
              </a:rPr>
              <a:t> </a:t>
            </a:r>
            <a:r>
              <a:rPr lang="en-GB" altLang="tr-TR" sz="2800" b="1" dirty="0" err="1">
                <a:solidFill>
                  <a:schemeClr val="tx1"/>
                </a:solidFill>
                <a:latin typeface="Times New Roman" panose="02020603050405020304" pitchFamily="18" charset="0"/>
                <a:cs typeface="Times New Roman" panose="02020603050405020304" pitchFamily="18" charset="0"/>
              </a:rPr>
              <a:t>hayal</a:t>
            </a:r>
            <a:r>
              <a:rPr lang="en-GB" altLang="tr-TR" sz="2800" b="1" dirty="0">
                <a:solidFill>
                  <a:schemeClr val="tx1"/>
                </a:solidFill>
                <a:latin typeface="Times New Roman" panose="02020603050405020304" pitchFamily="18" charset="0"/>
                <a:cs typeface="Times New Roman" panose="02020603050405020304" pitchFamily="18" charset="0"/>
              </a:rPr>
              <a:t> </a:t>
            </a:r>
            <a:r>
              <a:rPr lang="en-GB" altLang="tr-TR" sz="2800" b="1" dirty="0" err="1">
                <a:solidFill>
                  <a:schemeClr val="tx1"/>
                </a:solidFill>
                <a:latin typeface="Times New Roman" panose="02020603050405020304" pitchFamily="18" charset="0"/>
                <a:cs typeface="Times New Roman" panose="02020603050405020304" pitchFamily="18" charset="0"/>
              </a:rPr>
              <a:t>gücüne</a:t>
            </a:r>
            <a:r>
              <a:rPr lang="en-GB" altLang="tr-TR" sz="2800" b="1" dirty="0">
                <a:solidFill>
                  <a:schemeClr val="tx1"/>
                </a:solidFill>
                <a:latin typeface="Times New Roman" panose="02020603050405020304" pitchFamily="18" charset="0"/>
                <a:cs typeface="Times New Roman" panose="02020603050405020304" pitchFamily="18" charset="0"/>
              </a:rPr>
              <a:t> </a:t>
            </a:r>
            <a:r>
              <a:rPr lang="en-GB" altLang="tr-TR" sz="2800" b="1" dirty="0" err="1">
                <a:solidFill>
                  <a:schemeClr val="tx1"/>
                </a:solidFill>
                <a:latin typeface="Times New Roman" panose="02020603050405020304" pitchFamily="18" charset="0"/>
                <a:cs typeface="Times New Roman" panose="02020603050405020304" pitchFamily="18" charset="0"/>
              </a:rPr>
              <a:t>dayalıdır</a:t>
            </a:r>
            <a:r>
              <a:rPr lang="en-GB" altLang="tr-TR" sz="2800" b="1" dirty="0">
                <a:solidFill>
                  <a:schemeClr val="tx1"/>
                </a:solidFill>
                <a:latin typeface="Times New Roman" panose="02020603050405020304" pitchFamily="18" charset="0"/>
                <a:cs typeface="Times New Roman" panose="02020603050405020304" pitchFamily="18" charset="0"/>
              </a:rPr>
              <a:t>. </a:t>
            </a:r>
          </a:p>
          <a:p>
            <a:pPr marL="341313" indent="-341313" defTabSz="449263">
              <a:spcBef>
                <a:spcPts val="1200"/>
              </a:spcBef>
              <a:buClr>
                <a:srgbClr val="FF0066"/>
              </a:buClr>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tr-TR" sz="2800" b="1" dirty="0" err="1" smtClean="0">
                <a:solidFill>
                  <a:schemeClr val="tx1"/>
                </a:solidFill>
                <a:latin typeface="Times New Roman" panose="02020603050405020304" pitchFamily="18" charset="0"/>
                <a:cs typeface="Times New Roman" panose="02020603050405020304" pitchFamily="18" charset="0"/>
              </a:rPr>
              <a:t>Büyük</a:t>
            </a:r>
            <a:r>
              <a:rPr lang="en-GB" altLang="tr-TR" sz="2800" b="1" dirty="0" smtClean="0">
                <a:solidFill>
                  <a:schemeClr val="tx1"/>
                </a:solidFill>
                <a:latin typeface="Times New Roman" panose="02020603050405020304" pitchFamily="18" charset="0"/>
                <a:cs typeface="Times New Roman" panose="02020603050405020304" pitchFamily="18" charset="0"/>
              </a:rPr>
              <a:t> </a:t>
            </a:r>
            <a:r>
              <a:rPr lang="en-GB" altLang="tr-TR" sz="2800" b="1" dirty="0" err="1">
                <a:solidFill>
                  <a:schemeClr val="tx1"/>
                </a:solidFill>
                <a:latin typeface="Times New Roman" panose="02020603050405020304" pitchFamily="18" charset="0"/>
                <a:cs typeface="Times New Roman" panose="02020603050405020304" pitchFamily="18" charset="0"/>
              </a:rPr>
              <a:t>proje</a:t>
            </a:r>
            <a:r>
              <a:rPr lang="en-GB" altLang="tr-TR" sz="2800" b="1" dirty="0">
                <a:solidFill>
                  <a:schemeClr val="tx1"/>
                </a:solidFill>
                <a:latin typeface="Times New Roman" panose="02020603050405020304" pitchFamily="18" charset="0"/>
                <a:cs typeface="Times New Roman" panose="02020603050405020304" pitchFamily="18" charset="0"/>
              </a:rPr>
              <a:t> </a:t>
            </a:r>
            <a:r>
              <a:rPr lang="en-GB" altLang="tr-TR" sz="2800" b="1" dirty="0" err="1">
                <a:solidFill>
                  <a:schemeClr val="tx1"/>
                </a:solidFill>
                <a:latin typeface="Times New Roman" panose="02020603050405020304" pitchFamily="18" charset="0"/>
                <a:cs typeface="Times New Roman" panose="02020603050405020304" pitchFamily="18" charset="0"/>
              </a:rPr>
              <a:t>grupları</a:t>
            </a:r>
            <a:r>
              <a:rPr lang="en-GB" altLang="tr-TR" sz="2800" b="1" dirty="0">
                <a:solidFill>
                  <a:schemeClr val="tx1"/>
                </a:solidFill>
                <a:latin typeface="Times New Roman" panose="02020603050405020304" pitchFamily="18" charset="0"/>
                <a:cs typeface="Times New Roman" panose="02020603050405020304" pitchFamily="18" charset="0"/>
              </a:rPr>
              <a:t> </a:t>
            </a:r>
            <a:r>
              <a:rPr lang="en-GB" altLang="tr-TR" sz="2800" b="1" dirty="0" err="1">
                <a:solidFill>
                  <a:schemeClr val="tx1"/>
                </a:solidFill>
                <a:latin typeface="Times New Roman" panose="02020603050405020304" pitchFamily="18" charset="0"/>
                <a:cs typeface="Times New Roman" panose="02020603050405020304" pitchFamily="18" charset="0"/>
              </a:rPr>
              <a:t>yeniliğe</a:t>
            </a:r>
            <a:r>
              <a:rPr lang="en-GB" altLang="tr-TR" sz="2800" b="1" dirty="0">
                <a:solidFill>
                  <a:schemeClr val="tx1"/>
                </a:solidFill>
                <a:latin typeface="Times New Roman" panose="02020603050405020304" pitchFamily="18" charset="0"/>
                <a:cs typeface="Times New Roman" panose="02020603050405020304" pitchFamily="18" charset="0"/>
              </a:rPr>
              <a:t> </a:t>
            </a:r>
            <a:r>
              <a:rPr lang="en-GB" altLang="tr-TR" sz="2800" b="1" dirty="0" err="1">
                <a:solidFill>
                  <a:schemeClr val="tx1"/>
                </a:solidFill>
                <a:latin typeface="Times New Roman" panose="02020603050405020304" pitchFamily="18" charset="0"/>
                <a:cs typeface="Times New Roman" panose="02020603050405020304" pitchFamily="18" charset="0"/>
              </a:rPr>
              <a:t>daha</a:t>
            </a:r>
            <a:r>
              <a:rPr lang="en-GB" altLang="tr-TR" sz="2800" b="1" dirty="0">
                <a:solidFill>
                  <a:schemeClr val="tx1"/>
                </a:solidFill>
                <a:latin typeface="Times New Roman" panose="02020603050405020304" pitchFamily="18" charset="0"/>
                <a:cs typeface="Times New Roman" panose="02020603050405020304" pitchFamily="18" charset="0"/>
              </a:rPr>
              <a:t> </a:t>
            </a:r>
            <a:r>
              <a:rPr lang="en-GB" altLang="tr-TR" sz="2800" b="1" dirty="0" err="1">
                <a:solidFill>
                  <a:schemeClr val="tx1"/>
                </a:solidFill>
                <a:latin typeface="Times New Roman" panose="02020603050405020304" pitchFamily="18" charset="0"/>
                <a:cs typeface="Times New Roman" panose="02020603050405020304" pitchFamily="18" charset="0"/>
              </a:rPr>
              <a:t>fazla</a:t>
            </a:r>
            <a:r>
              <a:rPr lang="en-GB" altLang="tr-TR" sz="2800" b="1" dirty="0">
                <a:solidFill>
                  <a:schemeClr val="tx1"/>
                </a:solidFill>
                <a:latin typeface="Times New Roman" panose="02020603050405020304" pitchFamily="18" charset="0"/>
                <a:cs typeface="Times New Roman" panose="02020603050405020304" pitchFamily="18" charset="0"/>
              </a:rPr>
              <a:t> </a:t>
            </a:r>
            <a:r>
              <a:rPr lang="en-GB" altLang="tr-TR" sz="2800" b="1" dirty="0" err="1">
                <a:solidFill>
                  <a:schemeClr val="tx1"/>
                </a:solidFill>
                <a:latin typeface="Times New Roman" panose="02020603050405020304" pitchFamily="18" charset="0"/>
                <a:cs typeface="Times New Roman" panose="02020603050405020304" pitchFamily="18" charset="0"/>
              </a:rPr>
              <a:t>katkıda</a:t>
            </a:r>
            <a:r>
              <a:rPr lang="en-GB" altLang="tr-TR" sz="2800" b="1" dirty="0">
                <a:solidFill>
                  <a:schemeClr val="tx1"/>
                </a:solidFill>
                <a:latin typeface="Times New Roman" panose="02020603050405020304" pitchFamily="18" charset="0"/>
                <a:cs typeface="Times New Roman" panose="02020603050405020304" pitchFamily="18" charset="0"/>
              </a:rPr>
              <a:t> </a:t>
            </a:r>
            <a:r>
              <a:rPr lang="en-GB" altLang="tr-TR" sz="2800" b="1" dirty="0" err="1">
                <a:solidFill>
                  <a:schemeClr val="tx1"/>
                </a:solidFill>
                <a:latin typeface="Times New Roman" panose="02020603050405020304" pitchFamily="18" charset="0"/>
                <a:cs typeface="Times New Roman" panose="02020603050405020304" pitchFamily="18" charset="0"/>
              </a:rPr>
              <a:t>bulunur</a:t>
            </a:r>
            <a:r>
              <a:rPr lang="en-GB" altLang="tr-TR" sz="2800" b="1" dirty="0">
                <a:solidFill>
                  <a:schemeClr val="tx1"/>
                </a:solidFill>
                <a:latin typeface="Times New Roman" panose="02020603050405020304" pitchFamily="18" charset="0"/>
                <a:cs typeface="Times New Roman" panose="02020603050405020304" pitchFamily="18" charset="0"/>
              </a:rPr>
              <a:t>. </a:t>
            </a:r>
          </a:p>
          <a:p>
            <a:pPr marL="341313" indent="-341313" defTabSz="449263">
              <a:spcBef>
                <a:spcPts val="1200"/>
              </a:spcBef>
              <a:buClr>
                <a:srgbClr val="FF0066"/>
              </a:buClr>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tr-TR" sz="2800" b="1" dirty="0" err="1" smtClean="0">
                <a:solidFill>
                  <a:schemeClr val="tx1"/>
                </a:solidFill>
                <a:latin typeface="Times New Roman" panose="02020603050405020304" pitchFamily="18" charset="0"/>
                <a:cs typeface="Times New Roman" panose="02020603050405020304" pitchFamily="18" charset="0"/>
              </a:rPr>
              <a:t>Teknoloji</a:t>
            </a:r>
            <a:r>
              <a:rPr lang="en-GB" altLang="tr-TR" sz="2800" b="1" dirty="0">
                <a:solidFill>
                  <a:schemeClr val="tx1"/>
                </a:solidFill>
                <a:latin typeface="Times New Roman" panose="02020603050405020304" pitchFamily="18" charset="0"/>
                <a:cs typeface="Times New Roman" panose="02020603050405020304" pitchFamily="18" charset="0"/>
              </a:rPr>
              <a:t>, </a:t>
            </a:r>
            <a:r>
              <a:rPr lang="en-GB" altLang="tr-TR" sz="2800" b="1" dirty="0" err="1">
                <a:solidFill>
                  <a:schemeClr val="tx1"/>
                </a:solidFill>
                <a:latin typeface="Times New Roman" panose="02020603050405020304" pitchFamily="18" charset="0"/>
                <a:cs typeface="Times New Roman" panose="02020603050405020304" pitchFamily="18" charset="0"/>
              </a:rPr>
              <a:t>yenilik</a:t>
            </a:r>
            <a:r>
              <a:rPr lang="en-GB" altLang="tr-TR" sz="2800" b="1" dirty="0">
                <a:solidFill>
                  <a:schemeClr val="tx1"/>
                </a:solidFill>
                <a:latin typeface="Times New Roman" panose="02020603050405020304" pitchFamily="18" charset="0"/>
                <a:cs typeface="Times New Roman" panose="02020603050405020304" pitchFamily="18" charset="0"/>
              </a:rPr>
              <a:t> </a:t>
            </a:r>
            <a:r>
              <a:rPr lang="en-GB" altLang="tr-TR" sz="2800" b="1" dirty="0" err="1">
                <a:solidFill>
                  <a:schemeClr val="tx1"/>
                </a:solidFill>
                <a:latin typeface="Times New Roman" panose="02020603050405020304" pitchFamily="18" charset="0"/>
                <a:cs typeface="Times New Roman" panose="02020603050405020304" pitchFamily="18" charset="0"/>
              </a:rPr>
              <a:t>sürecinin</a:t>
            </a:r>
            <a:r>
              <a:rPr lang="en-GB" altLang="tr-TR" sz="2800" b="1" dirty="0">
                <a:solidFill>
                  <a:schemeClr val="tx1"/>
                </a:solidFill>
                <a:latin typeface="Times New Roman" panose="02020603050405020304" pitchFamily="18" charset="0"/>
                <a:cs typeface="Times New Roman" panose="02020603050405020304" pitchFamily="18" charset="0"/>
              </a:rPr>
              <a:t> </a:t>
            </a:r>
            <a:r>
              <a:rPr lang="en-GB" altLang="tr-TR" sz="2800" b="1" dirty="0" err="1">
                <a:solidFill>
                  <a:schemeClr val="tx1"/>
                </a:solidFill>
                <a:latin typeface="Times New Roman" panose="02020603050405020304" pitchFamily="18" charset="0"/>
                <a:cs typeface="Times New Roman" panose="02020603050405020304" pitchFamily="18" charset="0"/>
              </a:rPr>
              <a:t>başlıca</a:t>
            </a:r>
            <a:r>
              <a:rPr lang="en-GB" altLang="tr-TR" sz="2800" b="1" dirty="0">
                <a:solidFill>
                  <a:schemeClr val="tx1"/>
                </a:solidFill>
                <a:latin typeface="Times New Roman" panose="02020603050405020304" pitchFamily="18" charset="0"/>
                <a:cs typeface="Times New Roman" panose="02020603050405020304" pitchFamily="18" charset="0"/>
              </a:rPr>
              <a:t> </a:t>
            </a:r>
            <a:r>
              <a:rPr lang="en-GB" altLang="tr-TR" sz="2800" b="1" dirty="0" err="1">
                <a:solidFill>
                  <a:schemeClr val="tx1"/>
                </a:solidFill>
                <a:latin typeface="Times New Roman" panose="02020603050405020304" pitchFamily="18" charset="0"/>
                <a:cs typeface="Times New Roman" panose="02020603050405020304" pitchFamily="18" charset="0"/>
              </a:rPr>
              <a:t>kaynağıdır</a:t>
            </a:r>
            <a:r>
              <a:rPr lang="en-GB" altLang="tr-TR" sz="2800" b="1" dirty="0">
                <a:solidFill>
                  <a:schemeClr val="tx1"/>
                </a:solidFill>
                <a:latin typeface="Times New Roman" panose="02020603050405020304" pitchFamily="18" charset="0"/>
                <a:cs typeface="Times New Roman" panose="02020603050405020304" pitchFamily="18" charset="0"/>
              </a:rPr>
              <a:t>. </a:t>
            </a:r>
          </a:p>
          <a:p>
            <a:pPr marL="341313" indent="-341313" algn="r" defTabSz="449263">
              <a:spcBef>
                <a:spcPts val="1200"/>
              </a:spcBef>
              <a:buClr>
                <a:srgbClr val="009999"/>
              </a:buClr>
              <a:buNone/>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pPr>
            <a:endParaRPr lang="en-GB" altLang="tr-TR" sz="28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7406720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kdörtgen 6"/>
          <p:cNvSpPr/>
          <p:nvPr/>
        </p:nvSpPr>
        <p:spPr>
          <a:xfrm>
            <a:off x="356314" y="515659"/>
            <a:ext cx="10848305" cy="5632311"/>
          </a:xfrm>
          <a:prstGeom prst="rect">
            <a:avLst/>
          </a:prstGeom>
        </p:spPr>
        <p:txBody>
          <a:bodyPr wrap="square">
            <a:spAutoFit/>
          </a:bodyPr>
          <a:lstStyle/>
          <a:p>
            <a:r>
              <a:rPr lang="tr-TR" sz="3600" b="1" i="0" u="none" strike="noStrike" baseline="0" dirty="0" smtClean="0">
                <a:latin typeface="ArialNarrow-Bold"/>
              </a:rPr>
              <a:t>DÜŞÜNME VE YARATICILIK</a:t>
            </a:r>
          </a:p>
          <a:p>
            <a:endParaRPr lang="tr-TR" sz="3600" b="1" i="0" u="none" strike="noStrike" baseline="0" dirty="0" smtClean="0">
              <a:latin typeface="ArialNarrow-Bold"/>
            </a:endParaRPr>
          </a:p>
          <a:p>
            <a:r>
              <a:rPr lang="sv-SE" sz="3600" b="0" i="0" u="none" strike="noStrike" baseline="0" dirty="0" smtClean="0">
                <a:latin typeface="ArialMT"/>
              </a:rPr>
              <a:t>• </a:t>
            </a:r>
            <a:r>
              <a:rPr lang="sv-SE" sz="3600" b="1" i="0" u="none" strike="noStrike" baseline="0" dirty="0" smtClean="0">
                <a:solidFill>
                  <a:schemeClr val="accent6"/>
                </a:solidFill>
                <a:latin typeface="Arial-BoldMT"/>
              </a:rPr>
              <a:t>Düşünmek</a:t>
            </a:r>
            <a:r>
              <a:rPr lang="sv-SE" sz="3600" b="0" i="0" u="none" strike="noStrike" baseline="0" dirty="0" smtClean="0">
                <a:solidFill>
                  <a:schemeClr val="accent6"/>
                </a:solidFill>
                <a:latin typeface="ArialMT"/>
              </a:rPr>
              <a:t>; </a:t>
            </a:r>
            <a:r>
              <a:rPr lang="sv-SE" sz="3600" b="0" i="0" u="none" strike="noStrike" baseline="0" dirty="0" smtClean="0">
                <a:latin typeface="ArialMT"/>
              </a:rPr>
              <a:t>Çeşitli kavram ve sembolleri</a:t>
            </a:r>
          </a:p>
          <a:p>
            <a:r>
              <a:rPr lang="tr-TR" sz="3600" b="0" i="0" u="none" strike="noStrike" baseline="0" dirty="0" smtClean="0">
                <a:latin typeface="ArialMT"/>
              </a:rPr>
              <a:t>birbirleriyle ilişkilendirmektir.</a:t>
            </a:r>
          </a:p>
          <a:p>
            <a:endParaRPr lang="tr-TR" sz="3600" b="0" i="0" u="none" strike="noStrike" baseline="0" dirty="0" smtClean="0">
              <a:latin typeface="ArialMT"/>
            </a:endParaRPr>
          </a:p>
          <a:p>
            <a:r>
              <a:rPr lang="tr-TR" sz="3600" b="0" i="0" u="none" strike="noStrike" baseline="0" dirty="0" smtClean="0">
                <a:latin typeface="ArialMT"/>
              </a:rPr>
              <a:t>• </a:t>
            </a:r>
            <a:r>
              <a:rPr lang="tr-TR" sz="3600" b="1" i="0" u="none" strike="noStrike" baseline="0" dirty="0" smtClean="0">
                <a:solidFill>
                  <a:schemeClr val="accent6"/>
                </a:solidFill>
                <a:latin typeface="Arial-BoldMT"/>
              </a:rPr>
              <a:t>Yaratıcılık</a:t>
            </a:r>
            <a:r>
              <a:rPr lang="tr-TR" sz="3600" b="0" i="0" u="none" strike="noStrike" baseline="0" dirty="0" smtClean="0">
                <a:solidFill>
                  <a:schemeClr val="accent6"/>
                </a:solidFill>
                <a:latin typeface="ArialMT"/>
              </a:rPr>
              <a:t>; </a:t>
            </a:r>
            <a:r>
              <a:rPr lang="tr-TR" sz="3600" b="0" i="0" u="none" strike="noStrike" baseline="0" dirty="0" smtClean="0">
                <a:latin typeface="ArialMT"/>
              </a:rPr>
              <a:t>bu ilişkilerden yeni ve farklı</a:t>
            </a:r>
          </a:p>
          <a:p>
            <a:r>
              <a:rPr lang="tr-TR" sz="3600" b="0" i="0" u="none" strike="noStrike" baseline="0" dirty="0" smtClean="0">
                <a:latin typeface="ArialMT"/>
              </a:rPr>
              <a:t>sonuçlar elde etmektir.</a:t>
            </a:r>
          </a:p>
          <a:p>
            <a:endParaRPr lang="tr-TR" sz="3600" b="0" i="0" u="none" strike="noStrike" baseline="0" dirty="0" smtClean="0">
              <a:latin typeface="ArialMT"/>
            </a:endParaRPr>
          </a:p>
          <a:p>
            <a:r>
              <a:rPr lang="tr-TR" sz="3600" b="0" i="0" u="none" strike="noStrike" baseline="0" dirty="0" smtClean="0">
                <a:latin typeface="ArialMT"/>
              </a:rPr>
              <a:t>• Mevcut kavramlar arasındaki ilişkilerden yeni</a:t>
            </a:r>
          </a:p>
          <a:p>
            <a:r>
              <a:rPr lang="tr-TR" sz="3600" b="0" i="0" u="none" strike="noStrike" baseline="0" dirty="0" smtClean="0">
                <a:latin typeface="ArialMT"/>
              </a:rPr>
              <a:t>kavramlar ve düşünceler üretebilmektir.</a:t>
            </a:r>
            <a:endParaRPr lang="tr-TR" sz="3600" dirty="0"/>
          </a:p>
        </p:txBody>
      </p:sp>
    </p:spTree>
    <p:extLst>
      <p:ext uri="{BB962C8B-B14F-4D97-AF65-F5344CB8AC3E}">
        <p14:creationId xmlns:p14="http://schemas.microsoft.com/office/powerpoint/2010/main" val="3594628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1" name="Rectangle 2"/>
          <p:cNvSpPr>
            <a:spLocks noGrp="1" noChangeArrowheads="1"/>
          </p:cNvSpPr>
          <p:nvPr>
            <p:ph type="title"/>
          </p:nvPr>
        </p:nvSpPr>
        <p:spPr>
          <a:xfrm>
            <a:off x="1939343" y="656182"/>
            <a:ext cx="7773988" cy="648512"/>
          </a:xfrm>
        </p:spPr>
        <p:txBody>
          <a:bodyPr vert="horz" lIns="90000" tIns="46800" rIns="90000" bIns="46800" rtlCol="0" anchor="ctr">
            <a:spAutoFit/>
          </a:bodyPr>
          <a:lstStyle/>
          <a:p>
            <a:pPr algn="ctr" defTabSz="449263">
              <a:buClr>
                <a:srgbClr val="FF0066"/>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tr-TR" sz="3600" b="1" i="1" dirty="0" err="1">
                <a:latin typeface="Times New Roman" panose="02020603050405020304" pitchFamily="18" charset="0"/>
                <a:cs typeface="Times New Roman" panose="02020603050405020304" pitchFamily="18" charset="0"/>
              </a:rPr>
              <a:t>Yenilikle</a:t>
            </a:r>
            <a:r>
              <a:rPr lang="en-GB" altLang="tr-TR" sz="3600" b="1" i="1" dirty="0">
                <a:latin typeface="Times New Roman" panose="02020603050405020304" pitchFamily="18" charset="0"/>
                <a:cs typeface="Times New Roman" panose="02020603050405020304" pitchFamily="18" charset="0"/>
              </a:rPr>
              <a:t> </a:t>
            </a:r>
            <a:r>
              <a:rPr lang="en-GB" altLang="tr-TR" sz="3600" b="1" i="1" dirty="0" err="1">
                <a:latin typeface="Times New Roman" panose="02020603050405020304" pitchFamily="18" charset="0"/>
                <a:cs typeface="Times New Roman" panose="02020603050405020304" pitchFamily="18" charset="0"/>
              </a:rPr>
              <a:t>ilgili</a:t>
            </a:r>
            <a:r>
              <a:rPr lang="en-GB" altLang="tr-TR" sz="3600" b="1" i="1" dirty="0">
                <a:latin typeface="Times New Roman" panose="02020603050405020304" pitchFamily="18" charset="0"/>
                <a:cs typeface="Times New Roman" panose="02020603050405020304" pitchFamily="18" charset="0"/>
              </a:rPr>
              <a:t> </a:t>
            </a:r>
            <a:r>
              <a:rPr lang="en-GB" altLang="tr-TR" sz="3600" b="1" i="1" dirty="0" err="1">
                <a:latin typeface="Times New Roman" panose="02020603050405020304" pitchFamily="18" charset="0"/>
                <a:cs typeface="Times New Roman" panose="02020603050405020304" pitchFamily="18" charset="0"/>
              </a:rPr>
              <a:t>doğrular</a:t>
            </a:r>
            <a:endParaRPr lang="en-GB" altLang="tr-TR" sz="3600" b="1" i="1" dirty="0">
              <a:latin typeface="Times New Roman" panose="02020603050405020304" pitchFamily="18" charset="0"/>
              <a:cs typeface="Times New Roman" panose="02020603050405020304" pitchFamily="18" charset="0"/>
            </a:endParaRPr>
          </a:p>
        </p:txBody>
      </p:sp>
      <p:sp>
        <p:nvSpPr>
          <p:cNvPr id="114692" name="Rectangle 3"/>
          <p:cNvSpPr>
            <a:spLocks noGrp="1" noChangeArrowheads="1"/>
          </p:cNvSpPr>
          <p:nvPr>
            <p:ph idx="1"/>
          </p:nvPr>
        </p:nvSpPr>
        <p:spPr>
          <a:xfrm>
            <a:off x="698590" y="1763399"/>
            <a:ext cx="11072700" cy="4341831"/>
          </a:xfrm>
        </p:spPr>
        <p:txBody>
          <a:bodyPr vert="horz" wrap="square" lIns="90000" tIns="46800" rIns="90000" bIns="46800" rtlCol="0">
            <a:spAutoFit/>
          </a:bodyPr>
          <a:lstStyle/>
          <a:p>
            <a:pPr defTabSz="449263">
              <a:lnSpc>
                <a:spcPct val="150000"/>
              </a:lnSpc>
              <a:spcBef>
                <a:spcPts val="1200"/>
              </a:spcBef>
              <a:buClr>
                <a:srgbClr val="FF0066"/>
              </a:buClr>
              <a:buFont typeface="Wingdings" panose="05000000000000000000" pitchFamily="2" charset="2"/>
              <a:buChar char="Ø"/>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tr-TR" sz="2400" b="1" dirty="0" err="1">
                <a:solidFill>
                  <a:schemeClr val="tx1"/>
                </a:solidFill>
                <a:latin typeface="Times New Roman" panose="02020603050405020304" pitchFamily="18" charset="0"/>
                <a:cs typeface="Times New Roman" panose="02020603050405020304" pitchFamily="18" charset="0"/>
              </a:rPr>
              <a:t>Ar-ge</a:t>
            </a:r>
            <a:r>
              <a:rPr lang="en-GB" altLang="tr-TR" sz="2400" b="1" dirty="0">
                <a:solidFill>
                  <a:schemeClr val="tx1"/>
                </a:solidFill>
                <a:latin typeface="Times New Roman" panose="02020603050405020304" pitchFamily="18" charset="0"/>
                <a:cs typeface="Times New Roman" panose="02020603050405020304" pitchFamily="18" charset="0"/>
              </a:rPr>
              <a:t> </a:t>
            </a:r>
            <a:r>
              <a:rPr lang="en-GB" altLang="tr-TR" sz="2400" b="1" dirty="0" err="1">
                <a:solidFill>
                  <a:schemeClr val="tx1"/>
                </a:solidFill>
                <a:latin typeface="Times New Roman" panose="02020603050405020304" pitchFamily="18" charset="0"/>
                <a:cs typeface="Times New Roman" panose="02020603050405020304" pitchFamily="18" charset="0"/>
              </a:rPr>
              <a:t>ve</a:t>
            </a:r>
            <a:r>
              <a:rPr lang="en-GB" altLang="tr-TR" sz="2400" b="1" dirty="0">
                <a:solidFill>
                  <a:schemeClr val="tx1"/>
                </a:solidFill>
                <a:latin typeface="Times New Roman" panose="02020603050405020304" pitchFamily="18" charset="0"/>
                <a:cs typeface="Times New Roman" panose="02020603050405020304" pitchFamily="18" charset="0"/>
              </a:rPr>
              <a:t> </a:t>
            </a:r>
            <a:r>
              <a:rPr lang="en-GB" altLang="tr-TR" sz="2400" b="1" dirty="0" err="1">
                <a:solidFill>
                  <a:schemeClr val="tx1"/>
                </a:solidFill>
                <a:latin typeface="Times New Roman" panose="02020603050405020304" pitchFamily="18" charset="0"/>
                <a:cs typeface="Times New Roman" panose="02020603050405020304" pitchFamily="18" charset="0"/>
              </a:rPr>
              <a:t>yenilik</a:t>
            </a:r>
            <a:r>
              <a:rPr lang="en-GB" altLang="tr-TR" sz="2400" b="1" dirty="0">
                <a:solidFill>
                  <a:schemeClr val="tx1"/>
                </a:solidFill>
                <a:latin typeface="Times New Roman" panose="02020603050405020304" pitchFamily="18" charset="0"/>
                <a:cs typeface="Times New Roman" panose="02020603050405020304" pitchFamily="18" charset="0"/>
              </a:rPr>
              <a:t> </a:t>
            </a:r>
            <a:r>
              <a:rPr lang="en-GB" altLang="tr-TR" sz="2400" b="1" dirty="0" err="1">
                <a:solidFill>
                  <a:schemeClr val="tx1"/>
                </a:solidFill>
                <a:latin typeface="Times New Roman" panose="02020603050405020304" pitchFamily="18" charset="0"/>
                <a:cs typeface="Times New Roman" panose="02020603050405020304" pitchFamily="18" charset="0"/>
              </a:rPr>
              <a:t>çabalarının</a:t>
            </a:r>
            <a:r>
              <a:rPr lang="en-GB" altLang="tr-TR" sz="2400" b="1" dirty="0">
                <a:solidFill>
                  <a:schemeClr val="tx1"/>
                </a:solidFill>
                <a:latin typeface="Times New Roman" panose="02020603050405020304" pitchFamily="18" charset="0"/>
                <a:cs typeface="Times New Roman" panose="02020603050405020304" pitchFamily="18" charset="0"/>
              </a:rPr>
              <a:t> </a:t>
            </a:r>
            <a:r>
              <a:rPr lang="en-GB" altLang="tr-TR" sz="2400" b="1" dirty="0" err="1">
                <a:solidFill>
                  <a:schemeClr val="tx1"/>
                </a:solidFill>
                <a:latin typeface="Times New Roman" panose="02020603050405020304" pitchFamily="18" charset="0"/>
                <a:cs typeface="Times New Roman" panose="02020603050405020304" pitchFamily="18" charset="0"/>
              </a:rPr>
              <a:t>sonuçları</a:t>
            </a:r>
            <a:r>
              <a:rPr lang="en-GB" altLang="tr-TR" sz="2400" b="1" dirty="0">
                <a:solidFill>
                  <a:schemeClr val="tx1"/>
                </a:solidFill>
                <a:latin typeface="Times New Roman" panose="02020603050405020304" pitchFamily="18" charset="0"/>
                <a:cs typeface="Times New Roman" panose="02020603050405020304" pitchFamily="18" charset="0"/>
              </a:rPr>
              <a:t> </a:t>
            </a:r>
            <a:r>
              <a:rPr lang="en-GB" altLang="tr-TR" sz="2400" b="1" dirty="0" err="1">
                <a:solidFill>
                  <a:schemeClr val="tx1"/>
                </a:solidFill>
                <a:latin typeface="Times New Roman" panose="02020603050405020304" pitchFamily="18" charset="0"/>
                <a:cs typeface="Times New Roman" panose="02020603050405020304" pitchFamily="18" charset="0"/>
              </a:rPr>
              <a:t>tahmin</a:t>
            </a:r>
            <a:r>
              <a:rPr lang="en-GB" altLang="tr-TR" sz="2400" b="1" dirty="0">
                <a:solidFill>
                  <a:schemeClr val="tx1"/>
                </a:solidFill>
                <a:latin typeface="Times New Roman" panose="02020603050405020304" pitchFamily="18" charset="0"/>
                <a:cs typeface="Times New Roman" panose="02020603050405020304" pitchFamily="18" charset="0"/>
              </a:rPr>
              <a:t> </a:t>
            </a:r>
            <a:r>
              <a:rPr lang="en-GB" altLang="tr-TR" sz="2400" b="1" dirty="0" err="1">
                <a:solidFill>
                  <a:schemeClr val="tx1"/>
                </a:solidFill>
                <a:latin typeface="Times New Roman" panose="02020603050405020304" pitchFamily="18" charset="0"/>
                <a:cs typeface="Times New Roman" panose="02020603050405020304" pitchFamily="18" charset="0"/>
              </a:rPr>
              <a:t>edilemez</a:t>
            </a:r>
            <a:endParaRPr lang="en-GB" altLang="tr-TR" sz="2400" b="1" dirty="0">
              <a:solidFill>
                <a:schemeClr val="tx1"/>
              </a:solidFill>
              <a:latin typeface="Times New Roman" panose="02020603050405020304" pitchFamily="18" charset="0"/>
              <a:cs typeface="Times New Roman" panose="02020603050405020304" pitchFamily="18" charset="0"/>
            </a:endParaRPr>
          </a:p>
          <a:p>
            <a:pPr defTabSz="449263">
              <a:lnSpc>
                <a:spcPct val="150000"/>
              </a:lnSpc>
              <a:spcBef>
                <a:spcPts val="1200"/>
              </a:spcBef>
              <a:buClr>
                <a:srgbClr val="FF0066"/>
              </a:buClr>
              <a:buFont typeface="Wingdings" panose="05000000000000000000" pitchFamily="2" charset="2"/>
              <a:buChar char="Ø"/>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tr-TR" sz="2400" b="1" dirty="0" err="1" smtClean="0">
                <a:solidFill>
                  <a:schemeClr val="tx1"/>
                </a:solidFill>
                <a:latin typeface="Times New Roman" panose="02020603050405020304" pitchFamily="18" charset="0"/>
                <a:cs typeface="Times New Roman" panose="02020603050405020304" pitchFamily="18" charset="0"/>
              </a:rPr>
              <a:t>Çoğunlukla</a:t>
            </a:r>
            <a:r>
              <a:rPr lang="en-GB" altLang="tr-TR" sz="2400" b="1" dirty="0" smtClean="0">
                <a:solidFill>
                  <a:schemeClr val="tx1"/>
                </a:solidFill>
                <a:latin typeface="Times New Roman" panose="02020603050405020304" pitchFamily="18" charset="0"/>
                <a:cs typeface="Times New Roman" panose="02020603050405020304" pitchFamily="18" charset="0"/>
              </a:rPr>
              <a:t> </a:t>
            </a:r>
            <a:r>
              <a:rPr lang="en-GB" altLang="tr-TR" sz="2400" b="1" dirty="0">
                <a:solidFill>
                  <a:schemeClr val="tx1"/>
                </a:solidFill>
                <a:latin typeface="Times New Roman" panose="02020603050405020304" pitchFamily="18" charset="0"/>
                <a:cs typeface="Times New Roman" panose="02020603050405020304" pitchFamily="18" charset="0"/>
              </a:rPr>
              <a:t>dene-test et-</a:t>
            </a:r>
            <a:r>
              <a:rPr lang="en-GB" altLang="tr-TR" sz="2400" b="1" dirty="0" err="1">
                <a:solidFill>
                  <a:schemeClr val="tx1"/>
                </a:solidFill>
                <a:latin typeface="Times New Roman" panose="02020603050405020304" pitchFamily="18" charset="0"/>
                <a:cs typeface="Times New Roman" panose="02020603050405020304" pitchFamily="18" charset="0"/>
              </a:rPr>
              <a:t>düzelt</a:t>
            </a:r>
            <a:r>
              <a:rPr lang="en-GB" altLang="tr-TR" sz="2400" b="1" dirty="0">
                <a:solidFill>
                  <a:schemeClr val="tx1"/>
                </a:solidFill>
                <a:latin typeface="Times New Roman" panose="02020603050405020304" pitchFamily="18" charset="0"/>
                <a:cs typeface="Times New Roman" panose="02020603050405020304" pitchFamily="18" charset="0"/>
              </a:rPr>
              <a:t> </a:t>
            </a:r>
            <a:r>
              <a:rPr lang="en-GB" altLang="tr-TR" sz="2400" b="1" dirty="0" err="1">
                <a:solidFill>
                  <a:schemeClr val="tx1"/>
                </a:solidFill>
                <a:latin typeface="Times New Roman" panose="02020603050405020304" pitchFamily="18" charset="0"/>
                <a:cs typeface="Times New Roman" panose="02020603050405020304" pitchFamily="18" charset="0"/>
              </a:rPr>
              <a:t>yaklaşımı</a:t>
            </a:r>
            <a:r>
              <a:rPr lang="en-GB" altLang="tr-TR" sz="2400" b="1" dirty="0">
                <a:solidFill>
                  <a:schemeClr val="tx1"/>
                </a:solidFill>
                <a:latin typeface="Times New Roman" panose="02020603050405020304" pitchFamily="18" charset="0"/>
                <a:cs typeface="Times New Roman" panose="02020603050405020304" pitchFamily="18" charset="0"/>
              </a:rPr>
              <a:t> </a:t>
            </a:r>
            <a:r>
              <a:rPr lang="en-GB" altLang="tr-TR" sz="2400" b="1" dirty="0" err="1">
                <a:solidFill>
                  <a:schemeClr val="tx1"/>
                </a:solidFill>
                <a:latin typeface="Times New Roman" panose="02020603050405020304" pitchFamily="18" charset="0"/>
                <a:cs typeface="Times New Roman" panose="02020603050405020304" pitchFamily="18" charset="0"/>
              </a:rPr>
              <a:t>daha</a:t>
            </a:r>
            <a:r>
              <a:rPr lang="en-GB" altLang="tr-TR" sz="2400" b="1" dirty="0">
                <a:solidFill>
                  <a:schemeClr val="tx1"/>
                </a:solidFill>
                <a:latin typeface="Times New Roman" panose="02020603050405020304" pitchFamily="18" charset="0"/>
                <a:cs typeface="Times New Roman" panose="02020603050405020304" pitchFamily="18" charset="0"/>
              </a:rPr>
              <a:t> </a:t>
            </a:r>
            <a:r>
              <a:rPr lang="en-GB" altLang="tr-TR" sz="2400" b="1" dirty="0" err="1" smtClean="0">
                <a:solidFill>
                  <a:schemeClr val="tx1"/>
                </a:solidFill>
                <a:latin typeface="Times New Roman" panose="02020603050405020304" pitchFamily="18" charset="0"/>
                <a:cs typeface="Times New Roman" panose="02020603050405020304" pitchFamily="18" charset="0"/>
              </a:rPr>
              <a:t>uygundur</a:t>
            </a:r>
            <a:endParaRPr lang="tr-TR" altLang="tr-TR" sz="2400" b="1" dirty="0" smtClean="0">
              <a:solidFill>
                <a:schemeClr val="tx1"/>
              </a:solidFill>
              <a:latin typeface="Times New Roman" panose="02020603050405020304" pitchFamily="18" charset="0"/>
              <a:cs typeface="Times New Roman" panose="02020603050405020304" pitchFamily="18" charset="0"/>
            </a:endParaRPr>
          </a:p>
          <a:p>
            <a:pPr defTabSz="449263">
              <a:lnSpc>
                <a:spcPct val="150000"/>
              </a:lnSpc>
              <a:spcBef>
                <a:spcPts val="1200"/>
              </a:spcBef>
              <a:buClr>
                <a:srgbClr val="FF0066"/>
              </a:buClr>
              <a:buFont typeface="Wingdings" panose="05000000000000000000" pitchFamily="2" charset="2"/>
              <a:buChar char="Ø"/>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tr-TR" sz="2400" b="1" dirty="0" err="1" smtClean="0">
                <a:solidFill>
                  <a:schemeClr val="tx1"/>
                </a:solidFill>
                <a:latin typeface="Times New Roman" panose="02020603050405020304" pitchFamily="18" charset="0"/>
                <a:cs typeface="Times New Roman" panose="02020603050405020304" pitchFamily="18" charset="0"/>
              </a:rPr>
              <a:t>Yenilikle</a:t>
            </a:r>
            <a:r>
              <a:rPr lang="en-GB" altLang="tr-TR" sz="2400" b="1" dirty="0" smtClean="0">
                <a:solidFill>
                  <a:schemeClr val="tx1"/>
                </a:solidFill>
                <a:latin typeface="Times New Roman" panose="02020603050405020304" pitchFamily="18" charset="0"/>
                <a:cs typeface="Times New Roman" panose="02020603050405020304" pitchFamily="18" charset="0"/>
              </a:rPr>
              <a:t> </a:t>
            </a:r>
            <a:r>
              <a:rPr lang="en-GB" altLang="tr-TR" sz="2400" b="1" dirty="0" err="1">
                <a:solidFill>
                  <a:schemeClr val="tx1"/>
                </a:solidFill>
                <a:latin typeface="Times New Roman" panose="02020603050405020304" pitchFamily="18" charset="0"/>
                <a:cs typeface="Times New Roman" panose="02020603050405020304" pitchFamily="18" charset="0"/>
              </a:rPr>
              <a:t>uğraşanlar</a:t>
            </a:r>
            <a:r>
              <a:rPr lang="en-GB" altLang="tr-TR" sz="2400" b="1" dirty="0">
                <a:solidFill>
                  <a:schemeClr val="tx1"/>
                </a:solidFill>
                <a:latin typeface="Times New Roman" panose="02020603050405020304" pitchFamily="18" charset="0"/>
                <a:cs typeface="Times New Roman" panose="02020603050405020304" pitchFamily="18" charset="0"/>
              </a:rPr>
              <a:t> </a:t>
            </a:r>
            <a:r>
              <a:rPr lang="en-GB" altLang="tr-TR" sz="2400" b="1" dirty="0" err="1">
                <a:solidFill>
                  <a:schemeClr val="tx1"/>
                </a:solidFill>
                <a:latin typeface="Times New Roman" panose="02020603050405020304" pitchFamily="18" charset="0"/>
                <a:cs typeface="Times New Roman" panose="02020603050405020304" pitchFamily="18" charset="0"/>
              </a:rPr>
              <a:t>fırsatlardan</a:t>
            </a:r>
            <a:r>
              <a:rPr lang="en-GB" altLang="tr-TR" sz="2400" b="1" dirty="0">
                <a:solidFill>
                  <a:schemeClr val="tx1"/>
                </a:solidFill>
                <a:latin typeface="Times New Roman" panose="02020603050405020304" pitchFamily="18" charset="0"/>
                <a:cs typeface="Times New Roman" panose="02020603050405020304" pitchFamily="18" charset="0"/>
              </a:rPr>
              <a:t> </a:t>
            </a:r>
            <a:r>
              <a:rPr lang="en-GB" altLang="tr-TR" sz="2400" b="1" dirty="0" err="1">
                <a:solidFill>
                  <a:schemeClr val="tx1"/>
                </a:solidFill>
                <a:latin typeface="Times New Roman" panose="02020603050405020304" pitchFamily="18" charset="0"/>
                <a:cs typeface="Times New Roman" panose="02020603050405020304" pitchFamily="18" charset="0"/>
              </a:rPr>
              <a:t>hareket</a:t>
            </a:r>
            <a:r>
              <a:rPr lang="en-GB" altLang="tr-TR" sz="2400" b="1" dirty="0">
                <a:solidFill>
                  <a:schemeClr val="tx1"/>
                </a:solidFill>
                <a:latin typeface="Times New Roman" panose="02020603050405020304" pitchFamily="18" charset="0"/>
                <a:cs typeface="Times New Roman" panose="02020603050405020304" pitchFamily="18" charset="0"/>
              </a:rPr>
              <a:t> </a:t>
            </a:r>
            <a:r>
              <a:rPr lang="en-GB" altLang="tr-TR" sz="2400" b="1" dirty="0" err="1">
                <a:solidFill>
                  <a:schemeClr val="tx1"/>
                </a:solidFill>
                <a:latin typeface="Times New Roman" panose="02020603050405020304" pitchFamily="18" charset="0"/>
                <a:cs typeface="Times New Roman" panose="02020603050405020304" pitchFamily="18" charset="0"/>
              </a:rPr>
              <a:t>eder</a:t>
            </a:r>
            <a:r>
              <a:rPr lang="en-GB" altLang="tr-TR" sz="2400" b="1" dirty="0">
                <a:solidFill>
                  <a:schemeClr val="tx1"/>
                </a:solidFill>
                <a:latin typeface="Times New Roman" panose="02020603050405020304" pitchFamily="18" charset="0"/>
                <a:cs typeface="Times New Roman" panose="02020603050405020304" pitchFamily="18" charset="0"/>
              </a:rPr>
              <a:t> </a:t>
            </a:r>
            <a:r>
              <a:rPr lang="en-GB" altLang="tr-TR" sz="2400" b="1" dirty="0" err="1">
                <a:solidFill>
                  <a:schemeClr val="tx1"/>
                </a:solidFill>
                <a:latin typeface="Times New Roman" panose="02020603050405020304" pitchFamily="18" charset="0"/>
                <a:cs typeface="Times New Roman" panose="02020603050405020304" pitchFamily="18" charset="0"/>
              </a:rPr>
              <a:t>hayal</a:t>
            </a:r>
            <a:r>
              <a:rPr lang="en-GB" altLang="tr-TR" sz="2400" b="1" dirty="0">
                <a:solidFill>
                  <a:schemeClr val="tx1"/>
                </a:solidFill>
                <a:latin typeface="Times New Roman" panose="02020603050405020304" pitchFamily="18" charset="0"/>
                <a:cs typeface="Times New Roman" panose="02020603050405020304" pitchFamily="18" charset="0"/>
              </a:rPr>
              <a:t> </a:t>
            </a:r>
            <a:r>
              <a:rPr lang="en-GB" altLang="tr-TR" sz="2400" b="1" dirty="0" err="1">
                <a:solidFill>
                  <a:schemeClr val="tx1"/>
                </a:solidFill>
                <a:latin typeface="Times New Roman" panose="02020603050405020304" pitchFamily="18" charset="0"/>
                <a:cs typeface="Times New Roman" panose="02020603050405020304" pitchFamily="18" charset="0"/>
              </a:rPr>
              <a:t>gücünden</a:t>
            </a:r>
            <a:r>
              <a:rPr lang="en-GB" altLang="tr-TR" sz="2400" b="1" dirty="0">
                <a:solidFill>
                  <a:schemeClr val="tx1"/>
                </a:solidFill>
                <a:latin typeface="Times New Roman" panose="02020603050405020304" pitchFamily="18" charset="0"/>
                <a:cs typeface="Times New Roman" panose="02020603050405020304" pitchFamily="18" charset="0"/>
              </a:rPr>
              <a:t> </a:t>
            </a:r>
            <a:r>
              <a:rPr lang="en-GB" altLang="tr-TR" sz="2400" b="1" dirty="0" err="1">
                <a:solidFill>
                  <a:schemeClr val="tx1"/>
                </a:solidFill>
                <a:latin typeface="Times New Roman" panose="02020603050405020304" pitchFamily="18" charset="0"/>
                <a:cs typeface="Times New Roman" panose="02020603050405020304" pitchFamily="18" charset="0"/>
              </a:rPr>
              <a:t>değil</a:t>
            </a:r>
            <a:r>
              <a:rPr lang="en-GB" altLang="tr-TR" sz="2400" b="1" dirty="0">
                <a:solidFill>
                  <a:schemeClr val="tx1"/>
                </a:solidFill>
                <a:latin typeface="Times New Roman" panose="02020603050405020304" pitchFamily="18" charset="0"/>
                <a:cs typeface="Times New Roman" panose="02020603050405020304" pitchFamily="18" charset="0"/>
              </a:rPr>
              <a:t> </a:t>
            </a:r>
            <a:endParaRPr lang="tr-TR" altLang="tr-TR" sz="2400" b="1" dirty="0" smtClean="0">
              <a:solidFill>
                <a:schemeClr val="tx1"/>
              </a:solidFill>
              <a:latin typeface="Times New Roman" panose="02020603050405020304" pitchFamily="18" charset="0"/>
              <a:cs typeface="Times New Roman" panose="02020603050405020304" pitchFamily="18" charset="0"/>
            </a:endParaRPr>
          </a:p>
          <a:p>
            <a:pPr defTabSz="449263">
              <a:lnSpc>
                <a:spcPct val="150000"/>
              </a:lnSpc>
              <a:spcBef>
                <a:spcPts val="1200"/>
              </a:spcBef>
              <a:buClr>
                <a:srgbClr val="FF0066"/>
              </a:buClr>
              <a:buFont typeface="Wingdings" panose="05000000000000000000" pitchFamily="2" charset="2"/>
              <a:buChar char="Ø"/>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tr-TR" sz="2400" b="1" dirty="0" err="1" smtClean="0">
                <a:solidFill>
                  <a:schemeClr val="tx1"/>
                </a:solidFill>
                <a:latin typeface="Times New Roman" panose="02020603050405020304" pitchFamily="18" charset="0"/>
                <a:cs typeface="Times New Roman" panose="02020603050405020304" pitchFamily="18" charset="0"/>
              </a:rPr>
              <a:t>Küçük</a:t>
            </a:r>
            <a:r>
              <a:rPr lang="en-GB" altLang="tr-TR" sz="2400" b="1" dirty="0" smtClean="0">
                <a:solidFill>
                  <a:schemeClr val="tx1"/>
                </a:solidFill>
                <a:latin typeface="Times New Roman" panose="02020603050405020304" pitchFamily="18" charset="0"/>
                <a:cs typeface="Times New Roman" panose="02020603050405020304" pitchFamily="18" charset="0"/>
              </a:rPr>
              <a:t> </a:t>
            </a:r>
            <a:r>
              <a:rPr lang="en-GB" altLang="tr-TR" sz="2400" b="1" dirty="0" err="1">
                <a:solidFill>
                  <a:schemeClr val="tx1"/>
                </a:solidFill>
                <a:latin typeface="Times New Roman" panose="02020603050405020304" pitchFamily="18" charset="0"/>
                <a:cs typeface="Times New Roman" panose="02020603050405020304" pitchFamily="18" charset="0"/>
              </a:rPr>
              <a:t>gruplar</a:t>
            </a:r>
            <a:r>
              <a:rPr lang="en-GB" altLang="tr-TR" sz="2400" b="1" dirty="0">
                <a:solidFill>
                  <a:schemeClr val="tx1"/>
                </a:solidFill>
                <a:latin typeface="Times New Roman" panose="02020603050405020304" pitchFamily="18" charset="0"/>
                <a:cs typeface="Times New Roman" panose="02020603050405020304" pitchFamily="18" charset="0"/>
              </a:rPr>
              <a:t> </a:t>
            </a:r>
            <a:r>
              <a:rPr lang="en-GB" altLang="tr-TR" sz="2400" b="1" dirty="0" err="1">
                <a:solidFill>
                  <a:schemeClr val="tx1"/>
                </a:solidFill>
                <a:latin typeface="Times New Roman" panose="02020603050405020304" pitchFamily="18" charset="0"/>
                <a:cs typeface="Times New Roman" panose="02020603050405020304" pitchFamily="18" charset="0"/>
              </a:rPr>
              <a:t>daha</a:t>
            </a:r>
            <a:r>
              <a:rPr lang="en-GB" altLang="tr-TR" sz="2400" b="1" dirty="0">
                <a:solidFill>
                  <a:schemeClr val="tx1"/>
                </a:solidFill>
                <a:latin typeface="Times New Roman" panose="02020603050405020304" pitchFamily="18" charset="0"/>
                <a:cs typeface="Times New Roman" panose="02020603050405020304" pitchFamily="18" charset="0"/>
              </a:rPr>
              <a:t> </a:t>
            </a:r>
            <a:r>
              <a:rPr lang="en-GB" altLang="tr-TR" sz="2400" b="1" dirty="0" err="1">
                <a:solidFill>
                  <a:schemeClr val="tx1"/>
                </a:solidFill>
                <a:latin typeface="Times New Roman" panose="02020603050405020304" pitchFamily="18" charset="0"/>
                <a:cs typeface="Times New Roman" panose="02020603050405020304" pitchFamily="18" charset="0"/>
              </a:rPr>
              <a:t>iyi</a:t>
            </a:r>
            <a:r>
              <a:rPr lang="en-GB" altLang="tr-TR" sz="2400" b="1" dirty="0">
                <a:solidFill>
                  <a:schemeClr val="tx1"/>
                </a:solidFill>
                <a:latin typeface="Times New Roman" panose="02020603050405020304" pitchFamily="18" charset="0"/>
                <a:cs typeface="Times New Roman" panose="02020603050405020304" pitchFamily="18" charset="0"/>
              </a:rPr>
              <a:t> </a:t>
            </a:r>
            <a:r>
              <a:rPr lang="en-GB" altLang="tr-TR" sz="2400" b="1" dirty="0" err="1">
                <a:solidFill>
                  <a:schemeClr val="tx1"/>
                </a:solidFill>
                <a:latin typeface="Times New Roman" panose="02020603050405020304" pitchFamily="18" charset="0"/>
                <a:cs typeface="Times New Roman" panose="02020603050405020304" pitchFamily="18" charset="0"/>
              </a:rPr>
              <a:t>yaratıcı</a:t>
            </a:r>
            <a:r>
              <a:rPr lang="en-GB" altLang="tr-TR" sz="2400" b="1" dirty="0">
                <a:solidFill>
                  <a:schemeClr val="tx1"/>
                </a:solidFill>
                <a:latin typeface="Times New Roman" panose="02020603050405020304" pitchFamily="18" charset="0"/>
                <a:cs typeface="Times New Roman" panose="02020603050405020304" pitchFamily="18" charset="0"/>
              </a:rPr>
              <a:t> </a:t>
            </a:r>
            <a:r>
              <a:rPr lang="en-GB" altLang="tr-TR" sz="2400" b="1" dirty="0" err="1">
                <a:solidFill>
                  <a:schemeClr val="tx1"/>
                </a:solidFill>
                <a:latin typeface="Times New Roman" panose="02020603050405020304" pitchFamily="18" charset="0"/>
                <a:cs typeface="Times New Roman" panose="02020603050405020304" pitchFamily="18" charset="0"/>
              </a:rPr>
              <a:t>fikirler</a:t>
            </a:r>
            <a:r>
              <a:rPr lang="en-GB" altLang="tr-TR" sz="2400" b="1" dirty="0">
                <a:solidFill>
                  <a:schemeClr val="tx1"/>
                </a:solidFill>
                <a:latin typeface="Times New Roman" panose="02020603050405020304" pitchFamily="18" charset="0"/>
                <a:cs typeface="Times New Roman" panose="02020603050405020304" pitchFamily="18" charset="0"/>
              </a:rPr>
              <a:t> </a:t>
            </a:r>
            <a:r>
              <a:rPr lang="en-GB" altLang="tr-TR" sz="2400" b="1" dirty="0" err="1">
                <a:solidFill>
                  <a:schemeClr val="tx1"/>
                </a:solidFill>
                <a:latin typeface="Times New Roman" panose="02020603050405020304" pitchFamily="18" charset="0"/>
                <a:cs typeface="Times New Roman" panose="02020603050405020304" pitchFamily="18" charset="0"/>
              </a:rPr>
              <a:t>ortaya</a:t>
            </a:r>
            <a:r>
              <a:rPr lang="en-GB" altLang="tr-TR" sz="2400" b="1" dirty="0">
                <a:solidFill>
                  <a:schemeClr val="tx1"/>
                </a:solidFill>
                <a:latin typeface="Times New Roman" panose="02020603050405020304" pitchFamily="18" charset="0"/>
                <a:cs typeface="Times New Roman" panose="02020603050405020304" pitchFamily="18" charset="0"/>
              </a:rPr>
              <a:t> </a:t>
            </a:r>
            <a:r>
              <a:rPr lang="en-GB" altLang="tr-TR" sz="2400" b="1" dirty="0" err="1" smtClean="0">
                <a:solidFill>
                  <a:schemeClr val="tx1"/>
                </a:solidFill>
                <a:latin typeface="Times New Roman" panose="02020603050405020304" pitchFamily="18" charset="0"/>
                <a:cs typeface="Times New Roman" panose="02020603050405020304" pitchFamily="18" charset="0"/>
              </a:rPr>
              <a:t>çıkarırlar</a:t>
            </a:r>
            <a:r>
              <a:rPr lang="en-GB" altLang="tr-TR" sz="2400" b="1" dirty="0" smtClean="0">
                <a:solidFill>
                  <a:schemeClr val="tx1"/>
                </a:solidFill>
                <a:latin typeface="Times New Roman" panose="02020603050405020304" pitchFamily="18" charset="0"/>
                <a:cs typeface="Times New Roman" panose="02020603050405020304" pitchFamily="18" charset="0"/>
              </a:rPr>
              <a:t>.</a:t>
            </a:r>
            <a:endParaRPr lang="tr-TR" altLang="tr-TR" sz="2400" b="1" dirty="0" smtClean="0">
              <a:solidFill>
                <a:schemeClr val="tx1"/>
              </a:solidFill>
              <a:latin typeface="Times New Roman" panose="02020603050405020304" pitchFamily="18" charset="0"/>
              <a:cs typeface="Times New Roman" panose="02020603050405020304" pitchFamily="18" charset="0"/>
            </a:endParaRPr>
          </a:p>
          <a:p>
            <a:pPr defTabSz="449263">
              <a:lnSpc>
                <a:spcPct val="150000"/>
              </a:lnSpc>
              <a:spcBef>
                <a:spcPts val="1200"/>
              </a:spcBef>
              <a:buClr>
                <a:srgbClr val="FF0066"/>
              </a:buClr>
              <a:buFont typeface="Wingdings" panose="05000000000000000000" pitchFamily="2" charset="2"/>
              <a:buChar char="Ø"/>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tr-TR" sz="2400" b="1" dirty="0" smtClean="0">
                <a:solidFill>
                  <a:schemeClr val="tx1"/>
                </a:solidFill>
                <a:latin typeface="Times New Roman" panose="02020603050405020304" pitchFamily="18" charset="0"/>
                <a:cs typeface="Times New Roman" panose="02020603050405020304" pitchFamily="18" charset="0"/>
              </a:rPr>
              <a:t>Tek </a:t>
            </a:r>
            <a:r>
              <a:rPr lang="en-GB" altLang="tr-TR" sz="2400" b="1" dirty="0" err="1">
                <a:solidFill>
                  <a:schemeClr val="tx1"/>
                </a:solidFill>
                <a:latin typeface="Times New Roman" panose="02020603050405020304" pitchFamily="18" charset="0"/>
                <a:cs typeface="Times New Roman" panose="02020603050405020304" pitchFamily="18" charset="0"/>
              </a:rPr>
              <a:t>kaynak</a:t>
            </a:r>
            <a:r>
              <a:rPr lang="en-GB" altLang="tr-TR" sz="2400" b="1" dirty="0">
                <a:solidFill>
                  <a:schemeClr val="tx1"/>
                </a:solidFill>
                <a:latin typeface="Times New Roman" panose="02020603050405020304" pitchFamily="18" charset="0"/>
                <a:cs typeface="Times New Roman" panose="02020603050405020304" pitchFamily="18" charset="0"/>
              </a:rPr>
              <a:t> </a:t>
            </a:r>
            <a:r>
              <a:rPr lang="en-GB" altLang="tr-TR" sz="2400" b="1" dirty="0" err="1">
                <a:solidFill>
                  <a:schemeClr val="tx1"/>
                </a:solidFill>
                <a:latin typeface="Times New Roman" panose="02020603050405020304" pitchFamily="18" charset="0"/>
                <a:cs typeface="Times New Roman" panose="02020603050405020304" pitchFamily="18" charset="0"/>
              </a:rPr>
              <a:t>teknoloji</a:t>
            </a:r>
            <a:r>
              <a:rPr lang="en-GB" altLang="tr-TR" sz="2400" b="1" dirty="0">
                <a:solidFill>
                  <a:schemeClr val="tx1"/>
                </a:solidFill>
                <a:latin typeface="Times New Roman" panose="02020603050405020304" pitchFamily="18" charset="0"/>
                <a:cs typeface="Times New Roman" panose="02020603050405020304" pitchFamily="18" charset="0"/>
              </a:rPr>
              <a:t> </a:t>
            </a:r>
            <a:r>
              <a:rPr lang="en-GB" altLang="tr-TR" sz="2400" b="1" dirty="0" err="1">
                <a:solidFill>
                  <a:schemeClr val="tx1"/>
                </a:solidFill>
                <a:latin typeface="Times New Roman" panose="02020603050405020304" pitchFamily="18" charset="0"/>
                <a:cs typeface="Times New Roman" panose="02020603050405020304" pitchFamily="18" charset="0"/>
              </a:rPr>
              <a:t>değildir</a:t>
            </a:r>
            <a:r>
              <a:rPr lang="en-GB" altLang="tr-TR" sz="2400" b="1" dirty="0">
                <a:solidFill>
                  <a:schemeClr val="tx1"/>
                </a:solidFill>
                <a:latin typeface="Times New Roman" panose="02020603050405020304" pitchFamily="18" charset="0"/>
                <a:cs typeface="Times New Roman" panose="02020603050405020304" pitchFamily="18" charset="0"/>
              </a:rPr>
              <a:t>. </a:t>
            </a:r>
            <a:r>
              <a:rPr lang="en-GB" altLang="tr-TR" sz="2400" b="1" dirty="0" err="1">
                <a:solidFill>
                  <a:schemeClr val="tx1"/>
                </a:solidFill>
                <a:latin typeface="Times New Roman" panose="02020603050405020304" pitchFamily="18" charset="0"/>
                <a:cs typeface="Times New Roman" panose="02020603050405020304" pitchFamily="18" charset="0"/>
              </a:rPr>
              <a:t>Pazar</a:t>
            </a:r>
            <a:r>
              <a:rPr lang="en-GB" altLang="tr-TR" sz="2400" b="1" dirty="0">
                <a:solidFill>
                  <a:schemeClr val="tx1"/>
                </a:solidFill>
                <a:latin typeface="Times New Roman" panose="02020603050405020304" pitchFamily="18" charset="0"/>
                <a:cs typeface="Times New Roman" panose="02020603050405020304" pitchFamily="18" charset="0"/>
              </a:rPr>
              <a:t> </a:t>
            </a:r>
            <a:r>
              <a:rPr lang="en-GB" altLang="tr-TR" sz="2400" b="1" dirty="0" err="1">
                <a:solidFill>
                  <a:schemeClr val="tx1"/>
                </a:solidFill>
                <a:latin typeface="Times New Roman" panose="02020603050405020304" pitchFamily="18" charset="0"/>
                <a:cs typeface="Times New Roman" panose="02020603050405020304" pitchFamily="18" charset="0"/>
              </a:rPr>
              <a:t>odaklı</a:t>
            </a:r>
            <a:r>
              <a:rPr lang="en-GB" altLang="tr-TR" sz="2400" b="1" dirty="0">
                <a:solidFill>
                  <a:schemeClr val="tx1"/>
                </a:solidFill>
                <a:latin typeface="Times New Roman" panose="02020603050405020304" pitchFamily="18" charset="0"/>
                <a:cs typeface="Times New Roman" panose="02020603050405020304" pitchFamily="18" charset="0"/>
              </a:rPr>
              <a:t> </a:t>
            </a:r>
            <a:r>
              <a:rPr lang="en-GB" altLang="tr-TR" sz="2400" b="1" dirty="0" err="1">
                <a:solidFill>
                  <a:schemeClr val="tx1"/>
                </a:solidFill>
                <a:latin typeface="Times New Roman" panose="02020603050405020304" pitchFamily="18" charset="0"/>
                <a:cs typeface="Times New Roman" panose="02020603050405020304" pitchFamily="18" charset="0"/>
              </a:rPr>
              <a:t>yenilikçiler</a:t>
            </a:r>
            <a:r>
              <a:rPr lang="en-GB" altLang="tr-TR" sz="2400" b="1" dirty="0">
                <a:solidFill>
                  <a:schemeClr val="tx1"/>
                </a:solidFill>
                <a:latin typeface="Times New Roman" panose="02020603050405020304" pitchFamily="18" charset="0"/>
                <a:cs typeface="Times New Roman" panose="02020603050405020304" pitchFamily="18" charset="0"/>
              </a:rPr>
              <a:t> </a:t>
            </a:r>
            <a:r>
              <a:rPr lang="en-GB" altLang="tr-TR" sz="2400" b="1" dirty="0" err="1">
                <a:solidFill>
                  <a:schemeClr val="tx1"/>
                </a:solidFill>
                <a:latin typeface="Times New Roman" panose="02020603050405020304" pitchFamily="18" charset="0"/>
                <a:cs typeface="Times New Roman" panose="02020603050405020304" pitchFamily="18" charset="0"/>
              </a:rPr>
              <a:t>pazar</a:t>
            </a:r>
            <a:r>
              <a:rPr lang="en-GB" altLang="tr-TR" sz="2400" b="1" dirty="0">
                <a:solidFill>
                  <a:schemeClr val="tx1"/>
                </a:solidFill>
                <a:latin typeface="Times New Roman" panose="02020603050405020304" pitchFamily="18" charset="0"/>
                <a:cs typeface="Times New Roman" panose="02020603050405020304" pitchFamily="18" charset="0"/>
              </a:rPr>
              <a:t> </a:t>
            </a:r>
            <a:r>
              <a:rPr lang="en-GB" altLang="tr-TR" sz="2400" b="1" dirty="0" err="1">
                <a:solidFill>
                  <a:schemeClr val="tx1"/>
                </a:solidFill>
                <a:latin typeface="Times New Roman" panose="02020603050405020304" pitchFamily="18" charset="0"/>
                <a:cs typeface="Times New Roman" panose="02020603050405020304" pitchFamily="18" charset="0"/>
              </a:rPr>
              <a:t>araştırması</a:t>
            </a:r>
            <a:r>
              <a:rPr lang="en-GB" altLang="tr-TR" sz="2400" b="1" dirty="0">
                <a:solidFill>
                  <a:schemeClr val="tx1"/>
                </a:solidFill>
                <a:latin typeface="Times New Roman" panose="02020603050405020304" pitchFamily="18" charset="0"/>
                <a:cs typeface="Times New Roman" panose="02020603050405020304" pitchFamily="18" charset="0"/>
              </a:rPr>
              <a:t> </a:t>
            </a:r>
            <a:r>
              <a:rPr lang="en-GB" altLang="tr-TR" sz="2400" b="1" dirty="0" err="1">
                <a:solidFill>
                  <a:schemeClr val="tx1"/>
                </a:solidFill>
                <a:latin typeface="Times New Roman" panose="02020603050405020304" pitchFamily="18" charset="0"/>
                <a:cs typeface="Times New Roman" panose="02020603050405020304" pitchFamily="18" charset="0"/>
              </a:rPr>
              <a:t>yaptıkları</a:t>
            </a:r>
            <a:r>
              <a:rPr lang="en-GB" altLang="tr-TR" sz="2400" b="1" dirty="0">
                <a:solidFill>
                  <a:schemeClr val="tx1"/>
                </a:solidFill>
                <a:latin typeface="Times New Roman" panose="02020603050405020304" pitchFamily="18" charset="0"/>
                <a:cs typeface="Times New Roman" panose="02020603050405020304" pitchFamily="18" charset="0"/>
              </a:rPr>
              <a:t> </a:t>
            </a:r>
            <a:r>
              <a:rPr lang="en-GB" altLang="tr-TR" sz="2400" b="1" dirty="0" err="1">
                <a:solidFill>
                  <a:schemeClr val="tx1"/>
                </a:solidFill>
                <a:latin typeface="Times New Roman" panose="02020603050405020304" pitchFamily="18" charset="0"/>
                <a:cs typeface="Times New Roman" panose="02020603050405020304" pitchFamily="18" charset="0"/>
              </a:rPr>
              <a:t>için</a:t>
            </a:r>
            <a:r>
              <a:rPr lang="en-GB" altLang="tr-TR" sz="2400" b="1" dirty="0">
                <a:solidFill>
                  <a:schemeClr val="tx1"/>
                </a:solidFill>
                <a:latin typeface="Times New Roman" panose="02020603050405020304" pitchFamily="18" charset="0"/>
                <a:cs typeface="Times New Roman" panose="02020603050405020304" pitchFamily="18" charset="0"/>
              </a:rPr>
              <a:t> </a:t>
            </a:r>
            <a:r>
              <a:rPr lang="en-GB" altLang="tr-TR" sz="2400" b="1" dirty="0" err="1">
                <a:solidFill>
                  <a:schemeClr val="tx1"/>
                </a:solidFill>
                <a:latin typeface="Times New Roman" panose="02020603050405020304" pitchFamily="18" charset="0"/>
                <a:cs typeface="Times New Roman" panose="02020603050405020304" pitchFamily="18" charset="0"/>
              </a:rPr>
              <a:t>en</a:t>
            </a:r>
            <a:r>
              <a:rPr lang="en-GB" altLang="tr-TR" sz="2400" b="1" dirty="0">
                <a:solidFill>
                  <a:schemeClr val="tx1"/>
                </a:solidFill>
                <a:latin typeface="Times New Roman" panose="02020603050405020304" pitchFamily="18" charset="0"/>
                <a:cs typeface="Times New Roman" panose="02020603050405020304" pitchFamily="18" charset="0"/>
              </a:rPr>
              <a:t> </a:t>
            </a:r>
            <a:r>
              <a:rPr lang="en-GB" altLang="tr-TR" sz="2400" b="1" dirty="0" err="1">
                <a:solidFill>
                  <a:schemeClr val="tx1"/>
                </a:solidFill>
                <a:latin typeface="Times New Roman" panose="02020603050405020304" pitchFamily="18" charset="0"/>
                <a:cs typeface="Times New Roman" panose="02020603050405020304" pitchFamily="18" charset="0"/>
              </a:rPr>
              <a:t>yüksek</a:t>
            </a:r>
            <a:r>
              <a:rPr lang="en-GB" altLang="tr-TR" sz="2400" b="1" dirty="0">
                <a:solidFill>
                  <a:schemeClr val="tx1"/>
                </a:solidFill>
                <a:latin typeface="Times New Roman" panose="02020603050405020304" pitchFamily="18" charset="0"/>
                <a:cs typeface="Times New Roman" panose="02020603050405020304" pitchFamily="18" charset="0"/>
              </a:rPr>
              <a:t> </a:t>
            </a:r>
            <a:r>
              <a:rPr lang="en-GB" altLang="tr-TR" sz="2400" b="1" dirty="0" err="1">
                <a:solidFill>
                  <a:schemeClr val="tx1"/>
                </a:solidFill>
                <a:latin typeface="Times New Roman" panose="02020603050405020304" pitchFamily="18" charset="0"/>
                <a:cs typeface="Times New Roman" panose="02020603050405020304" pitchFamily="18" charset="0"/>
              </a:rPr>
              <a:t>başarı</a:t>
            </a:r>
            <a:r>
              <a:rPr lang="en-GB" altLang="tr-TR" sz="2400" b="1" dirty="0">
                <a:solidFill>
                  <a:schemeClr val="tx1"/>
                </a:solidFill>
                <a:latin typeface="Times New Roman" panose="02020603050405020304" pitchFamily="18" charset="0"/>
                <a:cs typeface="Times New Roman" panose="02020603050405020304" pitchFamily="18" charset="0"/>
              </a:rPr>
              <a:t> </a:t>
            </a:r>
            <a:r>
              <a:rPr lang="en-GB" altLang="tr-TR" sz="2400" b="1" dirty="0" err="1">
                <a:solidFill>
                  <a:schemeClr val="tx1"/>
                </a:solidFill>
                <a:latin typeface="Times New Roman" panose="02020603050405020304" pitchFamily="18" charset="0"/>
                <a:cs typeface="Times New Roman" panose="02020603050405020304" pitchFamily="18" charset="0"/>
              </a:rPr>
              <a:t>olanağına</a:t>
            </a:r>
            <a:r>
              <a:rPr lang="en-GB" altLang="tr-TR" sz="2400" b="1" dirty="0">
                <a:solidFill>
                  <a:schemeClr val="tx1"/>
                </a:solidFill>
                <a:latin typeface="Times New Roman" panose="02020603050405020304" pitchFamily="18" charset="0"/>
                <a:cs typeface="Times New Roman" panose="02020603050405020304" pitchFamily="18" charset="0"/>
              </a:rPr>
              <a:t> </a:t>
            </a:r>
            <a:r>
              <a:rPr lang="en-GB" altLang="tr-TR" sz="2400" b="1" dirty="0" err="1">
                <a:solidFill>
                  <a:schemeClr val="tx1"/>
                </a:solidFill>
                <a:latin typeface="Times New Roman" panose="02020603050405020304" pitchFamily="18" charset="0"/>
                <a:cs typeface="Times New Roman" panose="02020603050405020304" pitchFamily="18" charset="0"/>
              </a:rPr>
              <a:t>sahiptirler</a:t>
            </a:r>
            <a:r>
              <a:rPr lang="en-GB" altLang="tr-TR" sz="2400" b="1" dirty="0">
                <a:solidFill>
                  <a:schemeClr val="tx1"/>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24311396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9" name="Rectangle 2"/>
          <p:cNvSpPr>
            <a:spLocks noGrp="1" noChangeArrowheads="1"/>
          </p:cNvSpPr>
          <p:nvPr>
            <p:ph type="title"/>
          </p:nvPr>
        </p:nvSpPr>
        <p:spPr>
          <a:xfrm>
            <a:off x="2209801" y="317273"/>
            <a:ext cx="8101013" cy="710067"/>
          </a:xfrm>
        </p:spPr>
        <p:txBody>
          <a:bodyPr vert="horz" lIns="90000" tIns="46800" rIns="90000" bIns="46800" rtlCol="0" anchor="ctr">
            <a:spAutoFit/>
          </a:bodyPr>
          <a:lstStyle/>
          <a:p>
            <a: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tr-TR" altLang="tr-TR" sz="4000" b="1" i="1">
                <a:latin typeface="Times New Roman" panose="02020603050405020304" pitchFamily="18" charset="0"/>
                <a:cs typeface="Times New Roman" panose="02020603050405020304" pitchFamily="18" charset="0"/>
              </a:rPr>
              <a:t>GENEL </a:t>
            </a:r>
            <a:r>
              <a:rPr lang="en-GB" altLang="tr-TR" sz="4000" b="1" i="1">
                <a:latin typeface="Times New Roman" panose="02020603050405020304" pitchFamily="18" charset="0"/>
                <a:cs typeface="Times New Roman" panose="02020603050405020304" pitchFamily="18" charset="0"/>
              </a:rPr>
              <a:t>YENİLİK PRENSİPLERİ</a:t>
            </a:r>
          </a:p>
        </p:txBody>
      </p:sp>
      <p:pic>
        <p:nvPicPr>
          <p:cNvPr id="116740" name="Picture 4" descr="http://www.innovationjournalism.org/blog/uploaded_images/jobs-ipad-79847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3250" y="1428750"/>
            <a:ext cx="3714750" cy="542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p:cNvSpPr txBox="1">
            <a:spLocks noChangeArrowheads="1"/>
          </p:cNvSpPr>
          <p:nvPr/>
        </p:nvSpPr>
        <p:spPr bwMode="white">
          <a:xfrm>
            <a:off x="360608" y="1415066"/>
            <a:ext cx="6592642" cy="4428008"/>
          </a:xfrm>
          <a:prstGeom prst="rect">
            <a:avLst/>
          </a:prstGeom>
          <a:noFill/>
          <a:ln w="9525">
            <a:noFill/>
            <a:miter lim="800000"/>
            <a:headEnd/>
            <a:tailEnd/>
          </a:ln>
        </p:spPr>
        <p:txBody>
          <a:bodyPr wrap="square" lIns="90000" tIns="46800" rIns="90000" bIns="46800">
            <a:spAutoFit/>
          </a:bodyPr>
          <a:lstStyle/>
          <a:p>
            <a:pPr marL="341313" indent="-341313" defTabSz="449263">
              <a:lnSpc>
                <a:spcPct val="90000"/>
              </a:lnSpc>
              <a:spcBef>
                <a:spcPts val="2413"/>
              </a:spcBef>
              <a:buFontTx/>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800" b="1" kern="0" dirty="0" err="1">
                <a:latin typeface="Times New Roman" panose="02020603050405020304" pitchFamily="18" charset="0"/>
                <a:cs typeface="Times New Roman" panose="02020603050405020304" pitchFamily="18" charset="0"/>
              </a:rPr>
              <a:t>Ürünler</a:t>
            </a:r>
            <a:r>
              <a:rPr lang="en-GB" sz="2800" b="1" kern="0" dirty="0">
                <a:latin typeface="Times New Roman" panose="02020603050405020304" pitchFamily="18" charset="0"/>
                <a:cs typeface="Times New Roman" panose="02020603050405020304" pitchFamily="18" charset="0"/>
              </a:rPr>
              <a:t> </a:t>
            </a:r>
            <a:r>
              <a:rPr lang="en-GB" sz="2800" b="1" kern="0" dirty="0" err="1">
                <a:latin typeface="Times New Roman" panose="02020603050405020304" pitchFamily="18" charset="0"/>
                <a:cs typeface="Times New Roman" panose="02020603050405020304" pitchFamily="18" charset="0"/>
              </a:rPr>
              <a:t>ve</a:t>
            </a:r>
            <a:r>
              <a:rPr lang="en-GB" sz="2800" b="1" kern="0" dirty="0">
                <a:latin typeface="Times New Roman" panose="02020603050405020304" pitchFamily="18" charset="0"/>
                <a:cs typeface="Times New Roman" panose="02020603050405020304" pitchFamily="18" charset="0"/>
              </a:rPr>
              <a:t> </a:t>
            </a:r>
            <a:r>
              <a:rPr lang="en-GB" sz="2800" b="1" kern="0" dirty="0" err="1">
                <a:latin typeface="Times New Roman" panose="02020603050405020304" pitchFamily="18" charset="0"/>
                <a:cs typeface="Times New Roman" panose="02020603050405020304" pitchFamily="18" charset="0"/>
              </a:rPr>
              <a:t>süreçlerle</a:t>
            </a:r>
            <a:r>
              <a:rPr lang="en-GB" sz="2800" b="1" kern="0" dirty="0">
                <a:latin typeface="Times New Roman" panose="02020603050405020304" pitchFamily="18" charset="0"/>
                <a:cs typeface="Times New Roman" panose="02020603050405020304" pitchFamily="18" charset="0"/>
              </a:rPr>
              <a:t> </a:t>
            </a:r>
            <a:r>
              <a:rPr lang="en-GB" sz="2800" b="1" kern="0" dirty="0" err="1">
                <a:latin typeface="Times New Roman" panose="02020603050405020304" pitchFamily="18" charset="0"/>
                <a:cs typeface="Times New Roman" panose="02020603050405020304" pitchFamily="18" charset="0"/>
              </a:rPr>
              <a:t>ilgili</a:t>
            </a:r>
            <a:r>
              <a:rPr lang="en-GB" sz="2800" b="1" kern="0" dirty="0">
                <a:latin typeface="Times New Roman" panose="02020603050405020304" pitchFamily="18" charset="0"/>
                <a:cs typeface="Times New Roman" panose="02020603050405020304" pitchFamily="18" charset="0"/>
              </a:rPr>
              <a:t> </a:t>
            </a:r>
            <a:r>
              <a:rPr lang="en-GB" sz="2800" b="1" kern="0" dirty="0" err="1">
                <a:latin typeface="Times New Roman" panose="02020603050405020304" pitchFamily="18" charset="0"/>
                <a:cs typeface="Times New Roman" panose="02020603050405020304" pitchFamily="18" charset="0"/>
              </a:rPr>
              <a:t>olarak</a:t>
            </a:r>
            <a:r>
              <a:rPr lang="en-GB" sz="2800" b="1" kern="0" dirty="0">
                <a:latin typeface="Times New Roman" panose="02020603050405020304" pitchFamily="18" charset="0"/>
                <a:cs typeface="Times New Roman" panose="02020603050405020304" pitchFamily="18" charset="0"/>
              </a:rPr>
              <a:t> </a:t>
            </a:r>
            <a:r>
              <a:rPr lang="en-GB" sz="2800" b="1" kern="0" dirty="0" err="1">
                <a:latin typeface="Times New Roman" panose="02020603050405020304" pitchFamily="18" charset="0"/>
                <a:cs typeface="Times New Roman" panose="02020603050405020304" pitchFamily="18" charset="0"/>
              </a:rPr>
              <a:t>sürekli</a:t>
            </a:r>
            <a:r>
              <a:rPr lang="en-GB" sz="2800" b="1" kern="0" dirty="0">
                <a:latin typeface="Times New Roman" panose="02020603050405020304" pitchFamily="18" charset="0"/>
                <a:cs typeface="Times New Roman" panose="02020603050405020304" pitchFamily="18" charset="0"/>
              </a:rPr>
              <a:t> </a:t>
            </a:r>
            <a:r>
              <a:rPr lang="en-GB" sz="2800" b="1" kern="0" dirty="0" err="1">
                <a:latin typeface="Times New Roman" panose="02020603050405020304" pitchFamily="18" charset="0"/>
                <a:cs typeface="Times New Roman" panose="02020603050405020304" pitchFamily="18" charset="0"/>
              </a:rPr>
              <a:t>yeni</a:t>
            </a:r>
            <a:r>
              <a:rPr lang="en-GB" sz="2800" b="1" kern="0" dirty="0">
                <a:latin typeface="Times New Roman" panose="02020603050405020304" pitchFamily="18" charset="0"/>
                <a:cs typeface="Times New Roman" panose="02020603050405020304" pitchFamily="18" charset="0"/>
              </a:rPr>
              <a:t> </a:t>
            </a:r>
            <a:r>
              <a:rPr lang="en-GB" sz="2800" b="1" kern="0" dirty="0" err="1">
                <a:latin typeface="Times New Roman" panose="02020603050405020304" pitchFamily="18" charset="0"/>
                <a:cs typeface="Times New Roman" panose="02020603050405020304" pitchFamily="18" charset="0"/>
              </a:rPr>
              <a:t>fikirler</a:t>
            </a:r>
            <a:r>
              <a:rPr lang="en-GB" sz="2800" b="1" kern="0" dirty="0">
                <a:latin typeface="Times New Roman" panose="02020603050405020304" pitchFamily="18" charset="0"/>
                <a:cs typeface="Times New Roman" panose="02020603050405020304" pitchFamily="18" charset="0"/>
              </a:rPr>
              <a:t> </a:t>
            </a:r>
            <a:r>
              <a:rPr lang="en-GB" sz="2800" b="1" kern="0" dirty="0" err="1">
                <a:latin typeface="Times New Roman" panose="02020603050405020304" pitchFamily="18" charset="0"/>
                <a:cs typeface="Times New Roman" panose="02020603050405020304" pitchFamily="18" charset="0"/>
              </a:rPr>
              <a:t>araştır</a:t>
            </a:r>
            <a:endParaRPr lang="en-GB" sz="2800" b="1" kern="0" dirty="0">
              <a:latin typeface="Times New Roman" panose="02020603050405020304" pitchFamily="18" charset="0"/>
              <a:cs typeface="Times New Roman" panose="02020603050405020304" pitchFamily="18" charset="0"/>
            </a:endParaRPr>
          </a:p>
          <a:p>
            <a:pPr marL="341313" indent="-341313" defTabSz="449263">
              <a:lnSpc>
                <a:spcPct val="90000"/>
              </a:lnSpc>
              <a:spcBef>
                <a:spcPts val="2413"/>
              </a:spcBef>
              <a:buFontTx/>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800" b="1" kern="0" dirty="0" err="1">
                <a:latin typeface="Times New Roman" panose="02020603050405020304" pitchFamily="18" charset="0"/>
                <a:cs typeface="Times New Roman" panose="02020603050405020304" pitchFamily="18" charset="0"/>
              </a:rPr>
              <a:t>Anlaşılabilir</a:t>
            </a:r>
            <a:r>
              <a:rPr lang="en-GB" sz="2800" b="1" kern="0" dirty="0">
                <a:latin typeface="Times New Roman" panose="02020603050405020304" pitchFamily="18" charset="0"/>
                <a:cs typeface="Times New Roman" panose="02020603050405020304" pitchFamily="18" charset="0"/>
              </a:rPr>
              <a:t> </a:t>
            </a:r>
            <a:r>
              <a:rPr lang="en-GB" sz="2800" b="1" kern="0" dirty="0" err="1">
                <a:latin typeface="Times New Roman" panose="02020603050405020304" pitchFamily="18" charset="0"/>
                <a:cs typeface="Times New Roman" panose="02020603050405020304" pitchFamily="18" charset="0"/>
              </a:rPr>
              <a:t>ve</a:t>
            </a:r>
            <a:r>
              <a:rPr lang="en-GB" sz="2800" b="1" kern="0" dirty="0">
                <a:latin typeface="Times New Roman" panose="02020603050405020304" pitchFamily="18" charset="0"/>
                <a:cs typeface="Times New Roman" panose="02020603050405020304" pitchFamily="18" charset="0"/>
              </a:rPr>
              <a:t> </a:t>
            </a:r>
            <a:r>
              <a:rPr lang="en-GB" sz="2800" b="1" kern="0" dirty="0" err="1">
                <a:latin typeface="Times New Roman" panose="02020603050405020304" pitchFamily="18" charset="0"/>
                <a:cs typeface="Times New Roman" panose="02020603050405020304" pitchFamily="18" charset="0"/>
              </a:rPr>
              <a:t>müşteri-tabanlı</a:t>
            </a:r>
            <a:r>
              <a:rPr lang="en-GB" sz="2800" b="1" kern="0" dirty="0">
                <a:latin typeface="Times New Roman" panose="02020603050405020304" pitchFamily="18" charset="0"/>
                <a:cs typeface="Times New Roman" panose="02020603050405020304" pitchFamily="18" charset="0"/>
              </a:rPr>
              <a:t> </a:t>
            </a:r>
            <a:r>
              <a:rPr lang="en-GB" sz="2800" b="1" kern="0" dirty="0" err="1">
                <a:latin typeface="Times New Roman" panose="02020603050405020304" pitchFamily="18" charset="0"/>
                <a:cs typeface="Times New Roman" panose="02020603050405020304" pitchFamily="18" charset="0"/>
              </a:rPr>
              <a:t>yenilikler</a:t>
            </a:r>
            <a:r>
              <a:rPr lang="en-GB" sz="2800" b="1" kern="0" dirty="0">
                <a:latin typeface="Times New Roman" panose="02020603050405020304" pitchFamily="18" charset="0"/>
                <a:cs typeface="Times New Roman" panose="02020603050405020304" pitchFamily="18" charset="0"/>
              </a:rPr>
              <a:t> yap</a:t>
            </a:r>
          </a:p>
          <a:p>
            <a:pPr marL="341313" indent="-341313" defTabSz="449263">
              <a:lnSpc>
                <a:spcPct val="90000"/>
              </a:lnSpc>
              <a:spcBef>
                <a:spcPts val="2413"/>
              </a:spcBef>
              <a:buFontTx/>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800" b="1" kern="0" dirty="0" err="1">
                <a:latin typeface="Times New Roman" panose="02020603050405020304" pitchFamily="18" charset="0"/>
                <a:cs typeface="Times New Roman" panose="02020603050405020304" pitchFamily="18" charset="0"/>
              </a:rPr>
              <a:t>Küçük</a:t>
            </a:r>
            <a:r>
              <a:rPr lang="en-GB" sz="2800" b="1" kern="0" dirty="0">
                <a:latin typeface="Times New Roman" panose="02020603050405020304" pitchFamily="18" charset="0"/>
                <a:cs typeface="Times New Roman" panose="02020603050405020304" pitchFamily="18" charset="0"/>
              </a:rPr>
              <a:t> </a:t>
            </a:r>
            <a:r>
              <a:rPr lang="en-GB" sz="2800" b="1" kern="0" dirty="0" err="1">
                <a:latin typeface="Times New Roman" panose="02020603050405020304" pitchFamily="18" charset="0"/>
                <a:cs typeface="Times New Roman" panose="02020603050405020304" pitchFamily="18" charset="0"/>
              </a:rPr>
              <a:t>başlasan</a:t>
            </a:r>
            <a:r>
              <a:rPr lang="en-GB" sz="2800" b="1" kern="0" dirty="0">
                <a:latin typeface="Times New Roman" panose="02020603050405020304" pitchFamily="18" charset="0"/>
                <a:cs typeface="Times New Roman" panose="02020603050405020304" pitchFamily="18" charset="0"/>
              </a:rPr>
              <a:t> </a:t>
            </a:r>
            <a:r>
              <a:rPr lang="en-GB" sz="2800" b="1" kern="0" dirty="0" err="1">
                <a:latin typeface="Times New Roman" panose="02020603050405020304" pitchFamily="18" charset="0"/>
                <a:cs typeface="Times New Roman" panose="02020603050405020304" pitchFamily="18" charset="0"/>
              </a:rPr>
              <a:t>da</a:t>
            </a:r>
            <a:r>
              <a:rPr lang="en-GB" sz="2800" b="1" kern="0" dirty="0">
                <a:latin typeface="Times New Roman" panose="02020603050405020304" pitchFamily="18" charset="0"/>
                <a:cs typeface="Times New Roman" panose="02020603050405020304" pitchFamily="18" charset="0"/>
              </a:rPr>
              <a:t> hep </a:t>
            </a:r>
            <a:r>
              <a:rPr lang="en-GB" sz="2800" b="1" kern="0" dirty="0" err="1">
                <a:latin typeface="Times New Roman" panose="02020603050405020304" pitchFamily="18" charset="0"/>
                <a:cs typeface="Times New Roman" panose="02020603050405020304" pitchFamily="18" charset="0"/>
              </a:rPr>
              <a:t>daha</a:t>
            </a:r>
            <a:r>
              <a:rPr lang="en-GB" sz="2800" b="1" kern="0" dirty="0">
                <a:latin typeface="Times New Roman" panose="02020603050405020304" pitchFamily="18" charset="0"/>
                <a:cs typeface="Times New Roman" panose="02020603050405020304" pitchFamily="18" charset="0"/>
              </a:rPr>
              <a:t> </a:t>
            </a:r>
            <a:r>
              <a:rPr lang="en-GB" sz="2800" b="1" kern="0" dirty="0" err="1">
                <a:latin typeface="Times New Roman" panose="02020603050405020304" pitchFamily="18" charset="0"/>
                <a:cs typeface="Times New Roman" panose="02020603050405020304" pitchFamily="18" charset="0"/>
              </a:rPr>
              <a:t>büyümeyi</a:t>
            </a:r>
            <a:r>
              <a:rPr lang="en-GB" sz="2800" b="1" kern="0" dirty="0">
                <a:latin typeface="Times New Roman" panose="02020603050405020304" pitchFamily="18" charset="0"/>
                <a:cs typeface="Times New Roman" panose="02020603050405020304" pitchFamily="18" charset="0"/>
              </a:rPr>
              <a:t> </a:t>
            </a:r>
            <a:r>
              <a:rPr lang="en-GB" sz="2800" b="1" kern="0" dirty="0" err="1">
                <a:latin typeface="Times New Roman" panose="02020603050405020304" pitchFamily="18" charset="0"/>
                <a:cs typeface="Times New Roman" panose="02020603050405020304" pitchFamily="18" charset="0"/>
              </a:rPr>
              <a:t>hedefle</a:t>
            </a:r>
            <a:endParaRPr lang="en-GB" sz="2800" b="1" kern="0" dirty="0">
              <a:latin typeface="Times New Roman" panose="02020603050405020304" pitchFamily="18" charset="0"/>
              <a:cs typeface="Times New Roman" panose="02020603050405020304" pitchFamily="18" charset="0"/>
            </a:endParaRPr>
          </a:p>
          <a:p>
            <a:pPr marL="341313" indent="-341313" defTabSz="449263">
              <a:lnSpc>
                <a:spcPct val="90000"/>
              </a:lnSpc>
              <a:spcBef>
                <a:spcPts val="2413"/>
              </a:spcBef>
              <a:buFontTx/>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800" b="1" kern="0" dirty="0" err="1">
                <a:latin typeface="Times New Roman" panose="02020603050405020304" pitchFamily="18" charset="0"/>
                <a:cs typeface="Times New Roman" panose="02020603050405020304" pitchFamily="18" charset="0"/>
              </a:rPr>
              <a:t>Dene</a:t>
            </a:r>
            <a:r>
              <a:rPr lang="en-GB" sz="2800" b="1" kern="0" dirty="0">
                <a:latin typeface="Times New Roman" panose="02020603050405020304" pitchFamily="18" charset="0"/>
                <a:cs typeface="Times New Roman" panose="02020603050405020304" pitchFamily="18" charset="0"/>
              </a:rPr>
              <a:t>-test et-</a:t>
            </a:r>
            <a:r>
              <a:rPr lang="en-GB" sz="2800" b="1" kern="0" dirty="0" err="1">
                <a:latin typeface="Times New Roman" panose="02020603050405020304" pitchFamily="18" charset="0"/>
                <a:cs typeface="Times New Roman" panose="02020603050405020304" pitchFamily="18" charset="0"/>
              </a:rPr>
              <a:t>düzelt</a:t>
            </a:r>
            <a:r>
              <a:rPr lang="en-GB" sz="2800" b="1" kern="0" dirty="0">
                <a:latin typeface="Times New Roman" panose="02020603050405020304" pitchFamily="18" charset="0"/>
                <a:cs typeface="Times New Roman" panose="02020603050405020304" pitchFamily="18" charset="0"/>
              </a:rPr>
              <a:t>, </a:t>
            </a:r>
            <a:r>
              <a:rPr lang="en-GB" sz="2800" b="1" kern="0" dirty="0" err="1">
                <a:latin typeface="Times New Roman" panose="02020603050405020304" pitchFamily="18" charset="0"/>
                <a:cs typeface="Times New Roman" panose="02020603050405020304" pitchFamily="18" charset="0"/>
              </a:rPr>
              <a:t>Hatalardan</a:t>
            </a:r>
            <a:r>
              <a:rPr lang="en-GB" sz="2800" b="1" kern="0" dirty="0">
                <a:latin typeface="Times New Roman" panose="02020603050405020304" pitchFamily="18" charset="0"/>
                <a:cs typeface="Times New Roman" panose="02020603050405020304" pitchFamily="18" charset="0"/>
              </a:rPr>
              <a:t> </a:t>
            </a:r>
            <a:r>
              <a:rPr lang="en-GB" sz="2800" b="1" kern="0" dirty="0" err="1">
                <a:latin typeface="Times New Roman" panose="02020603050405020304" pitchFamily="18" charset="0"/>
                <a:cs typeface="Times New Roman" panose="02020603050405020304" pitchFamily="18" charset="0"/>
              </a:rPr>
              <a:t>öğren</a:t>
            </a:r>
            <a:r>
              <a:rPr lang="en-GB" sz="2800" b="1" kern="0" dirty="0">
                <a:latin typeface="Times New Roman" panose="02020603050405020304" pitchFamily="18" charset="0"/>
                <a:cs typeface="Times New Roman" panose="02020603050405020304" pitchFamily="18" charset="0"/>
              </a:rPr>
              <a:t> </a:t>
            </a:r>
          </a:p>
          <a:p>
            <a:pPr marL="341313" indent="-341313" defTabSz="449263">
              <a:lnSpc>
                <a:spcPct val="90000"/>
              </a:lnSpc>
              <a:spcBef>
                <a:spcPts val="2413"/>
              </a:spcBef>
              <a:buFontTx/>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800" b="1" kern="0" dirty="0" err="1">
                <a:latin typeface="Times New Roman" panose="02020603050405020304" pitchFamily="18" charset="0"/>
                <a:cs typeface="Times New Roman" panose="02020603050405020304" pitchFamily="18" charset="0"/>
              </a:rPr>
              <a:t>Çok</a:t>
            </a:r>
            <a:r>
              <a:rPr lang="en-GB" sz="2800" b="1" kern="0" dirty="0">
                <a:latin typeface="Times New Roman" panose="02020603050405020304" pitchFamily="18" charset="0"/>
                <a:cs typeface="Times New Roman" panose="02020603050405020304" pitchFamily="18" charset="0"/>
              </a:rPr>
              <a:t> </a:t>
            </a:r>
            <a:r>
              <a:rPr lang="en-GB" sz="2800" b="1" kern="0" dirty="0" err="1">
                <a:latin typeface="Times New Roman" panose="02020603050405020304" pitchFamily="18" charset="0"/>
                <a:cs typeface="Times New Roman" panose="02020603050405020304" pitchFamily="18" charset="0"/>
              </a:rPr>
              <a:t>çalış</a:t>
            </a:r>
            <a:r>
              <a:rPr lang="en-GB" sz="2800" b="1" kern="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1317539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txBox="1">
            <a:spLocks/>
          </p:cNvSpPr>
          <p:nvPr/>
        </p:nvSpPr>
        <p:spPr>
          <a:xfrm>
            <a:off x="1285875" y="154546"/>
            <a:ext cx="9144000" cy="1143000"/>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altLang="tr-TR" sz="4000" b="1" i="1" dirty="0" err="1" smtClean="0"/>
              <a:t>Jobs’a</a:t>
            </a:r>
            <a:r>
              <a:rPr lang="tr-TR" altLang="tr-TR" sz="4000" b="1" i="1" dirty="0" smtClean="0"/>
              <a:t> göre </a:t>
            </a:r>
            <a:r>
              <a:rPr lang="en-GB" altLang="tr-TR" sz="3600" b="1" i="1" dirty="0" smtClean="0"/>
              <a:t>YENİLİK PRENSİPLERİ </a:t>
            </a:r>
            <a:r>
              <a:rPr lang="tr-TR" altLang="tr-TR" sz="3600" b="1" i="1" dirty="0" smtClean="0"/>
              <a:t> </a:t>
            </a:r>
            <a:r>
              <a:rPr lang="tr-TR" altLang="tr-TR" dirty="0" smtClean="0"/>
              <a:t/>
            </a:r>
            <a:br>
              <a:rPr lang="tr-TR" altLang="tr-TR" dirty="0" smtClean="0"/>
            </a:br>
            <a:endParaRPr lang="en-US" altLang="tr-TR" dirty="0"/>
          </a:p>
        </p:txBody>
      </p:sp>
      <p:sp>
        <p:nvSpPr>
          <p:cNvPr id="3" name="2 İçerik Yer Tutucusu"/>
          <p:cNvSpPr txBox="1">
            <a:spLocks/>
          </p:cNvSpPr>
          <p:nvPr/>
        </p:nvSpPr>
        <p:spPr>
          <a:xfrm>
            <a:off x="448748" y="870129"/>
            <a:ext cx="11592998" cy="5238750"/>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lnSpc>
                <a:spcPct val="150000"/>
              </a:lnSpc>
              <a:buClr>
                <a:schemeClr val="accent6"/>
              </a:buClr>
              <a:buSzPct val="200000"/>
              <a:buFont typeface="Wingdings" panose="05000000000000000000" pitchFamily="2" charset="2"/>
              <a:buChar char="Ø"/>
            </a:pPr>
            <a:r>
              <a:rPr lang="tr-TR" altLang="tr-TR" b="1" dirty="0" smtClean="0"/>
              <a:t>Kariyerinde hep sevdiğin işleri yap! </a:t>
            </a:r>
            <a:endParaRPr lang="en-US" altLang="tr-TR" b="1" dirty="0" smtClean="0"/>
          </a:p>
          <a:p>
            <a:pPr marL="457200" indent="-457200" algn="l">
              <a:lnSpc>
                <a:spcPct val="150000"/>
              </a:lnSpc>
              <a:buClr>
                <a:schemeClr val="accent6"/>
              </a:buClr>
              <a:buSzPct val="200000"/>
              <a:buFont typeface="Wingdings" panose="05000000000000000000" pitchFamily="2" charset="2"/>
              <a:buChar char="Ø"/>
            </a:pPr>
            <a:r>
              <a:rPr lang="tr-TR" altLang="tr-TR" b="1" dirty="0" smtClean="0"/>
              <a:t>Vizyonun Evrende bir iz bırakmak olsun!</a:t>
            </a:r>
          </a:p>
          <a:p>
            <a:pPr marL="457200" indent="-457200" algn="l">
              <a:lnSpc>
                <a:spcPct val="150000"/>
              </a:lnSpc>
              <a:buClr>
                <a:schemeClr val="accent6"/>
              </a:buClr>
              <a:buSzPct val="200000"/>
              <a:buFont typeface="Wingdings" panose="05000000000000000000" pitchFamily="2" charset="2"/>
              <a:buChar char="Ø"/>
            </a:pPr>
            <a:r>
              <a:rPr lang="tr-TR" altLang="tr-TR" b="1" dirty="0" smtClean="0"/>
              <a:t>Beynindeki motoru çalıştır! Yeni tecrübeler yaşa, başkalarından ilham al!</a:t>
            </a:r>
          </a:p>
          <a:p>
            <a:pPr marL="457200" indent="-457200" algn="l">
              <a:lnSpc>
                <a:spcPct val="150000"/>
              </a:lnSpc>
              <a:buClr>
                <a:schemeClr val="accent6"/>
              </a:buClr>
              <a:buSzPct val="200000"/>
              <a:buFont typeface="Wingdings" panose="05000000000000000000" pitchFamily="2" charset="2"/>
              <a:buChar char="Ø"/>
            </a:pPr>
            <a:r>
              <a:rPr lang="tr-TR" altLang="tr-TR" b="1" dirty="0" smtClean="0"/>
              <a:t>Hayal sat, ürün değil! </a:t>
            </a:r>
          </a:p>
          <a:p>
            <a:pPr marL="457200" indent="-457200" algn="l">
              <a:lnSpc>
                <a:spcPct val="150000"/>
              </a:lnSpc>
              <a:buClr>
                <a:schemeClr val="accent6"/>
              </a:buClr>
              <a:buSzPct val="200000"/>
              <a:buFont typeface="Wingdings" panose="05000000000000000000" pitchFamily="2" charset="2"/>
              <a:buChar char="Ø"/>
            </a:pPr>
            <a:r>
              <a:rPr lang="tr-TR" altLang="tr-TR" b="1" dirty="0" smtClean="0"/>
              <a:t>Gereksiz karmaşaya “hayır” de! Tasarımın basit olsun!</a:t>
            </a:r>
          </a:p>
          <a:p>
            <a:pPr marL="457200" indent="-457200" algn="l">
              <a:lnSpc>
                <a:spcPct val="150000"/>
              </a:lnSpc>
              <a:buClr>
                <a:schemeClr val="accent6"/>
              </a:buClr>
              <a:buSzPct val="200000"/>
              <a:buFont typeface="Wingdings" panose="05000000000000000000" pitchFamily="2" charset="2"/>
              <a:buChar char="Ø"/>
            </a:pPr>
            <a:r>
              <a:rPr lang="tr-TR" altLang="tr-TR" b="1" dirty="0" smtClean="0"/>
              <a:t>Müşterilerine heyecan verici yeni tecrübeler sun!</a:t>
            </a:r>
            <a:endParaRPr lang="en-US" altLang="tr-TR" b="1" dirty="0" smtClean="0"/>
          </a:p>
          <a:p>
            <a:pPr marL="457200" indent="-457200" algn="l">
              <a:lnSpc>
                <a:spcPct val="150000"/>
              </a:lnSpc>
              <a:buClr>
                <a:schemeClr val="accent6"/>
              </a:buClr>
              <a:buSzPct val="200000"/>
              <a:buFont typeface="Wingdings" panose="05000000000000000000" pitchFamily="2" charset="2"/>
              <a:buChar char="Ø"/>
            </a:pPr>
            <a:r>
              <a:rPr lang="tr-TR" altLang="tr-TR" b="1" dirty="0" smtClean="0"/>
              <a:t>Müşteriye sunduğun marka algısı açık ve  basit bir mesaj içersin! </a:t>
            </a:r>
          </a:p>
          <a:p>
            <a:pPr marL="342900" indent="-342900" algn="l">
              <a:lnSpc>
                <a:spcPct val="150000"/>
              </a:lnSpc>
              <a:buClr>
                <a:schemeClr val="accent6"/>
              </a:buClr>
              <a:buSzPct val="200000"/>
              <a:buFont typeface="Wingdings" panose="05000000000000000000" pitchFamily="2" charset="2"/>
              <a:buChar char="Ø"/>
            </a:pPr>
            <a:r>
              <a:rPr lang="en-US" altLang="tr-TR" sz="2000" dirty="0" smtClean="0">
                <a:hlinkClick r:id="rId2"/>
              </a:rPr>
              <a:t>The Innovation Secrets of Steve Jobs,</a:t>
            </a:r>
            <a:r>
              <a:rPr lang="en-US" altLang="tr-TR" sz="2000" dirty="0" smtClean="0"/>
              <a:t> </a:t>
            </a:r>
            <a:r>
              <a:rPr lang="tr-TR" altLang="tr-TR" sz="2000" dirty="0" smtClean="0"/>
              <a:t>2010 </a:t>
            </a:r>
            <a:r>
              <a:rPr lang="tr-TR" altLang="tr-TR" sz="2000" dirty="0" err="1" smtClean="0"/>
              <a:t>by</a:t>
            </a:r>
            <a:r>
              <a:rPr lang="tr-TR" altLang="tr-TR" sz="2000" dirty="0" smtClean="0"/>
              <a:t> </a:t>
            </a:r>
            <a:r>
              <a:rPr lang="tr-TR" altLang="tr-TR" sz="2000" dirty="0" err="1" smtClean="0"/>
              <a:t>Carmine</a:t>
            </a:r>
            <a:r>
              <a:rPr lang="tr-TR" altLang="tr-TR" sz="2000" dirty="0" smtClean="0"/>
              <a:t> </a:t>
            </a:r>
            <a:r>
              <a:rPr lang="en-US" altLang="tr-TR" sz="2000" dirty="0" smtClean="0"/>
              <a:t>Gallo </a:t>
            </a:r>
            <a:endParaRPr lang="en-US" altLang="tr-TR" sz="2000" dirty="0"/>
          </a:p>
        </p:txBody>
      </p:sp>
    </p:spTree>
    <p:extLst>
      <p:ext uri="{BB962C8B-B14F-4D97-AF65-F5344CB8AC3E}">
        <p14:creationId xmlns:p14="http://schemas.microsoft.com/office/powerpoint/2010/main" val="9416280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İçerik Yer Tutucusu"/>
          <p:cNvSpPr txBox="1">
            <a:spLocks/>
          </p:cNvSpPr>
          <p:nvPr/>
        </p:nvSpPr>
        <p:spPr>
          <a:xfrm>
            <a:off x="0" y="1690688"/>
            <a:ext cx="6643688" cy="481012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buFontTx/>
              <a:buNone/>
            </a:pPr>
            <a:r>
              <a:rPr lang="tr-TR" altLang="tr-TR" smtClean="0"/>
              <a:t>“Eğer insanlara ne istediklerini sorsaydım, benden daha hızlı bir at isterlerdi.” Henry Ford (1863-1947)</a:t>
            </a:r>
          </a:p>
          <a:p>
            <a:pPr>
              <a:buFontTx/>
              <a:buNone/>
            </a:pPr>
            <a:endParaRPr lang="tr-TR" altLang="tr-TR" smtClean="0"/>
          </a:p>
          <a:p>
            <a:pPr>
              <a:buFontTx/>
              <a:buNone/>
            </a:pPr>
            <a:r>
              <a:rPr lang="tr-TR" altLang="tr-TR" smtClean="0"/>
              <a:t>“İyi bir yenilik basit olmalı, insanlar: ben bunu neden daha önce düşünemedim! demeli.” Peter Drucker, (1909-2005)</a:t>
            </a:r>
          </a:p>
          <a:p>
            <a:endParaRPr lang="en-US" altLang="tr-TR"/>
          </a:p>
        </p:txBody>
      </p:sp>
      <p:sp>
        <p:nvSpPr>
          <p:cNvPr id="3" name="3 Slayt Numarası Yer Tutucusu"/>
          <p:cNvSpPr>
            <a:spLocks noGrp="1"/>
          </p:cNvSpPr>
          <p:nvPr>
            <p:ph type="sldNum" sz="quarter" idx="12"/>
          </p:nvPr>
        </p:nvSpPr>
        <p:spPr>
          <a:xfrm>
            <a:off x="7162800" y="64008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ahoma" panose="020B0604030504040204" pitchFamily="34" charset="0"/>
              </a:defRPr>
            </a:lvl1pPr>
            <a:lvl2pPr marL="742950" indent="-285750">
              <a:spcBef>
                <a:spcPct val="20000"/>
              </a:spcBef>
              <a:buChar char="–"/>
              <a:defRPr kumimoji="1" sz="2800">
                <a:solidFill>
                  <a:schemeClr val="tx1"/>
                </a:solidFill>
                <a:latin typeface="Tahoma" panose="020B0604030504040204" pitchFamily="34" charset="0"/>
              </a:defRPr>
            </a:lvl2pPr>
            <a:lvl3pPr marL="1143000" indent="-228600">
              <a:spcBef>
                <a:spcPct val="20000"/>
              </a:spcBef>
              <a:buChar char="•"/>
              <a:defRPr kumimoji="1" sz="2400">
                <a:solidFill>
                  <a:schemeClr val="tx1"/>
                </a:solidFill>
                <a:latin typeface="Tahoma" panose="020B0604030504040204" pitchFamily="34" charset="0"/>
              </a:defRPr>
            </a:lvl3pPr>
            <a:lvl4pPr marL="1600200" indent="-228600">
              <a:spcBef>
                <a:spcPct val="20000"/>
              </a:spcBef>
              <a:buChar char="–"/>
              <a:defRPr kumimoji="1" sz="2000">
                <a:solidFill>
                  <a:schemeClr val="tx1"/>
                </a:solidFill>
                <a:latin typeface="Tahoma" panose="020B0604030504040204" pitchFamily="34" charset="0"/>
              </a:defRPr>
            </a:lvl4pPr>
            <a:lvl5pPr marL="2057400" indent="-228600">
              <a:spcBef>
                <a:spcPct val="20000"/>
              </a:spcBef>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kumimoji="1" sz="2000">
                <a:solidFill>
                  <a:schemeClr val="tx1"/>
                </a:solidFill>
                <a:latin typeface="Tahoma" panose="020B0604030504040204" pitchFamily="34" charset="0"/>
              </a:defRPr>
            </a:lvl9pPr>
          </a:lstStyle>
          <a:p>
            <a:pPr>
              <a:spcBef>
                <a:spcPct val="50000"/>
              </a:spcBef>
              <a:buFontTx/>
              <a:buNone/>
            </a:pPr>
            <a:fld id="{3F8FC9D0-5065-472A-95EF-11D2D8D14FE9}" type="slidenum">
              <a:rPr kumimoji="0" lang="tr-TR" altLang="tr-TR" sz="1400">
                <a:solidFill>
                  <a:schemeClr val="folHlink"/>
                </a:solidFill>
              </a:rPr>
              <a:pPr>
                <a:spcBef>
                  <a:spcPct val="50000"/>
                </a:spcBef>
                <a:buFontTx/>
                <a:buNone/>
              </a:pPr>
              <a:t>43</a:t>
            </a:fld>
            <a:endParaRPr kumimoji="0" lang="tr-TR" altLang="tr-TR" sz="1400">
              <a:solidFill>
                <a:schemeClr val="folHlink"/>
              </a:solidFill>
            </a:endParaRPr>
          </a:p>
        </p:txBody>
      </p:sp>
      <p:sp>
        <p:nvSpPr>
          <p:cNvPr id="4" name="Rectangle 2"/>
          <p:cNvSpPr txBox="1">
            <a:spLocks noChangeArrowheads="1"/>
          </p:cNvSpPr>
          <p:nvPr/>
        </p:nvSpPr>
        <p:spPr>
          <a:xfrm>
            <a:off x="0" y="0"/>
            <a:ext cx="6286500" cy="1325563"/>
          </a:xfrm>
          <a:prstGeom prst="rect">
            <a:avLst/>
          </a:prstGeom>
        </p:spPr>
        <p:txBody>
          <a:bodyPr vert="horz" lIns="90000" tIns="46800" rIns="90000" bIns="4680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tr-TR" altLang="tr-TR" sz="4000" b="1" i="1" smtClean="0">
                <a:solidFill>
                  <a:srgbClr val="0000CC"/>
                </a:solidFill>
              </a:rPr>
              <a:t>Ford</a:t>
            </a:r>
            <a:r>
              <a:rPr lang="tr-TR" altLang="tr-TR" sz="4000" b="1" i="1" smtClean="0"/>
              <a:t> ve Drucker’a göre </a:t>
            </a:r>
            <a:r>
              <a:rPr lang="en-GB" altLang="tr-TR" sz="4000" b="1" i="1" smtClean="0"/>
              <a:t>YENİLİK PRENSİPLERİ</a:t>
            </a:r>
            <a:endParaRPr lang="en-GB" altLang="tr-TR" sz="4000" b="1" i="1"/>
          </a:p>
        </p:txBody>
      </p:sp>
      <p:pic>
        <p:nvPicPr>
          <p:cNvPr id="5" name="Picture 4" descr="https://encrypted-tbn1.gstatic.com/images?q=tbn:ANd9GcTyl1fmqkOSk2GEw9ZwssclII6Yjd9fN5MiHX3NvWP1DimSvcDJu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34500" y="3643313"/>
            <a:ext cx="2857500" cy="321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http://www.empowernetwork.com/abennett/files/2013/01/Henry_Ford_banking_quot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4500" y="0"/>
            <a:ext cx="2857500" cy="364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425135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txBox="1">
            <a:spLocks/>
          </p:cNvSpPr>
          <p:nvPr/>
        </p:nvSpPr>
        <p:spPr>
          <a:xfrm>
            <a:off x="285751" y="152400"/>
            <a:ext cx="11021900" cy="11430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tr-TR" sz="3600" b="1" dirty="0" smtClean="0">
                <a:latin typeface="Times New Roman" panose="02020603050405020304" pitchFamily="18" charset="0"/>
                <a:cs typeface="Times New Roman" panose="02020603050405020304" pitchFamily="18" charset="0"/>
              </a:rPr>
              <a:t>2013</a:t>
            </a:r>
            <a:r>
              <a:rPr lang="tr-TR" altLang="tr-TR" sz="3600" b="1" dirty="0" smtClean="0">
                <a:latin typeface="Times New Roman" panose="02020603050405020304" pitchFamily="18" charset="0"/>
                <a:cs typeface="Times New Roman" panose="02020603050405020304" pitchFamily="18" charset="0"/>
              </a:rPr>
              <a:t>’te en çok Patent Başvurusu yapan Ülkeler ve en çok başvuru yapılan Alanlar </a:t>
            </a:r>
            <a:r>
              <a:rPr lang="tr-TR" altLang="tr-TR" sz="3200" b="1" dirty="0" smtClean="0">
                <a:latin typeface="Times New Roman" panose="02020603050405020304" pitchFamily="18" charset="0"/>
                <a:cs typeface="Times New Roman" panose="02020603050405020304" pitchFamily="18" charset="0"/>
              </a:rPr>
              <a:t>(</a:t>
            </a:r>
            <a:r>
              <a:rPr lang="tr-TR" altLang="tr-TR" sz="3200" b="1" dirty="0" smtClean="0">
                <a:solidFill>
                  <a:srgbClr val="FF0000"/>
                </a:solidFill>
                <a:latin typeface="Times New Roman" panose="02020603050405020304" pitchFamily="18" charset="0"/>
                <a:cs typeface="Times New Roman" panose="02020603050405020304" pitchFamily="18" charset="0"/>
              </a:rPr>
              <a:t>www.wipo.int</a:t>
            </a:r>
            <a:r>
              <a:rPr lang="tr-TR" altLang="tr-TR" sz="3200" b="1" dirty="0" smtClean="0">
                <a:latin typeface="Times New Roman" panose="02020603050405020304" pitchFamily="18" charset="0"/>
                <a:cs typeface="Times New Roman" panose="02020603050405020304" pitchFamily="18" charset="0"/>
              </a:rPr>
              <a:t>)</a:t>
            </a:r>
            <a:endParaRPr lang="en-US" altLang="tr-TR" sz="3200" b="1" dirty="0">
              <a:latin typeface="Times New Roman" panose="02020603050405020304" pitchFamily="18" charset="0"/>
              <a:cs typeface="Times New Roman" panose="02020603050405020304" pitchFamily="18" charset="0"/>
            </a:endParaRPr>
          </a:p>
        </p:txBody>
      </p:sp>
      <p:sp>
        <p:nvSpPr>
          <p:cNvPr id="3" name="2 İçerik Yer Tutucusu"/>
          <p:cNvSpPr txBox="1">
            <a:spLocks/>
          </p:cNvSpPr>
          <p:nvPr/>
        </p:nvSpPr>
        <p:spPr>
          <a:xfrm>
            <a:off x="285750" y="1928813"/>
            <a:ext cx="4000500" cy="4786312"/>
          </a:xfrm>
          <a:prstGeom prst="rect">
            <a:avLst/>
          </a:prstGeom>
          <a:solidFill>
            <a:schemeClr val="tx2">
              <a:lumMod val="20000"/>
              <a:lumOff val="80000"/>
            </a:schemeClr>
          </a:solidFill>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14350" indent="-514350">
              <a:lnSpc>
                <a:spcPct val="150000"/>
              </a:lnSpc>
              <a:buFont typeface="+mj-lt"/>
              <a:buAutoNum type="arabicPeriod"/>
              <a:defRPr/>
            </a:pPr>
            <a:r>
              <a:rPr lang="tr-TR" sz="2600" dirty="0" smtClean="0">
                <a:solidFill>
                  <a:srgbClr val="FF0000"/>
                </a:solidFill>
              </a:rPr>
              <a:t>ABD</a:t>
            </a:r>
            <a:r>
              <a:rPr lang="en-US" sz="2600" dirty="0" smtClean="0">
                <a:solidFill>
                  <a:srgbClr val="FF0000"/>
                </a:solidFill>
              </a:rPr>
              <a:t> </a:t>
            </a:r>
            <a:r>
              <a:rPr lang="tr-TR" sz="2600" dirty="0" smtClean="0">
                <a:solidFill>
                  <a:srgbClr val="FF0000"/>
                </a:solidFill>
              </a:rPr>
              <a:t>		</a:t>
            </a:r>
            <a:r>
              <a:rPr lang="en-US" sz="2600" dirty="0" smtClean="0">
                <a:solidFill>
                  <a:srgbClr val="FF0000"/>
                </a:solidFill>
              </a:rPr>
              <a:t>57,239</a:t>
            </a:r>
            <a:endParaRPr lang="tr-TR" sz="2600" dirty="0" smtClean="0">
              <a:solidFill>
                <a:srgbClr val="FF0000"/>
              </a:solidFill>
            </a:endParaRPr>
          </a:p>
          <a:p>
            <a:pPr>
              <a:lnSpc>
                <a:spcPct val="150000"/>
              </a:lnSpc>
              <a:defRPr/>
            </a:pPr>
            <a:r>
              <a:rPr lang="tr-TR" sz="2600" dirty="0" smtClean="0">
                <a:solidFill>
                  <a:srgbClr val="FF0000"/>
                </a:solidFill>
              </a:rPr>
              <a:t>2. </a:t>
            </a:r>
            <a:r>
              <a:rPr lang="en-US" sz="2600" dirty="0" smtClean="0">
                <a:solidFill>
                  <a:srgbClr val="FF0000"/>
                </a:solidFill>
              </a:rPr>
              <a:t>Jap</a:t>
            </a:r>
            <a:r>
              <a:rPr lang="tr-TR" sz="2600" dirty="0" smtClean="0">
                <a:solidFill>
                  <a:srgbClr val="FF0000"/>
                </a:solidFill>
              </a:rPr>
              <a:t>o</a:t>
            </a:r>
            <a:r>
              <a:rPr lang="en-US" sz="2600" dirty="0" smtClean="0">
                <a:solidFill>
                  <a:srgbClr val="FF0000"/>
                </a:solidFill>
              </a:rPr>
              <a:t>n</a:t>
            </a:r>
            <a:r>
              <a:rPr lang="tr-TR" sz="2600" dirty="0" smtClean="0">
                <a:solidFill>
                  <a:srgbClr val="FF0000"/>
                </a:solidFill>
              </a:rPr>
              <a:t>ya</a:t>
            </a:r>
            <a:r>
              <a:rPr lang="en-US" sz="2600" dirty="0" smtClean="0">
                <a:solidFill>
                  <a:srgbClr val="FF0000"/>
                </a:solidFill>
              </a:rPr>
              <a:t> </a:t>
            </a:r>
            <a:r>
              <a:rPr lang="tr-TR" sz="2600" dirty="0" smtClean="0">
                <a:solidFill>
                  <a:srgbClr val="FF0000"/>
                </a:solidFill>
              </a:rPr>
              <a:t>		</a:t>
            </a:r>
            <a:r>
              <a:rPr lang="en-US" sz="2600" dirty="0" smtClean="0">
                <a:solidFill>
                  <a:srgbClr val="FF0000"/>
                </a:solidFill>
              </a:rPr>
              <a:t>43,918</a:t>
            </a:r>
            <a:endParaRPr lang="tr-TR" sz="2600" dirty="0" smtClean="0">
              <a:solidFill>
                <a:srgbClr val="FF0000"/>
              </a:solidFill>
            </a:endParaRPr>
          </a:p>
          <a:p>
            <a:pPr marL="514350" indent="-514350">
              <a:lnSpc>
                <a:spcPct val="150000"/>
              </a:lnSpc>
              <a:buFont typeface="+mj-lt"/>
              <a:buAutoNum type="arabicPeriod"/>
              <a:defRPr/>
            </a:pPr>
            <a:r>
              <a:rPr lang="tr-TR" sz="2600" dirty="0" smtClean="0">
                <a:solidFill>
                  <a:srgbClr val="FF0000"/>
                </a:solidFill>
              </a:rPr>
              <a:t>Ç</a:t>
            </a:r>
            <a:r>
              <a:rPr lang="en-US" sz="2600" dirty="0" smtClean="0">
                <a:solidFill>
                  <a:srgbClr val="FF0000"/>
                </a:solidFill>
              </a:rPr>
              <a:t>in </a:t>
            </a:r>
            <a:r>
              <a:rPr lang="tr-TR" sz="2600" dirty="0" smtClean="0">
                <a:solidFill>
                  <a:srgbClr val="FF0000"/>
                </a:solidFill>
              </a:rPr>
              <a:t>		</a:t>
            </a:r>
            <a:r>
              <a:rPr lang="en-US" sz="2600" dirty="0" smtClean="0">
                <a:solidFill>
                  <a:srgbClr val="FF0000"/>
                </a:solidFill>
              </a:rPr>
              <a:t>21,516</a:t>
            </a:r>
            <a:endParaRPr lang="tr-TR" sz="2600" dirty="0" smtClean="0">
              <a:solidFill>
                <a:srgbClr val="FF0000"/>
              </a:solidFill>
            </a:endParaRPr>
          </a:p>
          <a:p>
            <a:pPr marL="514350" indent="-514350">
              <a:lnSpc>
                <a:spcPct val="150000"/>
              </a:lnSpc>
              <a:buFont typeface="+mj-lt"/>
              <a:buAutoNum type="arabicPeriod"/>
              <a:defRPr/>
            </a:pPr>
            <a:r>
              <a:rPr lang="tr-TR" sz="2600" dirty="0" smtClean="0">
                <a:solidFill>
                  <a:srgbClr val="FF0000"/>
                </a:solidFill>
              </a:rPr>
              <a:t>Al</a:t>
            </a:r>
            <a:r>
              <a:rPr lang="en-US" sz="2600" dirty="0" smtClean="0">
                <a:solidFill>
                  <a:srgbClr val="FF0000"/>
                </a:solidFill>
              </a:rPr>
              <a:t>many</a:t>
            </a:r>
            <a:r>
              <a:rPr lang="tr-TR" sz="2600" dirty="0" smtClean="0">
                <a:solidFill>
                  <a:srgbClr val="FF0000"/>
                </a:solidFill>
              </a:rPr>
              <a:t>a</a:t>
            </a:r>
            <a:r>
              <a:rPr lang="en-US" sz="2600" dirty="0" smtClean="0">
                <a:solidFill>
                  <a:srgbClr val="FF0000"/>
                </a:solidFill>
              </a:rPr>
              <a:t> </a:t>
            </a:r>
            <a:r>
              <a:rPr lang="tr-TR" sz="2600" dirty="0" smtClean="0">
                <a:solidFill>
                  <a:srgbClr val="FF0000"/>
                </a:solidFill>
              </a:rPr>
              <a:t>	</a:t>
            </a:r>
            <a:r>
              <a:rPr lang="en-US" sz="2600" dirty="0" smtClean="0">
                <a:solidFill>
                  <a:srgbClr val="FF0000"/>
                </a:solidFill>
              </a:rPr>
              <a:t>17,927</a:t>
            </a:r>
          </a:p>
          <a:p>
            <a:pPr marL="514350" indent="-514350">
              <a:lnSpc>
                <a:spcPct val="150000"/>
              </a:lnSpc>
              <a:buFont typeface="+mj-lt"/>
              <a:buAutoNum type="arabicPeriod"/>
              <a:defRPr/>
            </a:pPr>
            <a:r>
              <a:rPr lang="tr-TR" sz="2600" dirty="0" smtClean="0">
                <a:solidFill>
                  <a:srgbClr val="FF0000"/>
                </a:solidFill>
              </a:rPr>
              <a:t>Güney </a:t>
            </a:r>
            <a:r>
              <a:rPr lang="en-US" sz="2600" dirty="0" smtClean="0">
                <a:solidFill>
                  <a:srgbClr val="FF0000"/>
                </a:solidFill>
              </a:rPr>
              <a:t>Kore </a:t>
            </a:r>
            <a:r>
              <a:rPr lang="tr-TR" sz="2600" dirty="0" smtClean="0">
                <a:solidFill>
                  <a:srgbClr val="FF0000"/>
                </a:solidFill>
              </a:rPr>
              <a:t>	</a:t>
            </a:r>
            <a:r>
              <a:rPr lang="en-US" sz="2600" dirty="0" smtClean="0">
                <a:solidFill>
                  <a:srgbClr val="FF0000"/>
                </a:solidFill>
              </a:rPr>
              <a:t>12,386</a:t>
            </a:r>
          </a:p>
          <a:p>
            <a:pPr marL="514350" indent="-514350">
              <a:lnSpc>
                <a:spcPct val="150000"/>
              </a:lnSpc>
              <a:buFont typeface="+mj-lt"/>
              <a:buAutoNum type="arabicPeriod"/>
              <a:defRPr/>
            </a:pPr>
            <a:r>
              <a:rPr lang="en-US" sz="2600" dirty="0" smtClean="0">
                <a:solidFill>
                  <a:srgbClr val="FF0000"/>
                </a:solidFill>
              </a:rPr>
              <a:t>Fran</a:t>
            </a:r>
            <a:r>
              <a:rPr lang="tr-TR" sz="2600" dirty="0" err="1" smtClean="0">
                <a:solidFill>
                  <a:srgbClr val="FF0000"/>
                </a:solidFill>
              </a:rPr>
              <a:t>sa</a:t>
            </a:r>
            <a:r>
              <a:rPr lang="en-US" sz="2600" dirty="0" smtClean="0">
                <a:solidFill>
                  <a:srgbClr val="FF0000"/>
                </a:solidFill>
              </a:rPr>
              <a:t> </a:t>
            </a:r>
            <a:r>
              <a:rPr lang="tr-TR" sz="2600" dirty="0" smtClean="0">
                <a:solidFill>
                  <a:srgbClr val="FF0000"/>
                </a:solidFill>
              </a:rPr>
              <a:t>		</a:t>
            </a:r>
            <a:r>
              <a:rPr lang="en-US" sz="2600" dirty="0" smtClean="0">
                <a:solidFill>
                  <a:srgbClr val="FF0000"/>
                </a:solidFill>
              </a:rPr>
              <a:t>7,899</a:t>
            </a:r>
            <a:endParaRPr lang="tr-TR" sz="2600" dirty="0" smtClean="0">
              <a:solidFill>
                <a:srgbClr val="FF0000"/>
              </a:solidFill>
            </a:endParaRPr>
          </a:p>
          <a:p>
            <a:pPr marL="514350" indent="-514350">
              <a:lnSpc>
                <a:spcPct val="150000"/>
              </a:lnSpc>
              <a:buFont typeface="+mj-lt"/>
              <a:buAutoNum type="arabicPeriod"/>
              <a:defRPr/>
            </a:pPr>
            <a:r>
              <a:rPr lang="tr-TR" sz="2600" dirty="0" smtClean="0">
                <a:solidFill>
                  <a:srgbClr val="FF0000"/>
                </a:solidFill>
              </a:rPr>
              <a:t> İngiltere</a:t>
            </a:r>
            <a:r>
              <a:rPr lang="en-US" sz="2600" dirty="0" smtClean="0">
                <a:solidFill>
                  <a:srgbClr val="FF0000"/>
                </a:solidFill>
              </a:rPr>
              <a:t> </a:t>
            </a:r>
            <a:r>
              <a:rPr lang="tr-TR" sz="2600" dirty="0" smtClean="0">
                <a:solidFill>
                  <a:srgbClr val="FF0000"/>
                </a:solidFill>
              </a:rPr>
              <a:t>	</a:t>
            </a:r>
            <a:r>
              <a:rPr lang="en-US" sz="2600" dirty="0" smtClean="0">
                <a:solidFill>
                  <a:srgbClr val="FF0000"/>
                </a:solidFill>
              </a:rPr>
              <a:t>4,865</a:t>
            </a:r>
            <a:endParaRPr lang="en-US" sz="2600" dirty="0">
              <a:solidFill>
                <a:srgbClr val="FF0000"/>
              </a:solidFill>
            </a:endParaRPr>
          </a:p>
        </p:txBody>
      </p:sp>
      <p:sp>
        <p:nvSpPr>
          <p:cNvPr id="5" name="4 Dikdörtgen"/>
          <p:cNvSpPr/>
          <p:nvPr/>
        </p:nvSpPr>
        <p:spPr>
          <a:xfrm>
            <a:off x="6031942" y="1912916"/>
            <a:ext cx="4786312" cy="4770437"/>
          </a:xfrm>
          <a:prstGeom prst="rect">
            <a:avLst/>
          </a:prstGeom>
          <a:solidFill>
            <a:srgbClr val="CCECFF"/>
          </a:solidFill>
        </p:spPr>
        <p:txBody>
          <a:bodyPr>
            <a:spAutoFit/>
          </a:bodyPr>
          <a:lstStyle/>
          <a:p>
            <a:pPr marL="514350" indent="-514350">
              <a:lnSpc>
                <a:spcPct val="200000"/>
              </a:lnSpc>
              <a:defRPr/>
            </a:pPr>
            <a:endParaRPr lang="tr-TR" sz="1000" b="0" dirty="0">
              <a:solidFill>
                <a:srgbClr val="FF0000"/>
              </a:solidFill>
            </a:endParaRPr>
          </a:p>
          <a:p>
            <a:pPr marL="514350" indent="-514350">
              <a:lnSpc>
                <a:spcPct val="200000"/>
              </a:lnSpc>
              <a:defRPr/>
            </a:pPr>
            <a:r>
              <a:rPr lang="tr-TR" sz="2400" b="0" dirty="0">
                <a:solidFill>
                  <a:srgbClr val="FF0000"/>
                </a:solidFill>
              </a:rPr>
              <a:t>1.Elektrikli Aletler &amp; Enerji	</a:t>
            </a:r>
            <a:r>
              <a:rPr lang="en-US" sz="2400" b="0" dirty="0">
                <a:solidFill>
                  <a:srgbClr val="FF0000"/>
                </a:solidFill>
              </a:rPr>
              <a:t>14,897</a:t>
            </a:r>
          </a:p>
          <a:p>
            <a:pPr marL="514350" indent="-514350">
              <a:lnSpc>
                <a:spcPct val="200000"/>
              </a:lnSpc>
              <a:defRPr/>
            </a:pPr>
            <a:r>
              <a:rPr lang="en-US" sz="2400" b="0" dirty="0">
                <a:solidFill>
                  <a:srgbClr val="FF0000"/>
                </a:solidFill>
              </a:rPr>
              <a:t>2</a:t>
            </a:r>
            <a:r>
              <a:rPr lang="tr-TR" sz="2400" b="0" dirty="0">
                <a:solidFill>
                  <a:srgbClr val="FF0000"/>
                </a:solidFill>
              </a:rPr>
              <a:t>. Bilgisayar Teknolojileri	</a:t>
            </a:r>
            <a:r>
              <a:rPr lang="en-US" sz="2400" b="0" dirty="0">
                <a:solidFill>
                  <a:srgbClr val="FF0000"/>
                </a:solidFill>
              </a:rPr>
              <a:t>14,684</a:t>
            </a:r>
          </a:p>
          <a:p>
            <a:pPr>
              <a:lnSpc>
                <a:spcPct val="200000"/>
              </a:lnSpc>
              <a:defRPr/>
            </a:pPr>
            <a:r>
              <a:rPr lang="en-US" sz="2400" b="0" dirty="0">
                <a:solidFill>
                  <a:srgbClr val="FF0000"/>
                </a:solidFill>
              </a:rPr>
              <a:t>3</a:t>
            </a:r>
            <a:r>
              <a:rPr lang="tr-TR" sz="2400" b="0" dirty="0">
                <a:solidFill>
                  <a:srgbClr val="FF0000"/>
                </a:solidFill>
              </a:rPr>
              <a:t>. Dijital İletişim 		</a:t>
            </a:r>
            <a:r>
              <a:rPr lang="en-US" sz="2400" b="0" dirty="0">
                <a:solidFill>
                  <a:srgbClr val="FF0000"/>
                </a:solidFill>
              </a:rPr>
              <a:t>14,059</a:t>
            </a:r>
          </a:p>
          <a:p>
            <a:pPr>
              <a:lnSpc>
                <a:spcPct val="200000"/>
              </a:lnSpc>
              <a:defRPr/>
            </a:pPr>
            <a:r>
              <a:rPr lang="en-US" sz="2400" b="0" dirty="0">
                <a:solidFill>
                  <a:srgbClr val="FF0000"/>
                </a:solidFill>
              </a:rPr>
              <a:t>4</a:t>
            </a:r>
            <a:r>
              <a:rPr lang="tr-TR" sz="2400" b="0" dirty="0">
                <a:solidFill>
                  <a:srgbClr val="FF0000"/>
                </a:solidFill>
              </a:rPr>
              <a:t>. Tıbbi Teknolojiler		</a:t>
            </a:r>
            <a:r>
              <a:rPr lang="en-US" sz="2400" b="0" dirty="0">
                <a:solidFill>
                  <a:srgbClr val="FF0000"/>
                </a:solidFill>
              </a:rPr>
              <a:t>11,920</a:t>
            </a:r>
          </a:p>
          <a:p>
            <a:pPr>
              <a:lnSpc>
                <a:spcPct val="200000"/>
              </a:lnSpc>
              <a:defRPr/>
            </a:pPr>
            <a:r>
              <a:rPr lang="en-US" sz="2400" b="0" dirty="0">
                <a:solidFill>
                  <a:srgbClr val="FF0000"/>
                </a:solidFill>
              </a:rPr>
              <a:t>5</a:t>
            </a:r>
            <a:r>
              <a:rPr lang="tr-TR" sz="2400" b="0" dirty="0">
                <a:solidFill>
                  <a:srgbClr val="FF0000"/>
                </a:solidFill>
              </a:rPr>
              <a:t>. Ölçüm aletleri</a:t>
            </a:r>
            <a:r>
              <a:rPr lang="tr-TR" sz="2400" dirty="0">
                <a:solidFill>
                  <a:srgbClr val="FF0000"/>
                </a:solidFill>
              </a:rPr>
              <a:t>		</a:t>
            </a:r>
            <a:r>
              <a:rPr lang="en-US" sz="2400" b="0" dirty="0">
                <a:solidFill>
                  <a:srgbClr val="FF0000"/>
                </a:solidFill>
              </a:rPr>
              <a:t>7,952</a:t>
            </a:r>
            <a:endParaRPr lang="tr-TR" sz="2400" b="0" dirty="0">
              <a:solidFill>
                <a:srgbClr val="FF0000"/>
              </a:solidFill>
            </a:endParaRPr>
          </a:p>
          <a:p>
            <a:pPr>
              <a:lnSpc>
                <a:spcPct val="200000"/>
              </a:lnSpc>
              <a:defRPr/>
            </a:pPr>
            <a:endParaRPr lang="en-US" sz="2200" b="0" dirty="0">
              <a:solidFill>
                <a:srgbClr val="FF0000"/>
              </a:solidFill>
            </a:endParaRPr>
          </a:p>
        </p:txBody>
      </p:sp>
    </p:spTree>
    <p:extLst>
      <p:ext uri="{BB962C8B-B14F-4D97-AF65-F5344CB8AC3E}">
        <p14:creationId xmlns:p14="http://schemas.microsoft.com/office/powerpoint/2010/main" val="199883363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txBox="1">
            <a:spLocks/>
          </p:cNvSpPr>
          <p:nvPr/>
        </p:nvSpPr>
        <p:spPr>
          <a:xfrm>
            <a:off x="1071563" y="285750"/>
            <a:ext cx="7715250"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tr-TR" sz="3000" b="1" smtClean="0"/>
              <a:t>2013</a:t>
            </a:r>
            <a:r>
              <a:rPr lang="tr-TR" altLang="tr-TR" sz="3000" b="1" smtClean="0"/>
              <a:t>’te en çok Patent Başvurusu yapan Firmalar (www.wipo.int)</a:t>
            </a:r>
            <a:endParaRPr lang="en-US" altLang="tr-TR" sz="3000" b="1"/>
          </a:p>
        </p:txBody>
      </p:sp>
      <p:sp>
        <p:nvSpPr>
          <p:cNvPr id="3" name="2 İçerik Yer Tutucusu"/>
          <p:cNvSpPr txBox="1">
            <a:spLocks/>
          </p:cNvSpPr>
          <p:nvPr/>
        </p:nvSpPr>
        <p:spPr>
          <a:xfrm>
            <a:off x="1139848" y="1785937"/>
            <a:ext cx="7967662" cy="507206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14350" indent="-514350">
              <a:lnSpc>
                <a:spcPct val="150000"/>
              </a:lnSpc>
              <a:buFontTx/>
              <a:buNone/>
            </a:pPr>
            <a:r>
              <a:rPr lang="tr-TR" altLang="tr-TR" b="1" dirty="0" smtClean="0"/>
              <a:t>1.	PANASONIC (Japonya/Elektronik) …....2881</a:t>
            </a:r>
          </a:p>
          <a:p>
            <a:pPr marL="514350" indent="-514350">
              <a:lnSpc>
                <a:spcPct val="150000"/>
              </a:lnSpc>
              <a:buFontTx/>
              <a:buNone/>
            </a:pPr>
            <a:r>
              <a:rPr lang="tr-TR" altLang="tr-TR" b="1" dirty="0" smtClean="0"/>
              <a:t>2.	ZTE  (Çin/Telekom)……………….…….....2309      </a:t>
            </a:r>
          </a:p>
          <a:p>
            <a:pPr marL="514350" indent="-514350">
              <a:lnSpc>
                <a:spcPct val="150000"/>
              </a:lnSpc>
              <a:buFontTx/>
              <a:buNone/>
            </a:pPr>
            <a:r>
              <a:rPr lang="tr-TR" altLang="tr-TR" b="1" dirty="0" smtClean="0"/>
              <a:t>3.	</a:t>
            </a:r>
            <a:r>
              <a:rPr lang="en-US" altLang="tr-TR" b="1" dirty="0" smtClean="0"/>
              <a:t>HUAWEI</a:t>
            </a:r>
            <a:r>
              <a:rPr lang="tr-TR" altLang="tr-TR" b="1" dirty="0" smtClean="0"/>
              <a:t> (Çin/Telekom)……………………2094</a:t>
            </a:r>
          </a:p>
          <a:p>
            <a:pPr marL="514350" indent="-514350">
              <a:lnSpc>
                <a:spcPct val="150000"/>
              </a:lnSpc>
              <a:buFontTx/>
              <a:buNone/>
            </a:pPr>
            <a:r>
              <a:rPr lang="tr-TR" altLang="tr-TR" b="1" dirty="0" smtClean="0"/>
              <a:t>4.	QUALCOMM (ABD/Yarı iletkenler)………2,036</a:t>
            </a:r>
          </a:p>
          <a:p>
            <a:pPr marL="514350" indent="-514350">
              <a:lnSpc>
                <a:spcPct val="150000"/>
              </a:lnSpc>
              <a:buFontTx/>
              <a:buNone/>
            </a:pPr>
            <a:r>
              <a:rPr lang="tr-TR" altLang="tr-TR" b="1" dirty="0" smtClean="0"/>
              <a:t>5.	INTEL (ABD/Yarı iletkenler)………………1,852</a:t>
            </a:r>
          </a:p>
          <a:p>
            <a:pPr marL="514350" indent="-514350">
              <a:lnSpc>
                <a:spcPct val="150000"/>
              </a:lnSpc>
              <a:buFontTx/>
              <a:buNone/>
            </a:pPr>
            <a:r>
              <a:rPr lang="tr-TR" altLang="tr-TR" b="1" dirty="0" smtClean="0"/>
              <a:t>6.	SHARP (Japonya/Elektronik) …………….1,840</a:t>
            </a:r>
          </a:p>
          <a:p>
            <a:pPr marL="514350" indent="-514350">
              <a:lnSpc>
                <a:spcPct val="150000"/>
              </a:lnSpc>
              <a:buFontTx/>
              <a:buNone/>
            </a:pPr>
            <a:r>
              <a:rPr lang="tr-TR" altLang="tr-TR" b="1" dirty="0" smtClean="0"/>
              <a:t>7.	ROBERT BOSCH (Almanya/Otomotiv)….1,786</a:t>
            </a:r>
          </a:p>
          <a:p>
            <a:pPr marL="514350" indent="-514350">
              <a:buFontTx/>
              <a:buNone/>
            </a:pPr>
            <a:endParaRPr lang="en-US" altLang="tr-TR" b="1" dirty="0"/>
          </a:p>
        </p:txBody>
      </p:sp>
      <p:sp>
        <p:nvSpPr>
          <p:cNvPr id="4" name="3 Slayt Numarası Yer Tutucusu"/>
          <p:cNvSpPr>
            <a:spLocks noGrp="1"/>
          </p:cNvSpPr>
          <p:nvPr>
            <p:ph type="sldNum" sz="quarter" idx="12"/>
          </p:nvPr>
        </p:nvSpPr>
        <p:spPr>
          <a:xfrm>
            <a:off x="7162800" y="64008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ahoma" panose="020B0604030504040204" pitchFamily="34" charset="0"/>
              </a:defRPr>
            </a:lvl1pPr>
            <a:lvl2pPr marL="742950" indent="-285750">
              <a:spcBef>
                <a:spcPct val="20000"/>
              </a:spcBef>
              <a:buChar char="–"/>
              <a:defRPr kumimoji="1" sz="2800">
                <a:solidFill>
                  <a:schemeClr val="tx1"/>
                </a:solidFill>
                <a:latin typeface="Tahoma" panose="020B0604030504040204" pitchFamily="34" charset="0"/>
              </a:defRPr>
            </a:lvl2pPr>
            <a:lvl3pPr marL="1143000" indent="-228600">
              <a:spcBef>
                <a:spcPct val="20000"/>
              </a:spcBef>
              <a:buChar char="•"/>
              <a:defRPr kumimoji="1" sz="2400">
                <a:solidFill>
                  <a:schemeClr val="tx1"/>
                </a:solidFill>
                <a:latin typeface="Tahoma" panose="020B0604030504040204" pitchFamily="34" charset="0"/>
              </a:defRPr>
            </a:lvl3pPr>
            <a:lvl4pPr marL="1600200" indent="-228600">
              <a:spcBef>
                <a:spcPct val="20000"/>
              </a:spcBef>
              <a:buChar char="–"/>
              <a:defRPr kumimoji="1" sz="2000">
                <a:solidFill>
                  <a:schemeClr val="tx1"/>
                </a:solidFill>
                <a:latin typeface="Tahoma" panose="020B0604030504040204" pitchFamily="34" charset="0"/>
              </a:defRPr>
            </a:lvl4pPr>
            <a:lvl5pPr marL="2057400" indent="-228600">
              <a:spcBef>
                <a:spcPct val="20000"/>
              </a:spcBef>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kumimoji="1" sz="2000">
                <a:solidFill>
                  <a:schemeClr val="tx1"/>
                </a:solidFill>
                <a:latin typeface="Tahoma" panose="020B0604030504040204" pitchFamily="34" charset="0"/>
              </a:defRPr>
            </a:lvl9pPr>
          </a:lstStyle>
          <a:p>
            <a:pPr>
              <a:spcBef>
                <a:spcPct val="50000"/>
              </a:spcBef>
              <a:buFontTx/>
              <a:buNone/>
            </a:pPr>
            <a:fld id="{A8335D9F-EB58-41B0-8A08-1BFAB73B4C3C}" type="slidenum">
              <a:rPr kumimoji="0" lang="tr-TR" altLang="tr-TR" sz="1400">
                <a:solidFill>
                  <a:schemeClr val="folHlink"/>
                </a:solidFill>
              </a:rPr>
              <a:pPr>
                <a:spcBef>
                  <a:spcPct val="50000"/>
                </a:spcBef>
                <a:buFontTx/>
                <a:buNone/>
              </a:pPr>
              <a:t>45</a:t>
            </a:fld>
            <a:endParaRPr kumimoji="0" lang="tr-TR" altLang="tr-TR" sz="1400">
              <a:solidFill>
                <a:schemeClr val="folHlink"/>
              </a:solidFill>
            </a:endParaRPr>
          </a:p>
        </p:txBody>
      </p:sp>
    </p:spTree>
    <p:extLst>
      <p:ext uri="{BB962C8B-B14F-4D97-AF65-F5344CB8AC3E}">
        <p14:creationId xmlns:p14="http://schemas.microsoft.com/office/powerpoint/2010/main" val="323323237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txBox="1">
            <a:spLocks/>
          </p:cNvSpPr>
          <p:nvPr/>
        </p:nvSpPr>
        <p:spPr>
          <a:xfrm>
            <a:off x="1178719" y="113763"/>
            <a:ext cx="8286750"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tr-TR" sz="3000" b="1" dirty="0" smtClean="0"/>
              <a:t>2013</a:t>
            </a:r>
            <a:r>
              <a:rPr lang="tr-TR" altLang="tr-TR" sz="3000" b="1" dirty="0" smtClean="0"/>
              <a:t>’te en çok Patent Başvurusu yapan Firmalar (www.hurriyet.com.tr/ekonomi)</a:t>
            </a:r>
            <a:endParaRPr lang="en-US" altLang="tr-TR" sz="3000" dirty="0"/>
          </a:p>
        </p:txBody>
      </p:sp>
      <p:sp>
        <p:nvSpPr>
          <p:cNvPr id="3" name="3 Slayt Numarası Yer Tutucusu"/>
          <p:cNvSpPr>
            <a:spLocks noGrp="1"/>
          </p:cNvSpPr>
          <p:nvPr>
            <p:ph type="sldNum" sz="quarter" idx="12"/>
          </p:nvPr>
        </p:nvSpPr>
        <p:spPr>
          <a:xfrm>
            <a:off x="7162800" y="64008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ahoma" panose="020B0604030504040204" pitchFamily="34" charset="0"/>
              </a:defRPr>
            </a:lvl1pPr>
            <a:lvl2pPr marL="742950" indent="-285750">
              <a:spcBef>
                <a:spcPct val="20000"/>
              </a:spcBef>
              <a:buChar char="–"/>
              <a:defRPr kumimoji="1" sz="2800">
                <a:solidFill>
                  <a:schemeClr val="tx1"/>
                </a:solidFill>
                <a:latin typeface="Tahoma" panose="020B0604030504040204" pitchFamily="34" charset="0"/>
              </a:defRPr>
            </a:lvl2pPr>
            <a:lvl3pPr marL="1143000" indent="-228600">
              <a:spcBef>
                <a:spcPct val="20000"/>
              </a:spcBef>
              <a:buChar char="•"/>
              <a:defRPr kumimoji="1" sz="2400">
                <a:solidFill>
                  <a:schemeClr val="tx1"/>
                </a:solidFill>
                <a:latin typeface="Tahoma" panose="020B0604030504040204" pitchFamily="34" charset="0"/>
              </a:defRPr>
            </a:lvl3pPr>
            <a:lvl4pPr marL="1600200" indent="-228600">
              <a:spcBef>
                <a:spcPct val="20000"/>
              </a:spcBef>
              <a:buChar char="–"/>
              <a:defRPr kumimoji="1" sz="2000">
                <a:solidFill>
                  <a:schemeClr val="tx1"/>
                </a:solidFill>
                <a:latin typeface="Tahoma" panose="020B0604030504040204" pitchFamily="34" charset="0"/>
              </a:defRPr>
            </a:lvl4pPr>
            <a:lvl5pPr marL="2057400" indent="-228600">
              <a:spcBef>
                <a:spcPct val="20000"/>
              </a:spcBef>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kumimoji="1" sz="2000">
                <a:solidFill>
                  <a:schemeClr val="tx1"/>
                </a:solidFill>
                <a:latin typeface="Tahoma" panose="020B0604030504040204" pitchFamily="34" charset="0"/>
              </a:defRPr>
            </a:lvl9pPr>
          </a:lstStyle>
          <a:p>
            <a:pPr>
              <a:spcBef>
                <a:spcPct val="50000"/>
              </a:spcBef>
              <a:buFontTx/>
              <a:buNone/>
            </a:pPr>
            <a:fld id="{07498555-8950-4416-8437-2D250D531DC6}" type="slidenum">
              <a:rPr kumimoji="0" lang="tr-TR" altLang="tr-TR" sz="1400">
                <a:solidFill>
                  <a:schemeClr val="folHlink"/>
                </a:solidFill>
              </a:rPr>
              <a:pPr>
                <a:spcBef>
                  <a:spcPct val="50000"/>
                </a:spcBef>
                <a:buFontTx/>
                <a:buNone/>
              </a:pPr>
              <a:t>46</a:t>
            </a:fld>
            <a:endParaRPr kumimoji="0" lang="tr-TR" altLang="tr-TR" sz="1400">
              <a:solidFill>
                <a:schemeClr val="folHlink"/>
              </a:solidFill>
            </a:endParaRPr>
          </a:p>
        </p:txBody>
      </p:sp>
      <p:pic>
        <p:nvPicPr>
          <p:cNvPr id="4" name="Picture 2"/>
          <p:cNvPicPr>
            <a:picLocks noChangeAspect="1" noChangeArrowheads="1"/>
          </p:cNvPicPr>
          <p:nvPr/>
        </p:nvPicPr>
        <p:blipFill>
          <a:blip r:embed="rId2"/>
          <a:srcRect/>
          <a:stretch>
            <a:fillRect/>
          </a:stretch>
        </p:blipFill>
        <p:spPr bwMode="auto">
          <a:xfrm>
            <a:off x="324789" y="1256763"/>
            <a:ext cx="9424518" cy="5507037"/>
          </a:xfrm>
          <a:prstGeom prst="rect">
            <a:avLst/>
          </a:prstGeom>
          <a:ln cap="flat" algn="ctr"/>
          <a:effectLst>
            <a:prstShdw prst="shdw17" dist="17961" dir="2700000">
              <a:schemeClr val="accent1">
                <a:gamma/>
                <a:shade val="60000"/>
                <a:invGamma/>
              </a:schemeClr>
            </a:prstShdw>
          </a:effectLst>
        </p:spPr>
      </p:pic>
    </p:spTree>
    <p:extLst>
      <p:ext uri="{BB962C8B-B14F-4D97-AF65-F5344CB8AC3E}">
        <p14:creationId xmlns:p14="http://schemas.microsoft.com/office/powerpoint/2010/main" val="295841245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oDa\Desktop\Yüksek Lisans\Öğrenme Öğretme Kuramları\Düşünme Stilleri\Creative Thinking\Görseller\3.jpg"/>
          <p:cNvPicPr>
            <a:picLocks noChangeAspect="1" noChangeArrowheads="1"/>
          </p:cNvPicPr>
          <p:nvPr/>
        </p:nvPicPr>
        <p:blipFill>
          <a:blip r:embed="rId2" cstate="print"/>
          <a:srcRect/>
          <a:stretch>
            <a:fillRect/>
          </a:stretch>
        </p:blipFill>
        <p:spPr bwMode="auto">
          <a:xfrm>
            <a:off x="-252536" y="0"/>
            <a:ext cx="11083668" cy="6375137"/>
          </a:xfrm>
          <a:prstGeom prst="rect">
            <a:avLst/>
          </a:prstGeom>
          <a:noFill/>
        </p:spPr>
      </p:pic>
    </p:spTree>
    <p:extLst>
      <p:ext uri="{BB962C8B-B14F-4D97-AF65-F5344CB8AC3E}">
        <p14:creationId xmlns:p14="http://schemas.microsoft.com/office/powerpoint/2010/main" val="301833309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MoDa\Desktop\Yüksek Lisans\Öğrenme Öğretme Kuramları\Düşünme Stilleri\Creative Thinking\Görseller\zihni-sinir_53747.jpg"/>
          <p:cNvPicPr>
            <a:picLocks noChangeAspect="1" noChangeArrowheads="1"/>
          </p:cNvPicPr>
          <p:nvPr/>
        </p:nvPicPr>
        <p:blipFill>
          <a:blip r:embed="rId2" cstate="print"/>
          <a:srcRect/>
          <a:stretch>
            <a:fillRect/>
          </a:stretch>
        </p:blipFill>
        <p:spPr bwMode="auto">
          <a:xfrm>
            <a:off x="540913" y="167425"/>
            <a:ext cx="11191741" cy="6303171"/>
          </a:xfrm>
          <a:prstGeom prst="rect">
            <a:avLst/>
          </a:prstGeom>
          <a:noFill/>
        </p:spPr>
      </p:pic>
    </p:spTree>
    <p:extLst>
      <p:ext uri="{BB962C8B-B14F-4D97-AF65-F5344CB8AC3E}">
        <p14:creationId xmlns:p14="http://schemas.microsoft.com/office/powerpoint/2010/main" val="260371392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70456" y="451550"/>
            <a:ext cx="11590986" cy="5632311"/>
          </a:xfrm>
          <a:prstGeom prst="rect">
            <a:avLst/>
          </a:prstGeom>
        </p:spPr>
        <p:txBody>
          <a:bodyPr wrap="square">
            <a:spAutoFit/>
          </a:bodyPr>
          <a:lstStyle/>
          <a:p>
            <a:pPr>
              <a:lnSpc>
                <a:spcPct val="150000"/>
              </a:lnSpc>
              <a:buFont typeface="Arial" panose="020B0604020202020204" pitchFamily="34" charset="0"/>
              <a:buChar char="•"/>
            </a:pPr>
            <a:r>
              <a:rPr lang="tr-TR" sz="2400" b="0" i="0" dirty="0" smtClean="0">
                <a:effectLst/>
                <a:latin typeface="Oxygen"/>
              </a:rPr>
              <a:t>ABD Patent Dairesi </a:t>
            </a:r>
            <a:r>
              <a:rPr lang="tr-TR" sz="2400" b="0" i="0" dirty="0" err="1" smtClean="0">
                <a:effectLst/>
                <a:latin typeface="Oxygen"/>
              </a:rPr>
              <a:t>komisyoneri</a:t>
            </a:r>
            <a:r>
              <a:rPr lang="tr-TR" sz="2400" b="0" i="0" dirty="0" smtClean="0">
                <a:effectLst/>
                <a:latin typeface="Oxygen"/>
              </a:rPr>
              <a:t> Charles </a:t>
            </a:r>
            <a:r>
              <a:rPr lang="tr-TR" sz="2400" b="0" i="0" dirty="0" err="1" smtClean="0">
                <a:effectLst/>
                <a:latin typeface="Oxygen"/>
              </a:rPr>
              <a:t>Duell</a:t>
            </a:r>
            <a:r>
              <a:rPr lang="tr-TR" sz="2400" b="0" i="0" dirty="0" smtClean="0">
                <a:effectLst/>
                <a:latin typeface="Oxygen"/>
              </a:rPr>
              <a:t> – </a:t>
            </a:r>
            <a:r>
              <a:rPr lang="tr-TR" sz="2400" b="1" i="0" dirty="0" smtClean="0">
                <a:effectLst/>
                <a:latin typeface="Oxygen"/>
              </a:rPr>
              <a:t>1899</a:t>
            </a:r>
            <a:r>
              <a:rPr lang="tr-TR" sz="2400" b="0" i="0" dirty="0" smtClean="0">
                <a:effectLst/>
                <a:latin typeface="Oxygen"/>
              </a:rPr>
              <a:t>:</a:t>
            </a:r>
            <a:br>
              <a:rPr lang="tr-TR" sz="2400" b="0" i="0" dirty="0" smtClean="0">
                <a:effectLst/>
                <a:latin typeface="Oxygen"/>
              </a:rPr>
            </a:br>
            <a:r>
              <a:rPr lang="tr-TR" sz="2400" b="0" i="1" dirty="0" smtClean="0">
                <a:effectLst/>
                <a:latin typeface="Oxygen"/>
              </a:rPr>
              <a:t>?Keşfedilecek her şey çoktan keşfedildi.?</a:t>
            </a:r>
          </a:p>
          <a:p>
            <a:pPr>
              <a:lnSpc>
                <a:spcPct val="150000"/>
              </a:lnSpc>
              <a:buFont typeface="Arial" panose="020B0604020202020204" pitchFamily="34" charset="0"/>
              <a:buChar char="•"/>
            </a:pPr>
            <a:endParaRPr lang="tr-TR" sz="2400" i="1" dirty="0">
              <a:latin typeface="Oxygen"/>
            </a:endParaRPr>
          </a:p>
          <a:p>
            <a:pPr>
              <a:lnSpc>
                <a:spcPct val="150000"/>
              </a:lnSpc>
              <a:buFont typeface="Arial" panose="020B0604020202020204" pitchFamily="34" charset="0"/>
              <a:buChar char="•"/>
            </a:pPr>
            <a:endParaRPr lang="tr-TR" sz="2400" b="0" i="0" dirty="0" smtClean="0">
              <a:effectLst/>
              <a:latin typeface="Oxygen"/>
            </a:endParaRPr>
          </a:p>
          <a:p>
            <a:pPr>
              <a:lnSpc>
                <a:spcPct val="150000"/>
              </a:lnSpc>
              <a:buFont typeface="Arial" panose="020B0604020202020204" pitchFamily="34" charset="0"/>
              <a:buChar char="•"/>
            </a:pPr>
            <a:r>
              <a:rPr lang="tr-TR" sz="2400" b="0" i="0" dirty="0" smtClean="0">
                <a:effectLst/>
                <a:latin typeface="Oxygen"/>
              </a:rPr>
              <a:t>Bir astronom; </a:t>
            </a:r>
            <a:r>
              <a:rPr lang="tr-TR" sz="2400" b="0" i="0" dirty="0" err="1" smtClean="0">
                <a:effectLst/>
                <a:latin typeface="Oxygen"/>
              </a:rPr>
              <a:t>Simon</a:t>
            </a:r>
            <a:r>
              <a:rPr lang="tr-TR" sz="2400" b="0" i="0" dirty="0" smtClean="0">
                <a:effectLst/>
                <a:latin typeface="Oxygen"/>
              </a:rPr>
              <a:t> </a:t>
            </a:r>
            <a:r>
              <a:rPr lang="tr-TR" sz="2400" b="0" i="0" dirty="0" err="1" smtClean="0">
                <a:effectLst/>
                <a:latin typeface="Oxygen"/>
              </a:rPr>
              <a:t>Newcom</a:t>
            </a:r>
            <a:r>
              <a:rPr lang="tr-TR" sz="2400" b="0" i="0" dirty="0" smtClean="0">
                <a:effectLst/>
                <a:latin typeface="Oxygen"/>
              </a:rPr>
              <a:t> – </a:t>
            </a:r>
            <a:r>
              <a:rPr lang="tr-TR" sz="2400" b="1" i="0" dirty="0" smtClean="0">
                <a:effectLst/>
                <a:latin typeface="Oxygen"/>
              </a:rPr>
              <a:t>1902</a:t>
            </a:r>
            <a:r>
              <a:rPr lang="tr-TR" sz="2400" b="0" i="0" dirty="0" smtClean="0">
                <a:effectLst/>
                <a:latin typeface="Oxygen"/>
              </a:rPr>
              <a:t>:</a:t>
            </a:r>
            <a:br>
              <a:rPr lang="tr-TR" sz="2400" b="0" i="0" dirty="0" smtClean="0">
                <a:effectLst/>
                <a:latin typeface="Oxygen"/>
              </a:rPr>
            </a:br>
            <a:r>
              <a:rPr lang="tr-TR" sz="2400" b="0" i="1" dirty="0" smtClean="0">
                <a:effectLst/>
                <a:latin typeface="Oxygen"/>
              </a:rPr>
              <a:t>?Havadan ağır nesnelerin uçması mümkün değildir.?</a:t>
            </a:r>
          </a:p>
          <a:p>
            <a:pPr>
              <a:lnSpc>
                <a:spcPct val="150000"/>
              </a:lnSpc>
              <a:buFont typeface="Arial" panose="020B0604020202020204" pitchFamily="34" charset="0"/>
              <a:buChar char="•"/>
            </a:pPr>
            <a:endParaRPr lang="tr-TR" sz="2400" i="1" dirty="0">
              <a:latin typeface="Oxygen"/>
            </a:endParaRPr>
          </a:p>
          <a:p>
            <a:pPr>
              <a:lnSpc>
                <a:spcPct val="150000"/>
              </a:lnSpc>
              <a:buFont typeface="Arial" panose="020B0604020202020204" pitchFamily="34" charset="0"/>
              <a:buChar char="•"/>
            </a:pPr>
            <a:endParaRPr lang="tr-TR" sz="2400" b="0" i="0" dirty="0" smtClean="0">
              <a:effectLst/>
              <a:latin typeface="Oxygen"/>
            </a:endParaRPr>
          </a:p>
          <a:p>
            <a:pPr>
              <a:lnSpc>
                <a:spcPct val="150000"/>
              </a:lnSpc>
              <a:buFont typeface="Arial" panose="020B0604020202020204" pitchFamily="34" charset="0"/>
              <a:buChar char="•"/>
            </a:pPr>
            <a:r>
              <a:rPr lang="tr-TR" sz="2400" b="0" i="0" dirty="0" smtClean="0">
                <a:effectLst/>
                <a:latin typeface="Oxygen"/>
              </a:rPr>
              <a:t>1.093 adet patentin sahibi Thomas Edison –</a:t>
            </a:r>
            <a:r>
              <a:rPr lang="tr-TR" sz="2400" b="1" i="0" dirty="0" smtClean="0">
                <a:effectLst/>
                <a:latin typeface="Oxygen"/>
              </a:rPr>
              <a:t>1922</a:t>
            </a:r>
            <a:r>
              <a:rPr lang="tr-TR" sz="2400" b="0" i="0" dirty="0" smtClean="0">
                <a:effectLst/>
                <a:latin typeface="Oxygen"/>
              </a:rPr>
              <a:t>:</a:t>
            </a:r>
            <a:br>
              <a:rPr lang="tr-TR" sz="2400" b="0" i="0" dirty="0" smtClean="0">
                <a:effectLst/>
                <a:latin typeface="Oxygen"/>
              </a:rPr>
            </a:br>
            <a:r>
              <a:rPr lang="tr-TR" sz="2400" b="0" i="1" dirty="0" smtClean="0">
                <a:effectLst/>
                <a:latin typeface="Oxygen"/>
              </a:rPr>
              <a:t>?Radyo çılgınlığı… yakın zamanda son bulacak.?</a:t>
            </a:r>
            <a:endParaRPr lang="tr-TR" sz="2400" b="0" i="0" dirty="0" smtClean="0">
              <a:effectLst/>
              <a:latin typeface="Oxygen"/>
            </a:endParaRPr>
          </a:p>
        </p:txBody>
      </p:sp>
    </p:spTree>
    <p:extLst>
      <p:ext uri="{BB962C8B-B14F-4D97-AF65-F5344CB8AC3E}">
        <p14:creationId xmlns:p14="http://schemas.microsoft.com/office/powerpoint/2010/main" val="5288897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056327" y="811009"/>
            <a:ext cx="9483144" cy="4893647"/>
          </a:xfrm>
          <a:prstGeom prst="rect">
            <a:avLst/>
          </a:prstGeom>
        </p:spPr>
        <p:txBody>
          <a:bodyPr wrap="square">
            <a:spAutoFit/>
          </a:bodyPr>
          <a:lstStyle/>
          <a:p>
            <a:r>
              <a:rPr lang="tr-TR" sz="3600" b="0" i="0" u="none" strike="noStrike" baseline="0" dirty="0" smtClean="0">
                <a:latin typeface="ArialMT"/>
              </a:rPr>
              <a:t>•</a:t>
            </a:r>
            <a:r>
              <a:rPr lang="tr-TR" sz="3600" b="0" i="0" u="none" strike="noStrike" baseline="0" dirty="0" smtClean="0">
                <a:solidFill>
                  <a:schemeClr val="accent6"/>
                </a:solidFill>
                <a:latin typeface="ArialMT"/>
              </a:rPr>
              <a:t> </a:t>
            </a:r>
            <a:r>
              <a:rPr lang="tr-TR" sz="3600" b="1" i="0" u="none" strike="noStrike" baseline="0" dirty="0" smtClean="0">
                <a:solidFill>
                  <a:schemeClr val="accent6"/>
                </a:solidFill>
                <a:latin typeface="Arial-BoldMT"/>
              </a:rPr>
              <a:t>Yaratıcı düşünce</a:t>
            </a:r>
            <a:r>
              <a:rPr lang="tr-TR" sz="3600" b="0" i="0" u="none" strike="noStrike" baseline="0" dirty="0" smtClean="0">
                <a:latin typeface="ArialMT"/>
              </a:rPr>
              <a:t>; gözlem, bilgi, deneyim veya düşüncelerimizi yeni düşünce ve kavramlar üretecek şekilde ilişkilendirebilmektir.</a:t>
            </a:r>
          </a:p>
          <a:p>
            <a:endParaRPr lang="tr-TR" sz="3600" dirty="0">
              <a:latin typeface="ArialMT"/>
            </a:endParaRPr>
          </a:p>
          <a:p>
            <a:endParaRPr lang="tr-TR" sz="3600" b="0" i="0" u="none" strike="noStrike" baseline="0" dirty="0" smtClean="0">
              <a:latin typeface="ArialMT"/>
            </a:endParaRPr>
          </a:p>
          <a:p>
            <a:r>
              <a:rPr lang="tr-TR" sz="3200" b="0" i="0" u="none" strike="noStrike" baseline="0" dirty="0" smtClean="0">
                <a:latin typeface="ArialMT"/>
              </a:rPr>
              <a:t>• Yenilik getirmek,</a:t>
            </a:r>
          </a:p>
          <a:p>
            <a:r>
              <a:rPr lang="tr-TR" sz="3200" b="1" i="0" u="none" strike="noStrike" baseline="0" dirty="0" smtClean="0">
                <a:solidFill>
                  <a:schemeClr val="accent6"/>
                </a:solidFill>
                <a:latin typeface="ArialMT"/>
              </a:rPr>
              <a:t>• Farklılık getirmek,</a:t>
            </a:r>
          </a:p>
          <a:p>
            <a:r>
              <a:rPr lang="tr-TR" sz="3200" b="0" i="0" u="none" strike="noStrike" baseline="0" dirty="0" smtClean="0">
                <a:latin typeface="ArialMT"/>
              </a:rPr>
              <a:t>• Alışılmışın dışına çıkmak.</a:t>
            </a:r>
            <a:endParaRPr lang="tr-TR" sz="3600" dirty="0"/>
          </a:p>
        </p:txBody>
      </p:sp>
    </p:spTree>
    <p:extLst>
      <p:ext uri="{BB962C8B-B14F-4D97-AF65-F5344CB8AC3E}">
        <p14:creationId xmlns:p14="http://schemas.microsoft.com/office/powerpoint/2010/main" val="142686950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70456" y="451550"/>
            <a:ext cx="11590986" cy="5078313"/>
          </a:xfrm>
          <a:prstGeom prst="rect">
            <a:avLst/>
          </a:prstGeom>
        </p:spPr>
        <p:txBody>
          <a:bodyPr wrap="square">
            <a:spAutoFit/>
          </a:bodyPr>
          <a:lstStyle/>
          <a:p>
            <a:pPr>
              <a:lnSpc>
                <a:spcPct val="150000"/>
              </a:lnSpc>
              <a:buFont typeface="Arial" panose="020B0604020202020204" pitchFamily="34" charset="0"/>
              <a:buChar char="•"/>
            </a:pPr>
            <a:r>
              <a:rPr lang="tr-TR" sz="2400" b="1" i="0" dirty="0" smtClean="0">
                <a:effectLst/>
                <a:latin typeface="Times New Roman" panose="02020603050405020304" pitchFamily="18" charset="0"/>
                <a:cs typeface="Times New Roman" panose="02020603050405020304" pitchFamily="18" charset="0"/>
              </a:rPr>
              <a:t>TV tüplerinin mucidi Lee </a:t>
            </a:r>
            <a:r>
              <a:rPr lang="tr-TR" sz="2400" b="1" i="0" dirty="0" err="1" smtClean="0">
                <a:effectLst/>
                <a:latin typeface="Times New Roman" panose="02020603050405020304" pitchFamily="18" charset="0"/>
                <a:cs typeface="Times New Roman" panose="02020603050405020304" pitchFamily="18" charset="0"/>
              </a:rPr>
              <a:t>DeForest</a:t>
            </a:r>
            <a:r>
              <a:rPr lang="tr-TR" sz="2400" b="1" i="0" dirty="0" smtClean="0">
                <a:effectLst/>
                <a:latin typeface="Times New Roman" panose="02020603050405020304" pitchFamily="18" charset="0"/>
                <a:cs typeface="Times New Roman" panose="02020603050405020304" pitchFamily="18" charset="0"/>
              </a:rPr>
              <a:t> ? 1926:</a:t>
            </a:r>
            <a:br>
              <a:rPr lang="tr-TR" sz="2400" b="1" i="0" dirty="0" smtClean="0">
                <a:effectLst/>
                <a:latin typeface="Times New Roman" panose="02020603050405020304" pitchFamily="18" charset="0"/>
                <a:cs typeface="Times New Roman" panose="02020603050405020304" pitchFamily="18" charset="0"/>
              </a:rPr>
            </a:br>
            <a:r>
              <a:rPr lang="tr-TR" sz="2400" b="1" i="1" dirty="0" smtClean="0">
                <a:effectLst/>
                <a:latin typeface="Times New Roman" panose="02020603050405020304" pitchFamily="18" charset="0"/>
                <a:cs typeface="Times New Roman" panose="02020603050405020304" pitchFamily="18" charset="0"/>
              </a:rPr>
              <a:t>?Yüksek adetlerde TV üretiminin ticari getirisi olmayacak.?</a:t>
            </a:r>
          </a:p>
          <a:p>
            <a:pPr>
              <a:lnSpc>
                <a:spcPct val="150000"/>
              </a:lnSpc>
              <a:buFont typeface="Arial" panose="020B0604020202020204" pitchFamily="34" charset="0"/>
              <a:buChar char="•"/>
            </a:pPr>
            <a:endParaRPr lang="tr-TR" sz="2400" b="1" i="0" dirty="0" smtClean="0">
              <a:effectLst/>
              <a:latin typeface="Times New Roman" panose="02020603050405020304" pitchFamily="18" charset="0"/>
              <a:cs typeface="Times New Roman" panose="02020603050405020304" pitchFamily="18" charset="0"/>
            </a:endParaRPr>
          </a:p>
          <a:p>
            <a:pPr>
              <a:lnSpc>
                <a:spcPct val="150000"/>
              </a:lnSpc>
              <a:buFont typeface="Arial" panose="020B0604020202020204" pitchFamily="34" charset="0"/>
              <a:buChar char="•"/>
            </a:pPr>
            <a:r>
              <a:rPr lang="tr-TR" sz="2400" b="1" i="0" dirty="0" smtClean="0">
                <a:effectLst/>
                <a:latin typeface="Times New Roman" panose="02020603050405020304" pitchFamily="18" charset="0"/>
                <a:cs typeface="Times New Roman" panose="02020603050405020304" pitchFamily="18" charset="0"/>
              </a:rPr>
              <a:t>Warner </a:t>
            </a:r>
            <a:r>
              <a:rPr lang="tr-TR" sz="2400" b="1" i="0" dirty="0" err="1" smtClean="0">
                <a:effectLst/>
                <a:latin typeface="Times New Roman" panose="02020603050405020304" pitchFamily="18" charset="0"/>
                <a:cs typeface="Times New Roman" panose="02020603050405020304" pitchFamily="18" charset="0"/>
              </a:rPr>
              <a:t>Brothers</a:t>
            </a:r>
            <a:r>
              <a:rPr lang="tr-TR" sz="2400" b="1" i="0" dirty="0" smtClean="0">
                <a:effectLst/>
                <a:latin typeface="Times New Roman" panose="02020603050405020304" pitchFamily="18" charset="0"/>
                <a:cs typeface="Times New Roman" panose="02020603050405020304" pitchFamily="18" charset="0"/>
              </a:rPr>
              <a:t> </a:t>
            </a:r>
            <a:r>
              <a:rPr lang="tr-TR" sz="2400" b="1" i="0" dirty="0" err="1" smtClean="0">
                <a:effectLst/>
                <a:latin typeface="Times New Roman" panose="02020603050405020304" pitchFamily="18" charset="0"/>
                <a:cs typeface="Times New Roman" panose="02020603050405020304" pitchFamily="18" charset="0"/>
              </a:rPr>
              <a:t>Pictures</a:t>
            </a:r>
            <a:r>
              <a:rPr lang="tr-TR" sz="2400" b="1" i="0" dirty="0" smtClean="0">
                <a:effectLst/>
                <a:latin typeface="Times New Roman" panose="02020603050405020304" pitchFamily="18" charset="0"/>
                <a:cs typeface="Times New Roman" panose="02020603050405020304" pitchFamily="18" charset="0"/>
              </a:rPr>
              <a:t> kurucusu Harry Warner – 1927:</a:t>
            </a:r>
            <a:br>
              <a:rPr lang="tr-TR" sz="2400" b="1" i="0" dirty="0" smtClean="0">
                <a:effectLst/>
                <a:latin typeface="Times New Roman" panose="02020603050405020304" pitchFamily="18" charset="0"/>
                <a:cs typeface="Times New Roman" panose="02020603050405020304" pitchFamily="18" charset="0"/>
              </a:rPr>
            </a:br>
            <a:r>
              <a:rPr lang="tr-TR" sz="2400" b="1" i="1" dirty="0" smtClean="0">
                <a:effectLst/>
                <a:latin typeface="Times New Roman" panose="02020603050405020304" pitchFamily="18" charset="0"/>
                <a:cs typeface="Times New Roman" panose="02020603050405020304" pitchFamily="18" charset="0"/>
              </a:rPr>
              <a:t>?Kim film izlerken aktörlerin sesini duymak ister ki??</a:t>
            </a:r>
          </a:p>
          <a:p>
            <a:pPr>
              <a:lnSpc>
                <a:spcPct val="150000"/>
              </a:lnSpc>
              <a:buFont typeface="Arial" panose="020B0604020202020204" pitchFamily="34" charset="0"/>
              <a:buChar char="•"/>
            </a:pPr>
            <a:endParaRPr lang="tr-TR" sz="2400" b="1" i="0" dirty="0" smtClean="0">
              <a:effectLst/>
              <a:latin typeface="Times New Roman" panose="02020603050405020304" pitchFamily="18" charset="0"/>
              <a:cs typeface="Times New Roman" panose="02020603050405020304" pitchFamily="18" charset="0"/>
            </a:endParaRPr>
          </a:p>
          <a:p>
            <a:pPr>
              <a:lnSpc>
                <a:spcPct val="150000"/>
              </a:lnSpc>
              <a:buFont typeface="Arial" panose="020B0604020202020204" pitchFamily="34" charset="0"/>
              <a:buChar char="•"/>
            </a:pPr>
            <a:r>
              <a:rPr lang="tr-TR" sz="2400" b="1" i="0" dirty="0" err="1" smtClean="0">
                <a:effectLst/>
                <a:latin typeface="Times New Roman" panose="02020603050405020304" pitchFamily="18" charset="0"/>
                <a:cs typeface="Times New Roman" panose="02020603050405020304" pitchFamily="18" charset="0"/>
              </a:rPr>
              <a:t>İngilltere</a:t>
            </a:r>
            <a:r>
              <a:rPr lang="tr-TR" sz="2400" b="1" i="0" dirty="0" smtClean="0">
                <a:effectLst/>
                <a:latin typeface="Times New Roman" panose="02020603050405020304" pitchFamily="18" charset="0"/>
                <a:cs typeface="Times New Roman" panose="02020603050405020304" pitchFamily="18" charset="0"/>
              </a:rPr>
              <a:t> Başbakanı Winston Churchill: 1939:</a:t>
            </a:r>
            <a:br>
              <a:rPr lang="tr-TR" sz="2400" b="1" i="0" dirty="0" smtClean="0">
                <a:effectLst/>
                <a:latin typeface="Times New Roman" panose="02020603050405020304" pitchFamily="18" charset="0"/>
                <a:cs typeface="Times New Roman" panose="02020603050405020304" pitchFamily="18" charset="0"/>
              </a:rPr>
            </a:br>
            <a:r>
              <a:rPr lang="tr-TR" sz="2400" b="1" i="1" dirty="0" smtClean="0">
                <a:effectLst/>
                <a:latin typeface="Times New Roman" panose="02020603050405020304" pitchFamily="18" charset="0"/>
                <a:cs typeface="Times New Roman" panose="02020603050405020304" pitchFamily="18" charset="0"/>
              </a:rPr>
              <a:t>“Atom enerjisinin günümüz patlayıcılarından daha tehlikeli sonuçlar doğuracağını düşünmüyorum.”</a:t>
            </a:r>
            <a:endParaRPr lang="tr-TR" sz="2400" b="1" i="0" dirty="0" smtClean="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6154696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70456" y="451550"/>
            <a:ext cx="11590986" cy="5632311"/>
          </a:xfrm>
          <a:prstGeom prst="rect">
            <a:avLst/>
          </a:prstGeom>
        </p:spPr>
        <p:txBody>
          <a:bodyPr wrap="square">
            <a:spAutoFit/>
          </a:bodyPr>
          <a:lstStyle/>
          <a:p>
            <a:pPr>
              <a:lnSpc>
                <a:spcPct val="150000"/>
              </a:lnSpc>
            </a:pPr>
            <a:r>
              <a:rPr lang="tr-TR" sz="2400" b="0" i="0" dirty="0" smtClean="0">
                <a:effectLst/>
                <a:latin typeface="Times New Roman" panose="02020603050405020304" pitchFamily="18" charset="0"/>
                <a:cs typeface="Times New Roman" panose="02020603050405020304" pitchFamily="18" charset="0"/>
              </a:rPr>
              <a:t>İngiltere başbakanı olmadan 10 yıl önce Margaret Thatcher – </a:t>
            </a:r>
            <a:r>
              <a:rPr lang="tr-TR" sz="2400" b="1" i="0" dirty="0" smtClean="0">
                <a:effectLst/>
                <a:latin typeface="Times New Roman" panose="02020603050405020304" pitchFamily="18" charset="0"/>
                <a:cs typeface="Times New Roman" panose="02020603050405020304" pitchFamily="18" charset="0"/>
              </a:rPr>
              <a:t>1969</a:t>
            </a:r>
            <a:r>
              <a:rPr lang="tr-TR" sz="2400" b="0" i="0" dirty="0" smtClean="0">
                <a:effectLst/>
                <a:latin typeface="Times New Roman" panose="02020603050405020304" pitchFamily="18" charset="0"/>
                <a:cs typeface="Times New Roman" panose="02020603050405020304" pitchFamily="18" charset="0"/>
              </a:rPr>
              <a:t>:</a:t>
            </a:r>
            <a:br>
              <a:rPr lang="tr-TR" sz="2400" b="0" i="0" dirty="0" smtClean="0">
                <a:effectLst/>
                <a:latin typeface="Times New Roman" panose="02020603050405020304" pitchFamily="18" charset="0"/>
                <a:cs typeface="Times New Roman" panose="02020603050405020304" pitchFamily="18" charset="0"/>
              </a:rPr>
            </a:br>
            <a:r>
              <a:rPr lang="tr-TR" sz="2400" b="0" i="1" dirty="0" smtClean="0">
                <a:effectLst/>
                <a:latin typeface="Times New Roman" panose="02020603050405020304" pitchFamily="18" charset="0"/>
                <a:cs typeface="Times New Roman" panose="02020603050405020304" pitchFamily="18" charset="0"/>
              </a:rPr>
              <a:t>“Bir kadının başbakan olması için daha çok zaman geçmesi gerek. En azından bunu görmeye benim ömrüm yetmez.”</a:t>
            </a:r>
          </a:p>
          <a:p>
            <a:pPr>
              <a:lnSpc>
                <a:spcPct val="150000"/>
              </a:lnSpc>
            </a:pPr>
            <a:endParaRPr lang="tr-TR" sz="2400" b="0" i="0" dirty="0" smtClean="0">
              <a:effectLst/>
              <a:latin typeface="Times New Roman" panose="02020603050405020304" pitchFamily="18" charset="0"/>
              <a:cs typeface="Times New Roman" panose="02020603050405020304" pitchFamily="18" charset="0"/>
            </a:endParaRPr>
          </a:p>
          <a:p>
            <a:pPr>
              <a:lnSpc>
                <a:spcPct val="150000"/>
              </a:lnSpc>
              <a:buFont typeface="Arial" panose="020B0604020202020204" pitchFamily="34" charset="0"/>
              <a:buChar char="•"/>
            </a:pPr>
            <a:r>
              <a:rPr lang="tr-TR" sz="2400" b="0" i="0" dirty="0" err="1" smtClean="0">
                <a:effectLst/>
                <a:latin typeface="Times New Roman" panose="02020603050405020304" pitchFamily="18" charset="0"/>
                <a:cs typeface="Times New Roman" panose="02020603050405020304" pitchFamily="18" charset="0"/>
              </a:rPr>
              <a:t>Digitial</a:t>
            </a:r>
            <a:r>
              <a:rPr lang="tr-TR" sz="2400" b="0" i="0" dirty="0" smtClean="0">
                <a:effectLst/>
                <a:latin typeface="Times New Roman" panose="02020603050405020304" pitchFamily="18" charset="0"/>
                <a:cs typeface="Times New Roman" panose="02020603050405020304" pitchFamily="18" charset="0"/>
              </a:rPr>
              <a:t> (DEC) Başkanı </a:t>
            </a:r>
            <a:r>
              <a:rPr lang="tr-TR" sz="2400" b="0" i="0" dirty="0" err="1" smtClean="0">
                <a:effectLst/>
                <a:latin typeface="Times New Roman" panose="02020603050405020304" pitchFamily="18" charset="0"/>
                <a:cs typeface="Times New Roman" panose="02020603050405020304" pitchFamily="18" charset="0"/>
              </a:rPr>
              <a:t>Ken</a:t>
            </a:r>
            <a:r>
              <a:rPr lang="tr-TR" sz="2400" b="0" i="0" dirty="0" smtClean="0">
                <a:effectLst/>
                <a:latin typeface="Times New Roman" panose="02020603050405020304" pitchFamily="18" charset="0"/>
                <a:cs typeface="Times New Roman" panose="02020603050405020304" pitchFamily="18" charset="0"/>
              </a:rPr>
              <a:t> </a:t>
            </a:r>
            <a:r>
              <a:rPr lang="tr-TR" sz="2400" b="0" i="0" dirty="0" err="1" smtClean="0">
                <a:effectLst/>
                <a:latin typeface="Times New Roman" panose="02020603050405020304" pitchFamily="18" charset="0"/>
                <a:cs typeface="Times New Roman" panose="02020603050405020304" pitchFamily="18" charset="0"/>
              </a:rPr>
              <a:t>Olsen</a:t>
            </a:r>
            <a:r>
              <a:rPr lang="tr-TR" sz="2400" b="0" i="0" dirty="0" smtClean="0">
                <a:effectLst/>
                <a:latin typeface="Times New Roman" panose="02020603050405020304" pitchFamily="18" charset="0"/>
                <a:cs typeface="Times New Roman" panose="02020603050405020304" pitchFamily="18" charset="0"/>
              </a:rPr>
              <a:t> ? </a:t>
            </a:r>
            <a:r>
              <a:rPr lang="tr-TR" sz="2400" b="1" i="0" dirty="0" smtClean="0">
                <a:effectLst/>
                <a:latin typeface="Times New Roman" panose="02020603050405020304" pitchFamily="18" charset="0"/>
                <a:cs typeface="Times New Roman" panose="02020603050405020304" pitchFamily="18" charset="0"/>
              </a:rPr>
              <a:t>1977</a:t>
            </a:r>
            <a:r>
              <a:rPr lang="tr-TR" sz="2400" b="0" i="0" dirty="0" smtClean="0">
                <a:effectLst/>
                <a:latin typeface="Times New Roman" panose="02020603050405020304" pitchFamily="18" charset="0"/>
                <a:cs typeface="Times New Roman" panose="02020603050405020304" pitchFamily="18" charset="0"/>
              </a:rPr>
              <a:t>:</a:t>
            </a:r>
            <a:br>
              <a:rPr lang="tr-TR" sz="2400" b="0" i="0" dirty="0" smtClean="0">
                <a:effectLst/>
                <a:latin typeface="Times New Roman" panose="02020603050405020304" pitchFamily="18" charset="0"/>
                <a:cs typeface="Times New Roman" panose="02020603050405020304" pitchFamily="18" charset="0"/>
              </a:rPr>
            </a:br>
            <a:r>
              <a:rPr lang="tr-TR" sz="2400" b="0" i="1" dirty="0" smtClean="0">
                <a:effectLst/>
                <a:latin typeface="Times New Roman" panose="02020603050405020304" pitchFamily="18" charset="0"/>
                <a:cs typeface="Times New Roman" panose="02020603050405020304" pitchFamily="18" charset="0"/>
              </a:rPr>
              <a:t>?İnsanların evlerine bilgisayar satın alması için hiçbir sebep yok.?</a:t>
            </a:r>
          </a:p>
          <a:p>
            <a:pPr>
              <a:lnSpc>
                <a:spcPct val="150000"/>
              </a:lnSpc>
              <a:buFont typeface="Arial" panose="020B0604020202020204" pitchFamily="34" charset="0"/>
              <a:buChar char="•"/>
            </a:pPr>
            <a:endParaRPr lang="tr-TR" sz="2400" b="0" i="0" dirty="0" smtClean="0">
              <a:effectLst/>
              <a:latin typeface="Times New Roman" panose="02020603050405020304" pitchFamily="18" charset="0"/>
              <a:cs typeface="Times New Roman" panose="02020603050405020304" pitchFamily="18" charset="0"/>
            </a:endParaRPr>
          </a:p>
          <a:p>
            <a:pPr>
              <a:lnSpc>
                <a:spcPct val="150000"/>
              </a:lnSpc>
              <a:buFont typeface="Arial" panose="020B0604020202020204" pitchFamily="34" charset="0"/>
              <a:buChar char="•"/>
            </a:pPr>
            <a:r>
              <a:rPr lang="tr-TR" sz="2400" b="0" i="0" dirty="0" smtClean="0">
                <a:effectLst/>
                <a:latin typeface="Times New Roman" panose="02020603050405020304" pitchFamily="18" charset="0"/>
                <a:cs typeface="Times New Roman" panose="02020603050405020304" pitchFamily="18" charset="0"/>
              </a:rPr>
              <a:t>Microsoft kurucu başkanı Bill Gates – </a:t>
            </a:r>
            <a:r>
              <a:rPr lang="tr-TR" sz="2400" b="1" i="0" dirty="0" smtClean="0">
                <a:effectLst/>
                <a:latin typeface="Times New Roman" panose="02020603050405020304" pitchFamily="18" charset="0"/>
                <a:cs typeface="Times New Roman" panose="02020603050405020304" pitchFamily="18" charset="0"/>
              </a:rPr>
              <a:t>1981</a:t>
            </a:r>
            <a:r>
              <a:rPr lang="tr-TR" sz="2400" b="0" i="0" dirty="0" smtClean="0">
                <a:effectLst/>
                <a:latin typeface="Times New Roman" panose="02020603050405020304" pitchFamily="18" charset="0"/>
                <a:cs typeface="Times New Roman" panose="02020603050405020304" pitchFamily="18" charset="0"/>
              </a:rPr>
              <a:t>:</a:t>
            </a:r>
            <a:br>
              <a:rPr lang="tr-TR" sz="2400" b="0" i="0" dirty="0" smtClean="0">
                <a:effectLst/>
                <a:latin typeface="Times New Roman" panose="02020603050405020304" pitchFamily="18" charset="0"/>
                <a:cs typeface="Times New Roman" panose="02020603050405020304" pitchFamily="18" charset="0"/>
              </a:rPr>
            </a:br>
            <a:r>
              <a:rPr lang="tr-TR" sz="2400" b="0" i="1" dirty="0" smtClean="0">
                <a:effectLst/>
                <a:latin typeface="Times New Roman" panose="02020603050405020304" pitchFamily="18" charset="0"/>
                <a:cs typeface="Times New Roman" panose="02020603050405020304" pitchFamily="18" charset="0"/>
              </a:rPr>
              <a:t>?640 </a:t>
            </a:r>
            <a:r>
              <a:rPr lang="tr-TR" sz="2400" b="0" i="1" dirty="0" err="1" smtClean="0">
                <a:effectLst/>
                <a:latin typeface="Times New Roman" panose="02020603050405020304" pitchFamily="18" charset="0"/>
                <a:cs typeface="Times New Roman" panose="02020603050405020304" pitchFamily="18" charset="0"/>
              </a:rPr>
              <a:t>Kb?lık</a:t>
            </a:r>
            <a:r>
              <a:rPr lang="tr-TR" sz="2400" b="0" i="1" dirty="0" smtClean="0">
                <a:effectLst/>
                <a:latin typeface="Times New Roman" panose="02020603050405020304" pitchFamily="18" charset="0"/>
                <a:cs typeface="Times New Roman" panose="02020603050405020304" pitchFamily="18" charset="0"/>
              </a:rPr>
              <a:t> hafıza herkese yetecektir.?</a:t>
            </a:r>
          </a:p>
          <a:p>
            <a:pPr>
              <a:lnSpc>
                <a:spcPct val="150000"/>
              </a:lnSpc>
            </a:pPr>
            <a:endParaRPr lang="tr-TR" sz="2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3883633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70456" y="451550"/>
            <a:ext cx="11590986" cy="4435830"/>
          </a:xfrm>
          <a:prstGeom prst="rect">
            <a:avLst/>
          </a:prstGeom>
        </p:spPr>
        <p:txBody>
          <a:bodyPr wrap="square">
            <a:spAutoFit/>
          </a:bodyPr>
          <a:lstStyle/>
          <a:p>
            <a:pPr>
              <a:lnSpc>
                <a:spcPct val="150000"/>
              </a:lnSpc>
              <a:buFont typeface="Arial" panose="020B0604020202020204" pitchFamily="34" charset="0"/>
              <a:buChar char="•"/>
            </a:pPr>
            <a:endParaRPr lang="tr-TR" sz="3200" i="1" dirty="0">
              <a:latin typeface="Times New Roman" panose="02020603050405020304" pitchFamily="18" charset="0"/>
              <a:cs typeface="Times New Roman" panose="02020603050405020304" pitchFamily="18" charset="0"/>
            </a:endParaRPr>
          </a:p>
          <a:p>
            <a:pPr>
              <a:lnSpc>
                <a:spcPct val="150000"/>
              </a:lnSpc>
              <a:buFont typeface="Arial" panose="020B0604020202020204" pitchFamily="34" charset="0"/>
              <a:buChar char="•"/>
            </a:pPr>
            <a:r>
              <a:rPr lang="tr-TR" sz="3200" b="1" dirty="0">
                <a:latin typeface="Times New Roman" panose="02020603050405020304" pitchFamily="18" charset="0"/>
                <a:cs typeface="Times New Roman" panose="02020603050405020304" pitchFamily="18" charset="0"/>
              </a:rPr>
              <a:t>IBM’in kurucu başkanı Thomas J. Watson – 1943:</a:t>
            </a:r>
            <a:br>
              <a:rPr lang="tr-TR" sz="3200" b="1" dirty="0">
                <a:latin typeface="Times New Roman" panose="02020603050405020304" pitchFamily="18" charset="0"/>
                <a:cs typeface="Times New Roman" panose="02020603050405020304" pitchFamily="18" charset="0"/>
              </a:rPr>
            </a:br>
            <a:r>
              <a:rPr lang="tr-TR" sz="3200" b="1" i="1" dirty="0">
                <a:latin typeface="Times New Roman" panose="02020603050405020304" pitchFamily="18" charset="0"/>
                <a:cs typeface="Times New Roman" panose="02020603050405020304" pitchFamily="18" charset="0"/>
              </a:rPr>
              <a:t>?Sanırım dünyaya 5 bilgisayar yeter de artar bile.?</a:t>
            </a:r>
            <a:endParaRPr lang="tr-TR" sz="3200" b="1" dirty="0">
              <a:latin typeface="Times New Roman" panose="02020603050405020304" pitchFamily="18" charset="0"/>
              <a:cs typeface="Times New Roman" panose="02020603050405020304" pitchFamily="18" charset="0"/>
            </a:endParaRPr>
          </a:p>
          <a:p>
            <a:pPr>
              <a:lnSpc>
                <a:spcPct val="150000"/>
              </a:lnSpc>
              <a:buFont typeface="Arial" panose="020B0604020202020204" pitchFamily="34" charset="0"/>
              <a:buChar char="•"/>
            </a:pPr>
            <a:endParaRPr lang="tr-TR" sz="3200" b="0" i="1" dirty="0" smtClean="0">
              <a:effectLst/>
              <a:latin typeface="Times New Roman" panose="02020603050405020304" pitchFamily="18" charset="0"/>
              <a:cs typeface="Times New Roman" panose="02020603050405020304" pitchFamily="18" charset="0"/>
            </a:endParaRPr>
          </a:p>
          <a:p>
            <a:pPr>
              <a:lnSpc>
                <a:spcPct val="150000"/>
              </a:lnSpc>
              <a:buFont typeface="Arial" panose="020B0604020202020204" pitchFamily="34" charset="0"/>
              <a:buChar char="•"/>
            </a:pPr>
            <a:r>
              <a:rPr lang="tr-TR" sz="3200" dirty="0">
                <a:latin typeface="Times New Roman" panose="02020603050405020304" pitchFamily="18" charset="0"/>
                <a:cs typeface="Times New Roman" panose="02020603050405020304" pitchFamily="18" charset="0"/>
              </a:rPr>
              <a:t>Bill Gates. Tam olarak şu cümleyi kullanmış, "</a:t>
            </a:r>
            <a:r>
              <a:rPr lang="tr-TR" sz="3200" b="1" dirty="0">
                <a:latin typeface="Times New Roman" panose="02020603050405020304" pitchFamily="18" charset="0"/>
                <a:cs typeface="Times New Roman" panose="02020603050405020304" pitchFamily="18" charset="0"/>
              </a:rPr>
              <a:t>İnsanların İnterneti Kullanacaklarını Düşünmüyorum.</a:t>
            </a:r>
            <a:r>
              <a:rPr lang="tr-TR" sz="3200" dirty="0">
                <a:latin typeface="Times New Roman" panose="02020603050405020304" pitchFamily="18" charset="0"/>
                <a:cs typeface="Times New Roman" panose="02020603050405020304" pitchFamily="18" charset="0"/>
              </a:rPr>
              <a:t>"</a:t>
            </a:r>
            <a:endParaRPr lang="tr-TR" sz="3200" b="0" i="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7958960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223493" y="790806"/>
            <a:ext cx="8628845" cy="584775"/>
          </a:xfrm>
          <a:prstGeom prst="rect">
            <a:avLst/>
          </a:prstGeom>
        </p:spPr>
        <p:txBody>
          <a:bodyPr wrap="square">
            <a:spAutoFit/>
          </a:bodyPr>
          <a:lstStyle/>
          <a:p>
            <a:r>
              <a:rPr lang="tr-TR" sz="3200" b="1" dirty="0">
                <a:latin typeface="Montserrat"/>
              </a:rPr>
              <a:t>YARATICILIĞIN TEMEL </a:t>
            </a:r>
            <a:r>
              <a:rPr lang="tr-TR" sz="3200" b="1" dirty="0" smtClean="0">
                <a:latin typeface="Montserrat"/>
              </a:rPr>
              <a:t>UNSURLARI</a:t>
            </a:r>
            <a:endParaRPr lang="tr-TR" sz="3200" dirty="0"/>
          </a:p>
        </p:txBody>
      </p:sp>
      <p:sp>
        <p:nvSpPr>
          <p:cNvPr id="5" name="Dikdörtgen 4"/>
          <p:cNvSpPr/>
          <p:nvPr/>
        </p:nvSpPr>
        <p:spPr>
          <a:xfrm>
            <a:off x="768439" y="1997914"/>
            <a:ext cx="11809927" cy="4278094"/>
          </a:xfrm>
          <a:prstGeom prst="rect">
            <a:avLst/>
          </a:prstGeom>
        </p:spPr>
        <p:txBody>
          <a:bodyPr wrap="square">
            <a:spAutoFit/>
          </a:bodyPr>
          <a:lstStyle/>
          <a:p>
            <a:pPr marL="457200" indent="-457200">
              <a:buFont typeface="Wingdings" panose="05000000000000000000" pitchFamily="2" charset="2"/>
              <a:buChar char="Ø"/>
            </a:pPr>
            <a:r>
              <a:rPr lang="tr-TR" sz="3200" b="1" dirty="0" smtClean="0">
                <a:solidFill>
                  <a:srgbClr val="FF0000"/>
                </a:solidFill>
                <a:latin typeface="Merriweather"/>
              </a:rPr>
              <a:t>Uzmanlık, </a:t>
            </a:r>
          </a:p>
          <a:p>
            <a:pPr marL="457200" indent="-457200">
              <a:buFont typeface="Wingdings" panose="05000000000000000000" pitchFamily="2" charset="2"/>
              <a:buChar char="Ø"/>
            </a:pPr>
            <a:r>
              <a:rPr lang="tr-TR" sz="3200" b="1" dirty="0" smtClean="0">
                <a:solidFill>
                  <a:srgbClr val="FF0000"/>
                </a:solidFill>
                <a:latin typeface="Merriweather"/>
              </a:rPr>
              <a:t>Alan, </a:t>
            </a:r>
          </a:p>
          <a:p>
            <a:pPr marL="457200" indent="-457200">
              <a:buFont typeface="Wingdings" panose="05000000000000000000" pitchFamily="2" charset="2"/>
              <a:buChar char="Ø"/>
            </a:pPr>
            <a:r>
              <a:rPr lang="tr-TR" sz="3200" b="1" dirty="0" smtClean="0">
                <a:solidFill>
                  <a:srgbClr val="FF0000"/>
                </a:solidFill>
                <a:latin typeface="Merriweather"/>
              </a:rPr>
              <a:t>Entelektüel</a:t>
            </a:r>
            <a:r>
              <a:rPr lang="tr-TR" sz="3200" b="1" dirty="0" smtClean="0">
                <a:solidFill>
                  <a:srgbClr val="FF0000"/>
                </a:solidFill>
                <a:latin typeface="Merriweather"/>
              </a:rPr>
              <a:t> Bilgi,</a:t>
            </a:r>
            <a:endParaRPr lang="tr-TR" sz="3200" b="1" dirty="0" smtClean="0">
              <a:solidFill>
                <a:srgbClr val="FF0000"/>
              </a:solidFill>
              <a:latin typeface="Merriweather"/>
            </a:endParaRPr>
          </a:p>
          <a:p>
            <a:pPr marL="457200" indent="-457200">
              <a:buFont typeface="Wingdings" panose="05000000000000000000" pitchFamily="2" charset="2"/>
              <a:buChar char="Ø"/>
            </a:pPr>
            <a:r>
              <a:rPr lang="tr-TR" sz="3200" b="1" dirty="0" smtClean="0">
                <a:solidFill>
                  <a:srgbClr val="FF0000"/>
                </a:solidFill>
                <a:latin typeface="Merriweather"/>
              </a:rPr>
              <a:t>Teknik Bilgi</a:t>
            </a:r>
          </a:p>
          <a:p>
            <a:endParaRPr lang="tr-TR" sz="2400" dirty="0" smtClean="0">
              <a:solidFill>
                <a:srgbClr val="1A1A1A"/>
              </a:solidFill>
              <a:latin typeface="Merriweather"/>
            </a:endParaRPr>
          </a:p>
          <a:p>
            <a:endParaRPr lang="tr-TR" sz="2400" dirty="0" smtClean="0">
              <a:solidFill>
                <a:srgbClr val="1A1A1A"/>
              </a:solidFill>
              <a:latin typeface="Merriweather"/>
            </a:endParaRPr>
          </a:p>
          <a:p>
            <a:r>
              <a:rPr lang="tr-TR" sz="2400" dirty="0" smtClean="0">
                <a:solidFill>
                  <a:srgbClr val="1A1A1A"/>
                </a:solidFill>
                <a:latin typeface="Merriweather"/>
              </a:rPr>
              <a:t>	Bu </a:t>
            </a:r>
            <a:r>
              <a:rPr lang="tr-TR" sz="2400" dirty="0">
                <a:solidFill>
                  <a:srgbClr val="1A1A1A"/>
                </a:solidFill>
                <a:latin typeface="Merriweather"/>
              </a:rPr>
              <a:t>özelliğe sahip kişilere T tipi insan denmektedir </a:t>
            </a:r>
            <a:endParaRPr lang="tr-TR" sz="2400" dirty="0" smtClean="0">
              <a:solidFill>
                <a:srgbClr val="1A1A1A"/>
              </a:solidFill>
              <a:latin typeface="Merriweather"/>
            </a:endParaRPr>
          </a:p>
          <a:p>
            <a:r>
              <a:rPr lang="tr-TR" sz="2400" dirty="0" smtClean="0">
                <a:solidFill>
                  <a:srgbClr val="1A1A1A"/>
                </a:solidFill>
                <a:latin typeface="Merriweather"/>
              </a:rPr>
              <a:t>(T’nin </a:t>
            </a:r>
            <a:r>
              <a:rPr lang="tr-TR" sz="2400" dirty="0">
                <a:solidFill>
                  <a:srgbClr val="1A1A1A"/>
                </a:solidFill>
                <a:latin typeface="Merriweather"/>
              </a:rPr>
              <a:t>dikey parçası bireyin uzmanlığı, yatay parçası da uzmanlık dışındaki bilgisini ifade eder. Bu iki alanın gelişmesi yaratıcılığı artırmaktadır. Sadece uzmanlık bilgisi yaratıcılık için yetmemektedir. </a:t>
            </a:r>
            <a:r>
              <a:rPr lang="tr-TR" sz="2400" dirty="0" smtClean="0">
                <a:solidFill>
                  <a:srgbClr val="1A1A1A"/>
                </a:solidFill>
                <a:latin typeface="Merriweather"/>
              </a:rPr>
              <a:t>)</a:t>
            </a:r>
            <a:endParaRPr lang="tr-TR" sz="2400" dirty="0">
              <a:solidFill>
                <a:srgbClr val="1A1A1A"/>
              </a:solidFill>
              <a:latin typeface="Merriweather"/>
            </a:endParaRPr>
          </a:p>
        </p:txBody>
      </p:sp>
    </p:spTree>
    <p:extLst>
      <p:ext uri="{BB962C8B-B14F-4D97-AF65-F5344CB8AC3E}">
        <p14:creationId xmlns:p14="http://schemas.microsoft.com/office/powerpoint/2010/main" val="325788176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386626" y="1431244"/>
            <a:ext cx="11809927" cy="2677656"/>
          </a:xfrm>
          <a:prstGeom prst="rect">
            <a:avLst/>
          </a:prstGeom>
        </p:spPr>
        <p:txBody>
          <a:bodyPr wrap="square">
            <a:spAutoFit/>
          </a:bodyPr>
          <a:lstStyle/>
          <a:p>
            <a:r>
              <a:rPr lang="tr-TR" sz="3200" b="1" dirty="0" smtClean="0">
                <a:solidFill>
                  <a:srgbClr val="FF0000"/>
                </a:solidFill>
                <a:latin typeface="Merriweather"/>
              </a:rPr>
              <a:t>Yaratıcı </a:t>
            </a:r>
            <a:r>
              <a:rPr lang="tr-TR" sz="3200" b="1" dirty="0">
                <a:solidFill>
                  <a:srgbClr val="FF0000"/>
                </a:solidFill>
                <a:latin typeface="Merriweather"/>
              </a:rPr>
              <a:t>düşünme becerileri</a:t>
            </a:r>
            <a:r>
              <a:rPr lang="tr-TR" sz="3200" dirty="0">
                <a:solidFill>
                  <a:srgbClr val="1A1A1A"/>
                </a:solidFill>
                <a:latin typeface="Merriweather"/>
              </a:rPr>
              <a:t>, yaratıcılık doğuştan mı</a:t>
            </a:r>
            <a:r>
              <a:rPr lang="tr-TR" sz="3200" dirty="0" smtClean="0">
                <a:solidFill>
                  <a:srgbClr val="1A1A1A"/>
                </a:solidFill>
                <a:latin typeface="Merriweather"/>
              </a:rPr>
              <a:t>? öğrenilebilir </a:t>
            </a:r>
            <a:r>
              <a:rPr lang="tr-TR" sz="3200" dirty="0">
                <a:solidFill>
                  <a:srgbClr val="1A1A1A"/>
                </a:solidFill>
                <a:latin typeface="Merriweather"/>
              </a:rPr>
              <a:t>mi hep tartışılmıştır. </a:t>
            </a:r>
            <a:endParaRPr lang="tr-TR" sz="3200" dirty="0" smtClean="0">
              <a:solidFill>
                <a:srgbClr val="1A1A1A"/>
              </a:solidFill>
              <a:latin typeface="Merriweather"/>
            </a:endParaRPr>
          </a:p>
          <a:p>
            <a:endParaRPr lang="tr-TR" sz="3200" dirty="0">
              <a:solidFill>
                <a:srgbClr val="1A1A1A"/>
              </a:solidFill>
              <a:latin typeface="Merriweather"/>
            </a:endParaRPr>
          </a:p>
          <a:p>
            <a:r>
              <a:rPr lang="tr-TR" sz="3200" dirty="0" smtClean="0">
                <a:solidFill>
                  <a:srgbClr val="1A1A1A"/>
                </a:solidFill>
                <a:latin typeface="Merriweather"/>
              </a:rPr>
              <a:t>Eğitim</a:t>
            </a:r>
            <a:r>
              <a:rPr lang="tr-TR" sz="3200" dirty="0">
                <a:solidFill>
                  <a:srgbClr val="1A1A1A"/>
                </a:solidFill>
                <a:latin typeface="Merriweather"/>
              </a:rPr>
              <a:t>, </a:t>
            </a:r>
            <a:r>
              <a:rPr lang="tr-TR" sz="4000" b="1" dirty="0">
                <a:solidFill>
                  <a:srgbClr val="FF0000"/>
                </a:solidFill>
                <a:latin typeface="Merriweather"/>
              </a:rPr>
              <a:t>bastırılmış, üzeri örtülmüş, boğulmuş</a:t>
            </a:r>
            <a:r>
              <a:rPr lang="tr-TR" sz="3200" dirty="0">
                <a:solidFill>
                  <a:srgbClr val="1A1A1A"/>
                </a:solidFill>
                <a:latin typeface="Merriweather"/>
              </a:rPr>
              <a:t> yaratıcılığı açığa çıkartmaktadır. </a:t>
            </a:r>
          </a:p>
        </p:txBody>
      </p:sp>
    </p:spTree>
    <p:extLst>
      <p:ext uri="{BB962C8B-B14F-4D97-AF65-F5344CB8AC3E}">
        <p14:creationId xmlns:p14="http://schemas.microsoft.com/office/powerpoint/2010/main" val="91557574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82073" y="349418"/>
            <a:ext cx="11809927" cy="5878532"/>
          </a:xfrm>
          <a:prstGeom prst="rect">
            <a:avLst/>
          </a:prstGeom>
        </p:spPr>
        <p:txBody>
          <a:bodyPr wrap="square">
            <a:spAutoFit/>
          </a:bodyPr>
          <a:lstStyle/>
          <a:p>
            <a:r>
              <a:rPr lang="tr-TR" sz="2800" b="1" dirty="0" smtClean="0">
                <a:solidFill>
                  <a:srgbClr val="FF0000"/>
                </a:solidFill>
                <a:latin typeface="Merriweather"/>
              </a:rPr>
              <a:t>Motivasyon</a:t>
            </a:r>
            <a:r>
              <a:rPr lang="tr-TR" dirty="0">
                <a:solidFill>
                  <a:srgbClr val="1A1A1A"/>
                </a:solidFill>
                <a:latin typeface="Merriweather"/>
              </a:rPr>
              <a:t>, girişimciliğin ilk adımı motivasyondur. Yaratıcılığın da ilk adımı motivasyondur. Yaratıcı olduğuna inanmayan meraklı ve istekli olmayanlar yaratıcılıklarını ortaya koyamazlar. </a:t>
            </a:r>
          </a:p>
          <a:p>
            <a:endParaRPr lang="tr-TR" dirty="0" smtClean="0">
              <a:solidFill>
                <a:srgbClr val="1A1A1A"/>
              </a:solidFill>
              <a:latin typeface="Merriweather"/>
            </a:endParaRPr>
          </a:p>
          <a:p>
            <a:r>
              <a:rPr lang="tr-TR" dirty="0" smtClean="0">
                <a:solidFill>
                  <a:srgbClr val="1A1A1A"/>
                </a:solidFill>
                <a:latin typeface="Merriweather"/>
              </a:rPr>
              <a:t>İki </a:t>
            </a:r>
            <a:r>
              <a:rPr lang="tr-TR" dirty="0">
                <a:solidFill>
                  <a:srgbClr val="1A1A1A"/>
                </a:solidFill>
                <a:latin typeface="Merriweather"/>
              </a:rPr>
              <a:t>tür motivasyon vardır, dış motivasyon, iç motivasyon. </a:t>
            </a:r>
            <a:endParaRPr lang="tr-TR" dirty="0" smtClean="0">
              <a:solidFill>
                <a:srgbClr val="1A1A1A"/>
              </a:solidFill>
              <a:latin typeface="Merriweather"/>
            </a:endParaRPr>
          </a:p>
          <a:p>
            <a:endParaRPr lang="tr-TR" dirty="0">
              <a:solidFill>
                <a:srgbClr val="1A1A1A"/>
              </a:solidFill>
              <a:latin typeface="Merriweather"/>
            </a:endParaRPr>
          </a:p>
          <a:p>
            <a:endParaRPr lang="tr-TR" dirty="0" smtClean="0">
              <a:solidFill>
                <a:srgbClr val="1A1A1A"/>
              </a:solidFill>
              <a:latin typeface="Merriweather"/>
            </a:endParaRPr>
          </a:p>
          <a:p>
            <a:r>
              <a:rPr lang="tr-TR" sz="2400" b="1" dirty="0" smtClean="0">
                <a:solidFill>
                  <a:srgbClr val="FF0000"/>
                </a:solidFill>
                <a:latin typeface="Merriweather"/>
              </a:rPr>
              <a:t>Dış </a:t>
            </a:r>
            <a:r>
              <a:rPr lang="tr-TR" sz="2400" b="1" dirty="0">
                <a:solidFill>
                  <a:srgbClr val="FF0000"/>
                </a:solidFill>
                <a:latin typeface="Merriweather"/>
              </a:rPr>
              <a:t>motivasyon araçları </a:t>
            </a:r>
            <a:r>
              <a:rPr lang="tr-TR" dirty="0">
                <a:solidFill>
                  <a:srgbClr val="1A1A1A"/>
                </a:solidFill>
                <a:latin typeface="Merriweather"/>
              </a:rPr>
              <a:t>en çok kullanılan para olmak üzere işten atılma, statü verme, fazla izin kullanma, çeşitli ödüller gibi maddi karşılığı olan şeylerdir. </a:t>
            </a:r>
            <a:endParaRPr lang="tr-TR" dirty="0" smtClean="0">
              <a:solidFill>
                <a:srgbClr val="1A1A1A"/>
              </a:solidFill>
              <a:latin typeface="Merriweather"/>
            </a:endParaRPr>
          </a:p>
          <a:p>
            <a:endParaRPr lang="tr-TR" dirty="0">
              <a:solidFill>
                <a:srgbClr val="1A1A1A"/>
              </a:solidFill>
              <a:latin typeface="Merriweather"/>
            </a:endParaRPr>
          </a:p>
          <a:p>
            <a:r>
              <a:rPr lang="tr-TR" sz="2400" b="1" dirty="0" smtClean="0">
                <a:solidFill>
                  <a:srgbClr val="FF0000"/>
                </a:solidFill>
                <a:latin typeface="Merriweather"/>
              </a:rPr>
              <a:t>İçsel </a:t>
            </a:r>
            <a:r>
              <a:rPr lang="tr-TR" sz="2400" b="1" dirty="0">
                <a:solidFill>
                  <a:srgbClr val="FF0000"/>
                </a:solidFill>
                <a:latin typeface="Merriweather"/>
              </a:rPr>
              <a:t>motivasyon </a:t>
            </a:r>
            <a:r>
              <a:rPr lang="tr-TR" dirty="0">
                <a:solidFill>
                  <a:srgbClr val="1A1A1A"/>
                </a:solidFill>
                <a:latin typeface="Merriweather"/>
              </a:rPr>
              <a:t>zoru başarma duygusu, merak, araştırma, bulma zevki ve sevgisi, kendini gerçekleştirme, saygı, takdir gibi insanın psikolojik ihtiyaçlarıyla ilgili faktörlerdir. Ayrıca soruna meydan okuma, çözümün ona verdiği tatmin duygusu içsel motivasyonu artırmaktadır.</a:t>
            </a:r>
          </a:p>
          <a:p>
            <a:endParaRPr lang="tr-TR" dirty="0" smtClean="0">
              <a:solidFill>
                <a:srgbClr val="1A1A1A"/>
              </a:solidFill>
              <a:latin typeface="Merriweather"/>
            </a:endParaRPr>
          </a:p>
          <a:p>
            <a:endParaRPr lang="tr-TR" dirty="0">
              <a:solidFill>
                <a:srgbClr val="1A1A1A"/>
              </a:solidFill>
              <a:latin typeface="Merriweather"/>
            </a:endParaRPr>
          </a:p>
          <a:p>
            <a:endParaRPr lang="tr-TR" dirty="0" smtClean="0">
              <a:solidFill>
                <a:srgbClr val="1A1A1A"/>
              </a:solidFill>
              <a:latin typeface="Merriweather"/>
            </a:endParaRPr>
          </a:p>
          <a:p>
            <a:endParaRPr lang="tr-TR" dirty="0">
              <a:solidFill>
                <a:srgbClr val="1A1A1A"/>
              </a:solidFill>
              <a:latin typeface="Merriweather"/>
            </a:endParaRPr>
          </a:p>
          <a:p>
            <a:endParaRPr lang="tr-TR" dirty="0" smtClean="0">
              <a:solidFill>
                <a:srgbClr val="1A1A1A"/>
              </a:solidFill>
              <a:latin typeface="Merriweather"/>
            </a:endParaRPr>
          </a:p>
          <a:p>
            <a:r>
              <a:rPr lang="tr-TR" sz="2400" b="1" dirty="0" smtClean="0">
                <a:solidFill>
                  <a:srgbClr val="FF0000"/>
                </a:solidFill>
                <a:latin typeface="Merriweather"/>
              </a:rPr>
              <a:t>Dışsal </a:t>
            </a:r>
            <a:r>
              <a:rPr lang="tr-TR" sz="2400" b="1" dirty="0">
                <a:solidFill>
                  <a:srgbClr val="FF0000"/>
                </a:solidFill>
                <a:latin typeface="Merriweather"/>
              </a:rPr>
              <a:t>motivasyonun yaratıcılığa katkısı çok olmadığı gibi işletmede maliyet yaratır.</a:t>
            </a:r>
            <a:endParaRPr lang="tr-TR" sz="2400" b="1" i="0" dirty="0">
              <a:solidFill>
                <a:srgbClr val="FF0000"/>
              </a:solidFill>
              <a:effectLst/>
              <a:latin typeface="Merriweather"/>
            </a:endParaRPr>
          </a:p>
        </p:txBody>
      </p:sp>
    </p:spTree>
    <p:extLst>
      <p:ext uri="{BB962C8B-B14F-4D97-AF65-F5344CB8AC3E}">
        <p14:creationId xmlns:p14="http://schemas.microsoft.com/office/powerpoint/2010/main" val="181563831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3000377" y="0"/>
            <a:ext cx="6769097" cy="769441"/>
          </a:xfrm>
          <a:prstGeom prst="rect">
            <a:avLst/>
          </a:prstGeom>
        </p:spPr>
        <p:txBody>
          <a:bodyPr wrap="none">
            <a:spAutoFit/>
          </a:bodyPr>
          <a:lstStyle/>
          <a:p>
            <a:r>
              <a:rPr lang="tr-TR" sz="4400" b="1" dirty="0">
                <a:solidFill>
                  <a:srgbClr val="007ACC"/>
                </a:solidFill>
                <a:latin typeface="Montserrat"/>
                <a:hlinkClick r:id="rId2"/>
              </a:rPr>
              <a:t>YARATICILIK ÇEŞİTLERİ</a:t>
            </a:r>
            <a:endParaRPr lang="tr-TR" sz="4400" b="1" i="0" dirty="0">
              <a:solidFill>
                <a:srgbClr val="1A1A1A"/>
              </a:solidFill>
              <a:effectLst/>
              <a:latin typeface="Montserrat"/>
            </a:endParaRPr>
          </a:p>
        </p:txBody>
      </p:sp>
      <p:sp>
        <p:nvSpPr>
          <p:cNvPr id="4" name="Dikdörtgen 3"/>
          <p:cNvSpPr/>
          <p:nvPr/>
        </p:nvSpPr>
        <p:spPr>
          <a:xfrm>
            <a:off x="560679" y="875526"/>
            <a:ext cx="11287884" cy="1815882"/>
          </a:xfrm>
          <a:prstGeom prst="rect">
            <a:avLst/>
          </a:prstGeom>
        </p:spPr>
        <p:txBody>
          <a:bodyPr wrap="square">
            <a:spAutoFit/>
          </a:bodyPr>
          <a:lstStyle/>
          <a:p>
            <a:r>
              <a:rPr lang="tr-TR" sz="2800" b="1" dirty="0">
                <a:solidFill>
                  <a:srgbClr val="1A1A1A"/>
                </a:solidFill>
                <a:latin typeface="Merriweather"/>
              </a:rPr>
              <a:t>Bireysel </a:t>
            </a:r>
            <a:r>
              <a:rPr lang="tr-TR" sz="2800" b="1" dirty="0" smtClean="0">
                <a:solidFill>
                  <a:srgbClr val="1A1A1A"/>
                </a:solidFill>
                <a:latin typeface="Merriweather"/>
              </a:rPr>
              <a:t>Yaratıcılık</a:t>
            </a:r>
          </a:p>
          <a:p>
            <a:r>
              <a:rPr lang="tr-TR" sz="2800" dirty="0">
                <a:solidFill>
                  <a:srgbClr val="1A1A1A"/>
                </a:solidFill>
                <a:latin typeface="Merriweather"/>
              </a:rPr>
              <a:t>Yaratıcılığın temeli olan farklılıkların birleştirilmesi bireysel bazda yapılırsa buna bireysel yaratıcılık denir. Burada önemli olan yaratıcılıkta girdi olarak kullanılan farklılıkların çokluğudur. </a:t>
            </a:r>
            <a:endParaRPr lang="tr-TR" sz="2800" dirty="0"/>
          </a:p>
        </p:txBody>
      </p:sp>
      <p:sp>
        <p:nvSpPr>
          <p:cNvPr id="5" name="Dikdörtgen 4"/>
          <p:cNvSpPr/>
          <p:nvPr/>
        </p:nvSpPr>
        <p:spPr>
          <a:xfrm>
            <a:off x="1798749" y="2797493"/>
            <a:ext cx="10393251" cy="3539430"/>
          </a:xfrm>
          <a:prstGeom prst="rect">
            <a:avLst/>
          </a:prstGeom>
        </p:spPr>
        <p:txBody>
          <a:bodyPr wrap="square">
            <a:spAutoFit/>
          </a:bodyPr>
          <a:lstStyle/>
          <a:p>
            <a:r>
              <a:rPr lang="tr-TR" sz="2800" b="1" dirty="0">
                <a:solidFill>
                  <a:srgbClr val="1A1A1A"/>
                </a:solidFill>
                <a:latin typeface="Merriweather"/>
              </a:rPr>
              <a:t>Örgütsel </a:t>
            </a:r>
            <a:r>
              <a:rPr lang="tr-TR" sz="2800" b="1" dirty="0" smtClean="0">
                <a:solidFill>
                  <a:srgbClr val="1A1A1A"/>
                </a:solidFill>
                <a:latin typeface="Merriweather"/>
              </a:rPr>
              <a:t>Yaratıcılık</a:t>
            </a:r>
          </a:p>
          <a:p>
            <a:r>
              <a:rPr lang="tr-TR" sz="2800" dirty="0"/>
              <a:t>Bireysel yaratıcılıkta farklılık bireyin kendi çabasıyla sağlanırken kurumsal, örgütsel ya da grup yaratıcılığında bireylerin sağladığı farklılıklar </a:t>
            </a:r>
            <a:r>
              <a:rPr lang="tr-TR" sz="2800" dirty="0" err="1"/>
              <a:t>biraraya</a:t>
            </a:r>
            <a:r>
              <a:rPr lang="tr-TR" sz="2800" dirty="0"/>
              <a:t> getirilerek farklılıklar çoğaltılır. </a:t>
            </a:r>
            <a:endParaRPr lang="tr-TR" sz="2800" dirty="0" smtClean="0"/>
          </a:p>
          <a:p>
            <a:endParaRPr lang="tr-TR" sz="2800" dirty="0"/>
          </a:p>
          <a:p>
            <a:r>
              <a:rPr lang="tr-TR" sz="2800" dirty="0" smtClean="0"/>
              <a:t>Örgütsel </a:t>
            </a:r>
            <a:r>
              <a:rPr lang="tr-TR" sz="2800" dirty="0"/>
              <a:t>yaratıcılık takım, ekip, grup, kalabalık, topluluk gibi çeşitli seviyelerde ortaya çıkar</a:t>
            </a:r>
            <a:r>
              <a:rPr lang="tr-TR" sz="2800" dirty="0" smtClean="0"/>
              <a:t>.</a:t>
            </a:r>
            <a:endParaRPr lang="tr-TR" sz="2800" dirty="0"/>
          </a:p>
        </p:txBody>
      </p:sp>
    </p:spTree>
    <p:extLst>
      <p:ext uri="{BB962C8B-B14F-4D97-AF65-F5344CB8AC3E}">
        <p14:creationId xmlns:p14="http://schemas.microsoft.com/office/powerpoint/2010/main" val="317086066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378039" y="352924"/>
            <a:ext cx="10097037" cy="584775"/>
          </a:xfrm>
          <a:prstGeom prst="rect">
            <a:avLst/>
          </a:prstGeom>
        </p:spPr>
        <p:txBody>
          <a:bodyPr wrap="square">
            <a:spAutoFit/>
          </a:bodyPr>
          <a:lstStyle/>
          <a:p>
            <a:r>
              <a:rPr lang="tr-TR" sz="3200" b="1" dirty="0">
                <a:solidFill>
                  <a:srgbClr val="1A1A1A"/>
                </a:solidFill>
                <a:latin typeface="Montserrat"/>
                <a:hlinkClick r:id="rId2"/>
              </a:rPr>
              <a:t>YARATICILIĞI ENGELLEYEN </a:t>
            </a:r>
            <a:r>
              <a:rPr lang="tr-TR" sz="3200" b="1" dirty="0" smtClean="0">
                <a:solidFill>
                  <a:srgbClr val="1A1A1A"/>
                </a:solidFill>
                <a:latin typeface="Montserrat"/>
                <a:hlinkClick r:id="rId2"/>
              </a:rPr>
              <a:t>FAKTÖRLER</a:t>
            </a:r>
            <a:endParaRPr lang="tr-TR" sz="3200" dirty="0"/>
          </a:p>
        </p:txBody>
      </p:sp>
      <p:sp>
        <p:nvSpPr>
          <p:cNvPr id="3" name="Dikdörtgen 2"/>
          <p:cNvSpPr/>
          <p:nvPr/>
        </p:nvSpPr>
        <p:spPr>
          <a:xfrm>
            <a:off x="1708595" y="1492676"/>
            <a:ext cx="10242997" cy="4585871"/>
          </a:xfrm>
          <a:prstGeom prst="rect">
            <a:avLst/>
          </a:prstGeom>
        </p:spPr>
        <p:txBody>
          <a:bodyPr wrap="square">
            <a:spAutoFit/>
          </a:bodyPr>
          <a:lstStyle/>
          <a:p>
            <a:r>
              <a:rPr lang="tr-TR" sz="2000" b="1" dirty="0">
                <a:solidFill>
                  <a:srgbClr val="FF0000"/>
                </a:solidFill>
                <a:latin typeface="Merriweather"/>
              </a:rPr>
              <a:t>Örgütsel </a:t>
            </a:r>
            <a:r>
              <a:rPr lang="tr-TR" sz="2000" b="1" dirty="0" smtClean="0">
                <a:solidFill>
                  <a:srgbClr val="FF0000"/>
                </a:solidFill>
                <a:latin typeface="Merriweather"/>
              </a:rPr>
              <a:t>Engeller </a:t>
            </a:r>
          </a:p>
          <a:p>
            <a:endParaRPr lang="tr-TR" sz="1600" b="1" dirty="0">
              <a:solidFill>
                <a:srgbClr val="1A1A1A"/>
              </a:solidFill>
              <a:latin typeface="Merriweather"/>
            </a:endParaRPr>
          </a:p>
          <a:p>
            <a:pPr marL="285750" indent="-285750">
              <a:buClr>
                <a:srgbClr val="FF0000"/>
              </a:buClr>
              <a:buSzPct val="200000"/>
              <a:buFont typeface="Wingdings" panose="05000000000000000000" pitchFamily="2" charset="2"/>
              <a:buChar char="Ø"/>
            </a:pPr>
            <a:r>
              <a:rPr lang="tr-TR" sz="1600" dirty="0" smtClean="0">
                <a:solidFill>
                  <a:srgbClr val="1A1A1A"/>
                </a:solidFill>
                <a:latin typeface="Merriweather"/>
              </a:rPr>
              <a:t>Örgütlerde </a:t>
            </a:r>
            <a:r>
              <a:rPr lang="tr-TR" sz="1600" dirty="0">
                <a:solidFill>
                  <a:srgbClr val="1A1A1A"/>
                </a:solidFill>
                <a:latin typeface="Merriweather"/>
              </a:rPr>
              <a:t>yönetim genellikle üretim, işbirliği, denetim, verimlilik gibi konulara aşırı düşkündür. Yaratıcılık </a:t>
            </a:r>
            <a:r>
              <a:rPr lang="tr-TR" sz="1600" dirty="0" err="1">
                <a:solidFill>
                  <a:srgbClr val="1A1A1A"/>
                </a:solidFill>
                <a:latin typeface="Merriweather"/>
              </a:rPr>
              <a:t>gözardı</a:t>
            </a:r>
            <a:r>
              <a:rPr lang="tr-TR" sz="1600" dirty="0">
                <a:solidFill>
                  <a:srgbClr val="1A1A1A"/>
                </a:solidFill>
                <a:latin typeface="Merriweather"/>
              </a:rPr>
              <a:t> edilir. </a:t>
            </a:r>
            <a:r>
              <a:rPr lang="tr-TR" sz="1600" dirty="0" smtClean="0">
                <a:solidFill>
                  <a:srgbClr val="1A1A1A"/>
                </a:solidFill>
                <a:latin typeface="Merriweather"/>
              </a:rPr>
              <a:t>Yönetim </a:t>
            </a:r>
            <a:r>
              <a:rPr lang="tr-TR" sz="1600" dirty="0">
                <a:solidFill>
                  <a:srgbClr val="1A1A1A"/>
                </a:solidFill>
                <a:latin typeface="Merriweather"/>
              </a:rPr>
              <a:t>fonksiyonlarının üzerinde çok durulması yaratıcılığa ilgiyi azaltır. </a:t>
            </a:r>
            <a:endParaRPr lang="tr-TR" sz="1600" dirty="0" smtClean="0">
              <a:solidFill>
                <a:srgbClr val="1A1A1A"/>
              </a:solidFill>
              <a:latin typeface="Merriweather"/>
            </a:endParaRPr>
          </a:p>
          <a:p>
            <a:pPr marL="285750" indent="-285750">
              <a:buClr>
                <a:srgbClr val="FF0000"/>
              </a:buClr>
              <a:buSzPct val="200000"/>
              <a:buFont typeface="Wingdings" panose="05000000000000000000" pitchFamily="2" charset="2"/>
              <a:buChar char="Ø"/>
            </a:pPr>
            <a:endParaRPr lang="tr-TR" sz="1600" dirty="0">
              <a:solidFill>
                <a:srgbClr val="1A1A1A"/>
              </a:solidFill>
              <a:latin typeface="Merriweather"/>
            </a:endParaRPr>
          </a:p>
          <a:p>
            <a:pPr marL="285750" indent="-285750">
              <a:buClr>
                <a:srgbClr val="FF0000"/>
              </a:buClr>
              <a:buSzPct val="200000"/>
              <a:buFont typeface="Wingdings" panose="05000000000000000000" pitchFamily="2" charset="2"/>
              <a:buChar char="Ø"/>
            </a:pPr>
            <a:endParaRPr lang="tr-TR" sz="1600" dirty="0" smtClean="0">
              <a:solidFill>
                <a:srgbClr val="1A1A1A"/>
              </a:solidFill>
              <a:latin typeface="Merriweather"/>
            </a:endParaRPr>
          </a:p>
          <a:p>
            <a:pPr marL="285750" indent="-285750">
              <a:buClr>
                <a:srgbClr val="FF0000"/>
              </a:buClr>
              <a:buSzPct val="200000"/>
              <a:buFont typeface="Wingdings" panose="05000000000000000000" pitchFamily="2" charset="2"/>
              <a:buChar char="Ø"/>
            </a:pPr>
            <a:r>
              <a:rPr lang="tr-TR" sz="1600" dirty="0" smtClean="0">
                <a:solidFill>
                  <a:srgbClr val="1A1A1A"/>
                </a:solidFill>
                <a:latin typeface="Merriweather"/>
              </a:rPr>
              <a:t>Yaratıcılık </a:t>
            </a:r>
            <a:r>
              <a:rPr lang="tr-TR" sz="1600" dirty="0">
                <a:solidFill>
                  <a:srgbClr val="1A1A1A"/>
                </a:solidFill>
                <a:latin typeface="Merriweather"/>
              </a:rPr>
              <a:t>sanatsal olaylarla ilgilidir. Yani sanatta yaratıcılık yapılır. “İşletmecilikte yaratıcılık pek olmaz” anlayışı yaratıcılığı engeller. </a:t>
            </a:r>
          </a:p>
          <a:p>
            <a:pPr marL="285750" indent="-285750">
              <a:buClr>
                <a:srgbClr val="FF0000"/>
              </a:buClr>
              <a:buSzPct val="200000"/>
              <a:buFont typeface="Wingdings" panose="05000000000000000000" pitchFamily="2" charset="2"/>
              <a:buChar char="Ø"/>
            </a:pPr>
            <a:endParaRPr lang="tr-TR" sz="1600" dirty="0">
              <a:solidFill>
                <a:srgbClr val="1A1A1A"/>
              </a:solidFill>
              <a:latin typeface="Merriweather"/>
            </a:endParaRPr>
          </a:p>
          <a:p>
            <a:pPr marL="285750" indent="-285750">
              <a:buClr>
                <a:srgbClr val="FF0000"/>
              </a:buClr>
              <a:buSzPct val="200000"/>
              <a:buFont typeface="Wingdings" panose="05000000000000000000" pitchFamily="2" charset="2"/>
              <a:buChar char="Ø"/>
            </a:pPr>
            <a:r>
              <a:rPr lang="tr-TR" sz="1600" dirty="0">
                <a:solidFill>
                  <a:srgbClr val="1A1A1A"/>
                </a:solidFill>
                <a:latin typeface="Merriweather"/>
              </a:rPr>
              <a:t>Yaratıcılığı oluşturan uzmanlık (bilgi) motivasyon ve yaratıcı düşünce becerisi unsurlarının tamamı ve bir kısmı ile ilgili yetersizlikler yaratıcılığı engeller. Örneğin bilgi bakımından yeterlisiniz, yaratıcılık konusunda motivasyonunuz da var, ama hayal gücüne dayalı yaratıcı düşünme becerileriniz yetersizse yaratıcılık istenilen şekilde olmayacaktır. </a:t>
            </a:r>
          </a:p>
          <a:p>
            <a:pPr marL="285750" indent="-285750">
              <a:buClr>
                <a:srgbClr val="FF0000"/>
              </a:buClr>
              <a:buSzPct val="200000"/>
              <a:buFont typeface="Wingdings" panose="05000000000000000000" pitchFamily="2" charset="2"/>
              <a:buChar char="Ø"/>
            </a:pPr>
            <a:endParaRPr lang="tr-TR" sz="1600" dirty="0">
              <a:solidFill>
                <a:srgbClr val="1A1A1A"/>
              </a:solidFill>
              <a:latin typeface="Merriweather"/>
            </a:endParaRPr>
          </a:p>
          <a:p>
            <a:pPr marL="285750" indent="-285750">
              <a:buClr>
                <a:srgbClr val="FF0000"/>
              </a:buClr>
              <a:buSzPct val="200000"/>
              <a:buFont typeface="Wingdings" panose="05000000000000000000" pitchFamily="2" charset="2"/>
              <a:buChar char="Ø"/>
            </a:pPr>
            <a:r>
              <a:rPr lang="tr-TR" sz="1600" dirty="0">
                <a:solidFill>
                  <a:srgbClr val="1A1A1A"/>
                </a:solidFill>
                <a:latin typeface="Merriweather"/>
              </a:rPr>
              <a:t>Örgütte özgürlüğün kısıtlanması, yok edilmesi, imkan verilmemesi yaratıcılığı engeller. Yönetim tarafından hedefler gösterilir ve bu hedeflere hangi yollardan nasıl varılır bu da bildirilirse yaratıcılık engellenir. Oysa sadece hedefler gösterilir, bu hedeflerin nasıl yakalanacağı konusunda çalışanlar özgür bırakılırsa çalışanlar daha yaratıcı olmaktadırlar</a:t>
            </a:r>
            <a:r>
              <a:rPr lang="tr-TR" sz="1600" dirty="0" smtClean="0">
                <a:solidFill>
                  <a:srgbClr val="1A1A1A"/>
                </a:solidFill>
                <a:latin typeface="Merriweather"/>
              </a:rPr>
              <a:t>.</a:t>
            </a:r>
            <a:endParaRPr lang="tr-TR" sz="1600" dirty="0">
              <a:solidFill>
                <a:srgbClr val="1A1A1A"/>
              </a:solidFill>
              <a:latin typeface="Merriweather"/>
            </a:endParaRPr>
          </a:p>
        </p:txBody>
      </p:sp>
    </p:spTree>
    <p:extLst>
      <p:ext uri="{BB962C8B-B14F-4D97-AF65-F5344CB8AC3E}">
        <p14:creationId xmlns:p14="http://schemas.microsoft.com/office/powerpoint/2010/main" val="357009342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798748" y="256303"/>
            <a:ext cx="10242997" cy="6247864"/>
          </a:xfrm>
          <a:prstGeom prst="rect">
            <a:avLst/>
          </a:prstGeom>
        </p:spPr>
        <p:txBody>
          <a:bodyPr wrap="square">
            <a:spAutoFit/>
          </a:bodyPr>
          <a:lstStyle/>
          <a:p>
            <a:pPr marL="285750" indent="-285750">
              <a:buClr>
                <a:srgbClr val="FF0000"/>
              </a:buClr>
              <a:buSzPct val="200000"/>
              <a:buFont typeface="Wingdings" panose="05000000000000000000" pitchFamily="2" charset="2"/>
              <a:buChar char="Ø"/>
            </a:pPr>
            <a:r>
              <a:rPr lang="tr-TR" sz="1600" dirty="0" smtClean="0">
                <a:solidFill>
                  <a:srgbClr val="1A1A1A"/>
                </a:solidFill>
                <a:latin typeface="Merriweather"/>
              </a:rPr>
              <a:t>Yaratıcılık </a:t>
            </a:r>
            <a:r>
              <a:rPr lang="tr-TR" sz="1600" dirty="0">
                <a:solidFill>
                  <a:srgbClr val="1A1A1A"/>
                </a:solidFill>
                <a:latin typeface="Merriweather"/>
              </a:rPr>
              <a:t>için yeterli zaman ve kaynak desteği verilmezse yaratıcılık ölür. Örneğin yaratıcılık için zorlayıcı bitim tarihi yaratıcılığı </a:t>
            </a:r>
            <a:r>
              <a:rPr lang="tr-TR" sz="1600" dirty="0" smtClean="0">
                <a:solidFill>
                  <a:srgbClr val="1A1A1A"/>
                </a:solidFill>
                <a:latin typeface="Merriweather"/>
              </a:rPr>
              <a:t>engeller.</a:t>
            </a:r>
          </a:p>
          <a:p>
            <a:pPr marL="285750" indent="-285750">
              <a:buClr>
                <a:srgbClr val="FF0000"/>
              </a:buClr>
              <a:buSzPct val="200000"/>
              <a:buFont typeface="Wingdings" panose="05000000000000000000" pitchFamily="2" charset="2"/>
              <a:buChar char="Ø"/>
            </a:pPr>
            <a:endParaRPr lang="tr-TR" sz="1600" dirty="0">
              <a:solidFill>
                <a:srgbClr val="1A1A1A"/>
              </a:solidFill>
              <a:latin typeface="Merriweather"/>
            </a:endParaRPr>
          </a:p>
          <a:p>
            <a:pPr marL="285750" indent="-285750">
              <a:buClr>
                <a:srgbClr val="FF0000"/>
              </a:buClr>
              <a:buSzPct val="200000"/>
              <a:buFont typeface="Wingdings" panose="05000000000000000000" pitchFamily="2" charset="2"/>
              <a:buChar char="Ø"/>
            </a:pPr>
            <a:r>
              <a:rPr lang="tr-TR" sz="1600" dirty="0">
                <a:solidFill>
                  <a:srgbClr val="1A1A1A"/>
                </a:solidFill>
                <a:latin typeface="Merriweather"/>
              </a:rPr>
              <a:t>Aşırı bürokrasiye ve hiyerarşiye uygun fiziksel ortamlar, aşırı departmanlaşma ve departmanlar arasında izolasyon yaratıcılığı engeller</a:t>
            </a:r>
            <a:r>
              <a:rPr lang="tr-TR" sz="1600" dirty="0" smtClean="0">
                <a:solidFill>
                  <a:srgbClr val="1A1A1A"/>
                </a:solidFill>
                <a:latin typeface="Merriweather"/>
              </a:rPr>
              <a:t>.</a:t>
            </a:r>
          </a:p>
          <a:p>
            <a:pPr marL="285750" indent="-285750">
              <a:buClr>
                <a:srgbClr val="FF0000"/>
              </a:buClr>
              <a:buSzPct val="200000"/>
              <a:buFont typeface="Wingdings" panose="05000000000000000000" pitchFamily="2" charset="2"/>
              <a:buChar char="Ø"/>
            </a:pPr>
            <a:endParaRPr lang="tr-TR" sz="1600" dirty="0">
              <a:solidFill>
                <a:srgbClr val="1A1A1A"/>
              </a:solidFill>
              <a:latin typeface="Merriweather"/>
            </a:endParaRPr>
          </a:p>
          <a:p>
            <a:pPr marL="285750" indent="-285750">
              <a:buClr>
                <a:srgbClr val="FF0000"/>
              </a:buClr>
              <a:buSzPct val="200000"/>
              <a:buFont typeface="Wingdings" panose="05000000000000000000" pitchFamily="2" charset="2"/>
              <a:buChar char="Ø"/>
            </a:pPr>
            <a:r>
              <a:rPr lang="tr-TR" sz="1600" dirty="0">
                <a:solidFill>
                  <a:srgbClr val="1A1A1A"/>
                </a:solidFill>
                <a:latin typeface="Merriweather"/>
              </a:rPr>
              <a:t>Örgütlerde türdeş kurulan fikir ve proje ekipleri, kendimize ve birbirine benzer insanların işe alınması yaratıcılığı engeller</a:t>
            </a:r>
            <a:r>
              <a:rPr lang="tr-TR" sz="1600" dirty="0" smtClean="0">
                <a:solidFill>
                  <a:srgbClr val="1A1A1A"/>
                </a:solidFill>
                <a:latin typeface="Merriweather"/>
              </a:rPr>
              <a:t>.</a:t>
            </a:r>
          </a:p>
          <a:p>
            <a:pPr marL="285750" indent="-285750">
              <a:buClr>
                <a:srgbClr val="FF0000"/>
              </a:buClr>
              <a:buSzPct val="200000"/>
              <a:buFont typeface="Wingdings" panose="05000000000000000000" pitchFamily="2" charset="2"/>
              <a:buChar char="Ø"/>
            </a:pPr>
            <a:endParaRPr lang="tr-TR" sz="1600" dirty="0">
              <a:solidFill>
                <a:srgbClr val="1A1A1A"/>
              </a:solidFill>
              <a:latin typeface="Merriweather"/>
            </a:endParaRPr>
          </a:p>
          <a:p>
            <a:pPr marL="285750" indent="-285750">
              <a:buClr>
                <a:srgbClr val="FF0000"/>
              </a:buClr>
              <a:buSzPct val="200000"/>
              <a:buFont typeface="Wingdings" panose="05000000000000000000" pitchFamily="2" charset="2"/>
              <a:buChar char="Ø"/>
            </a:pPr>
            <a:r>
              <a:rPr lang="tr-TR" sz="1600" dirty="0">
                <a:solidFill>
                  <a:srgbClr val="1A1A1A"/>
                </a:solidFill>
                <a:latin typeface="Merriweather"/>
              </a:rPr>
              <a:t>Bireysel ve örgütsel olarak yaratılan fikirlere kayıtsız kalmak ve takdir etmemek yaratıcılığı yok eder</a:t>
            </a:r>
            <a:r>
              <a:rPr lang="tr-TR" sz="1600" dirty="0" smtClean="0">
                <a:solidFill>
                  <a:srgbClr val="1A1A1A"/>
                </a:solidFill>
                <a:latin typeface="Merriweather"/>
              </a:rPr>
              <a:t>.</a:t>
            </a:r>
          </a:p>
          <a:p>
            <a:pPr marL="285750" indent="-285750">
              <a:buClr>
                <a:srgbClr val="FF0000"/>
              </a:buClr>
              <a:buSzPct val="200000"/>
              <a:buFont typeface="Wingdings" panose="05000000000000000000" pitchFamily="2" charset="2"/>
              <a:buChar char="Ø"/>
            </a:pPr>
            <a:endParaRPr lang="tr-TR" sz="1600" dirty="0">
              <a:solidFill>
                <a:srgbClr val="1A1A1A"/>
              </a:solidFill>
              <a:latin typeface="Merriweather"/>
            </a:endParaRPr>
          </a:p>
          <a:p>
            <a:pPr marL="285750" indent="-285750">
              <a:buClr>
                <a:srgbClr val="FF0000"/>
              </a:buClr>
              <a:buSzPct val="200000"/>
              <a:buFont typeface="Wingdings" panose="05000000000000000000" pitchFamily="2" charset="2"/>
              <a:buChar char="Ø"/>
            </a:pPr>
            <a:r>
              <a:rPr lang="tr-TR" sz="1600" dirty="0">
                <a:solidFill>
                  <a:srgbClr val="1A1A1A"/>
                </a:solidFill>
                <a:latin typeface="Merriweather"/>
              </a:rPr>
              <a:t>Yaratıcılığı Ar-Ge gibi belirli bir alt birime ya da departmana bırakılması ve örgütteki tüm çalışanların sürece dahil edilmemesi yaratıcılığı bir birime hapseder, bu birimde çalışanlar yaratıcı diğerleri yaratıcı değildirler duygusunu yaratır</a:t>
            </a:r>
            <a:r>
              <a:rPr lang="tr-TR" sz="1600" dirty="0" smtClean="0">
                <a:solidFill>
                  <a:srgbClr val="1A1A1A"/>
                </a:solidFill>
                <a:latin typeface="Merriweather"/>
              </a:rPr>
              <a:t>.</a:t>
            </a:r>
          </a:p>
          <a:p>
            <a:pPr marL="285750" indent="-285750">
              <a:buClr>
                <a:srgbClr val="FF0000"/>
              </a:buClr>
              <a:buSzPct val="200000"/>
              <a:buFont typeface="Wingdings" panose="05000000000000000000" pitchFamily="2" charset="2"/>
              <a:buChar char="Ø"/>
            </a:pPr>
            <a:endParaRPr lang="tr-TR" sz="1600" dirty="0">
              <a:solidFill>
                <a:srgbClr val="1A1A1A"/>
              </a:solidFill>
              <a:latin typeface="Merriweather"/>
            </a:endParaRPr>
          </a:p>
          <a:p>
            <a:pPr marL="285750" indent="-285750">
              <a:buClr>
                <a:srgbClr val="FF0000"/>
              </a:buClr>
              <a:buSzPct val="200000"/>
              <a:buFont typeface="Wingdings" panose="05000000000000000000" pitchFamily="2" charset="2"/>
              <a:buChar char="Ø"/>
            </a:pPr>
            <a:r>
              <a:rPr lang="tr-TR" sz="1600" dirty="0">
                <a:solidFill>
                  <a:srgbClr val="1A1A1A"/>
                </a:solidFill>
                <a:latin typeface="Merriweather"/>
              </a:rPr>
              <a:t>Çalışanların yaratıcı çalışmalar sonucu başarısız olması halinde onların sürülmesi, yerinin değiştirilmesi, statüsünün düşürülmesi şeklinde cezalandırılması yaratıcılığı caydırarak engeller. Çünkü başarısızlık korkusu ve risk alamama kültürü oluşur</a:t>
            </a:r>
            <a:r>
              <a:rPr lang="tr-TR" sz="1600" dirty="0" smtClean="0">
                <a:solidFill>
                  <a:srgbClr val="1A1A1A"/>
                </a:solidFill>
                <a:latin typeface="Merriweather"/>
              </a:rPr>
              <a:t>.</a:t>
            </a:r>
          </a:p>
          <a:p>
            <a:pPr marL="285750" indent="-285750">
              <a:buClr>
                <a:srgbClr val="FF0000"/>
              </a:buClr>
              <a:buSzPct val="200000"/>
              <a:buFont typeface="Wingdings" panose="05000000000000000000" pitchFamily="2" charset="2"/>
              <a:buChar char="Ø"/>
            </a:pPr>
            <a:endParaRPr lang="tr-TR" sz="1600" dirty="0">
              <a:solidFill>
                <a:srgbClr val="1A1A1A"/>
              </a:solidFill>
              <a:latin typeface="Merriweather"/>
            </a:endParaRPr>
          </a:p>
          <a:p>
            <a:pPr marL="285750" indent="-285750">
              <a:buClr>
                <a:srgbClr val="FF0000"/>
              </a:buClr>
              <a:buSzPct val="200000"/>
              <a:buFont typeface="Wingdings" panose="05000000000000000000" pitchFamily="2" charset="2"/>
              <a:buChar char="Ø"/>
            </a:pPr>
            <a:r>
              <a:rPr lang="tr-TR" sz="1600" dirty="0">
                <a:solidFill>
                  <a:srgbClr val="1A1A1A"/>
                </a:solidFill>
                <a:latin typeface="Merriweather"/>
              </a:rPr>
              <a:t>Örgüt içi çekişmeler, hizipler, kavgalar, dedikodular, soruşturmalar, hem motivasyon bakımından hem de yaratıcı enerjinin boşa harcanmasına ve yaratıcılık gerekli olan işbirliği, bilgi ve fikirlerin paylaşımını yok ettiği için yaratıcılığı engellemiş </a:t>
            </a:r>
            <a:r>
              <a:rPr lang="tr-TR" sz="1600" dirty="0" smtClean="0">
                <a:solidFill>
                  <a:srgbClr val="1A1A1A"/>
                </a:solidFill>
                <a:latin typeface="Merriweather"/>
              </a:rPr>
              <a:t>olur.</a:t>
            </a:r>
          </a:p>
          <a:p>
            <a:pPr marL="285750" indent="-285750">
              <a:buClr>
                <a:srgbClr val="FF0000"/>
              </a:buClr>
              <a:buSzPct val="200000"/>
              <a:buFont typeface="Wingdings" panose="05000000000000000000" pitchFamily="2" charset="2"/>
              <a:buChar char="Ø"/>
            </a:pPr>
            <a:endParaRPr lang="tr-TR" sz="1600" dirty="0">
              <a:solidFill>
                <a:srgbClr val="1A1A1A"/>
              </a:solidFill>
              <a:latin typeface="Merriweather"/>
            </a:endParaRPr>
          </a:p>
          <a:p>
            <a:pPr marL="285750" indent="-285750">
              <a:buClr>
                <a:srgbClr val="FF0000"/>
              </a:buClr>
              <a:buSzPct val="200000"/>
              <a:buFont typeface="Wingdings" panose="05000000000000000000" pitchFamily="2" charset="2"/>
              <a:buChar char="Ø"/>
            </a:pPr>
            <a:r>
              <a:rPr lang="tr-TR" sz="1600" dirty="0">
                <a:solidFill>
                  <a:srgbClr val="1A1A1A"/>
                </a:solidFill>
                <a:latin typeface="Merriweather"/>
              </a:rPr>
              <a:t>Çeşitliliğin ve farklılığın zenginlik olduğu anlayışının örgütte yaygınlaşamaması yaratıcılığın en büyük engeli olarak görülmektedir.</a:t>
            </a:r>
            <a:endParaRPr lang="tr-TR" sz="1600" b="0" i="0" dirty="0">
              <a:solidFill>
                <a:srgbClr val="1A1A1A"/>
              </a:solidFill>
              <a:effectLst/>
              <a:latin typeface="Merriweather"/>
            </a:endParaRPr>
          </a:p>
        </p:txBody>
      </p:sp>
    </p:spTree>
    <p:extLst>
      <p:ext uri="{BB962C8B-B14F-4D97-AF65-F5344CB8AC3E}">
        <p14:creationId xmlns:p14="http://schemas.microsoft.com/office/powerpoint/2010/main" val="282654430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1532586" y="242621"/>
            <a:ext cx="10659414" cy="6093976"/>
          </a:xfrm>
          <a:prstGeom prst="rect">
            <a:avLst/>
          </a:prstGeom>
        </p:spPr>
        <p:txBody>
          <a:bodyPr wrap="square">
            <a:spAutoFit/>
          </a:bodyPr>
          <a:lstStyle/>
          <a:p>
            <a:r>
              <a:rPr lang="tr-TR" sz="2400" b="1" dirty="0">
                <a:solidFill>
                  <a:srgbClr val="FF0000"/>
                </a:solidFill>
                <a:latin typeface="Merriweather"/>
              </a:rPr>
              <a:t>Bireysel </a:t>
            </a:r>
            <a:r>
              <a:rPr lang="tr-TR" sz="2400" b="1" dirty="0" smtClean="0">
                <a:solidFill>
                  <a:srgbClr val="FF0000"/>
                </a:solidFill>
                <a:latin typeface="Merriweather"/>
              </a:rPr>
              <a:t>Faktörler</a:t>
            </a:r>
          </a:p>
          <a:p>
            <a:endParaRPr lang="tr-TR" sz="2400" b="1" dirty="0">
              <a:solidFill>
                <a:srgbClr val="FF0000"/>
              </a:solidFill>
              <a:latin typeface="Merriweather"/>
            </a:endParaRPr>
          </a:p>
          <a:p>
            <a:r>
              <a:rPr lang="tr-TR" b="1" dirty="0" smtClean="0">
                <a:solidFill>
                  <a:srgbClr val="FF0000"/>
                </a:solidFill>
                <a:latin typeface="Merriweather"/>
              </a:rPr>
              <a:t>Kalıbın </a:t>
            </a:r>
            <a:r>
              <a:rPr lang="tr-TR" b="1" dirty="0">
                <a:solidFill>
                  <a:srgbClr val="FF0000"/>
                </a:solidFill>
                <a:latin typeface="Merriweather"/>
              </a:rPr>
              <a:t>içine girmiş, çıkmayı denemeyen ve çıkmakta istemeyen kimse yaratıcı olamaz. </a:t>
            </a:r>
            <a:endParaRPr lang="tr-TR" b="1" dirty="0" smtClean="0">
              <a:solidFill>
                <a:srgbClr val="FF0000"/>
              </a:solidFill>
              <a:latin typeface="Merriweather"/>
            </a:endParaRPr>
          </a:p>
          <a:p>
            <a:endParaRPr lang="tr-TR" dirty="0">
              <a:solidFill>
                <a:srgbClr val="1A1A1A"/>
              </a:solidFill>
              <a:latin typeface="Merriweather"/>
            </a:endParaRPr>
          </a:p>
          <a:p>
            <a:endParaRPr lang="tr-TR" dirty="0">
              <a:solidFill>
                <a:srgbClr val="1A1A1A"/>
              </a:solidFill>
              <a:latin typeface="Merriweather"/>
            </a:endParaRPr>
          </a:p>
          <a:p>
            <a:pPr marL="285750" indent="-285750">
              <a:buClr>
                <a:srgbClr val="FF0000"/>
              </a:buClr>
              <a:buSzPct val="200000"/>
              <a:buFont typeface="Wingdings" panose="05000000000000000000" pitchFamily="2" charset="2"/>
              <a:buChar char="Ø"/>
            </a:pPr>
            <a:r>
              <a:rPr lang="tr-TR" dirty="0" smtClean="0">
                <a:solidFill>
                  <a:srgbClr val="1A1A1A"/>
                </a:solidFill>
                <a:latin typeface="Merriweather"/>
              </a:rPr>
              <a:t>Otoriteye saygı, </a:t>
            </a:r>
          </a:p>
          <a:p>
            <a:pPr marL="285750" indent="-285750">
              <a:buClr>
                <a:srgbClr val="FF0000"/>
              </a:buClr>
              <a:buSzPct val="200000"/>
              <a:buFont typeface="Wingdings" panose="05000000000000000000" pitchFamily="2" charset="2"/>
              <a:buChar char="Ø"/>
            </a:pPr>
            <a:r>
              <a:rPr lang="tr-TR" dirty="0" smtClean="0">
                <a:solidFill>
                  <a:srgbClr val="1A1A1A"/>
                </a:solidFill>
                <a:latin typeface="Merriweather"/>
              </a:rPr>
              <a:t>İtaat, </a:t>
            </a:r>
          </a:p>
          <a:p>
            <a:pPr marL="285750" indent="-285750">
              <a:buClr>
                <a:srgbClr val="FF0000"/>
              </a:buClr>
              <a:buSzPct val="200000"/>
              <a:buFont typeface="Wingdings" panose="05000000000000000000" pitchFamily="2" charset="2"/>
              <a:buChar char="Ø"/>
            </a:pPr>
            <a:r>
              <a:rPr lang="tr-TR" dirty="0" smtClean="0">
                <a:solidFill>
                  <a:srgbClr val="1A1A1A"/>
                </a:solidFill>
                <a:latin typeface="Merriweather"/>
              </a:rPr>
              <a:t>Kalıbın sınırların dışına çıkma korkusu, </a:t>
            </a:r>
          </a:p>
          <a:p>
            <a:pPr marL="285750" indent="-285750">
              <a:buClr>
                <a:srgbClr val="FF0000"/>
              </a:buClr>
              <a:buSzPct val="200000"/>
              <a:buFont typeface="Wingdings" panose="05000000000000000000" pitchFamily="2" charset="2"/>
              <a:buChar char="Ø"/>
            </a:pPr>
            <a:r>
              <a:rPr lang="tr-TR" dirty="0" smtClean="0">
                <a:solidFill>
                  <a:srgbClr val="1A1A1A"/>
                </a:solidFill>
                <a:latin typeface="Merriweather"/>
              </a:rPr>
              <a:t>Kurallara aşırı uyma (kuralcı), </a:t>
            </a:r>
          </a:p>
          <a:p>
            <a:pPr marL="285750" indent="-285750">
              <a:buClr>
                <a:srgbClr val="FF0000"/>
              </a:buClr>
              <a:buSzPct val="200000"/>
              <a:buFont typeface="Wingdings" panose="05000000000000000000" pitchFamily="2" charset="2"/>
              <a:buChar char="Ø"/>
            </a:pPr>
            <a:r>
              <a:rPr lang="tr-TR" dirty="0" smtClean="0">
                <a:solidFill>
                  <a:srgbClr val="1A1A1A"/>
                </a:solidFill>
                <a:latin typeface="Merriweather"/>
              </a:rPr>
              <a:t>Diğerlerinden farklı düşünmek ve farklı davranmanın sakıncalı olacağı bilinci (</a:t>
            </a:r>
            <a:r>
              <a:rPr lang="tr-TR" dirty="0">
                <a:solidFill>
                  <a:srgbClr val="1A1A1A"/>
                </a:solidFill>
                <a:latin typeface="Merriweather"/>
              </a:rPr>
              <a:t>Sürüden ayrılanı kurt </a:t>
            </a:r>
            <a:r>
              <a:rPr lang="tr-TR" dirty="0" smtClean="0">
                <a:solidFill>
                  <a:srgbClr val="1A1A1A"/>
                </a:solidFill>
                <a:latin typeface="Merriweather"/>
              </a:rPr>
              <a:t>kapar), </a:t>
            </a:r>
          </a:p>
          <a:p>
            <a:pPr marL="285750" indent="-285750">
              <a:buClr>
                <a:srgbClr val="FF0000"/>
              </a:buClr>
              <a:buSzPct val="200000"/>
              <a:buFont typeface="Wingdings" panose="05000000000000000000" pitchFamily="2" charset="2"/>
              <a:buChar char="Ø"/>
            </a:pPr>
            <a:r>
              <a:rPr lang="tr-TR" dirty="0" smtClean="0">
                <a:solidFill>
                  <a:srgbClr val="1A1A1A"/>
                </a:solidFill>
                <a:latin typeface="Merriweather"/>
              </a:rPr>
              <a:t>Hata yapma korkusu, </a:t>
            </a:r>
          </a:p>
          <a:p>
            <a:pPr marL="285750" indent="-285750">
              <a:buClr>
                <a:srgbClr val="FF0000"/>
              </a:buClr>
              <a:buSzPct val="200000"/>
              <a:buFont typeface="Wingdings" panose="05000000000000000000" pitchFamily="2" charset="2"/>
              <a:buChar char="Ø"/>
            </a:pPr>
            <a:r>
              <a:rPr lang="tr-TR" dirty="0" smtClean="0">
                <a:solidFill>
                  <a:srgbClr val="1A1A1A"/>
                </a:solidFill>
                <a:latin typeface="Merriweather"/>
              </a:rPr>
              <a:t>Risk alma korkusu. </a:t>
            </a:r>
          </a:p>
          <a:p>
            <a:endParaRPr lang="tr-TR" dirty="0" smtClean="0">
              <a:solidFill>
                <a:srgbClr val="1A1A1A"/>
              </a:solidFill>
              <a:latin typeface="Merriweather"/>
            </a:endParaRPr>
          </a:p>
          <a:p>
            <a:r>
              <a:rPr lang="tr-TR" dirty="0" smtClean="0">
                <a:solidFill>
                  <a:srgbClr val="1A1A1A"/>
                </a:solidFill>
                <a:latin typeface="Merriweather"/>
              </a:rPr>
              <a:t>Bu </a:t>
            </a:r>
            <a:r>
              <a:rPr lang="tr-TR" dirty="0">
                <a:solidFill>
                  <a:srgbClr val="1A1A1A"/>
                </a:solidFill>
                <a:latin typeface="Merriweather"/>
              </a:rPr>
              <a:t>engellere bakıldığında insanın özgürlük alanı daraltılmış olduğu görülmektedir. Oysa insanlar özgürlük alanlarının genişliği kadar düşünce alanları genişliğine sahip olurlar. </a:t>
            </a:r>
            <a:endParaRPr lang="tr-TR" dirty="0" smtClean="0">
              <a:solidFill>
                <a:srgbClr val="1A1A1A"/>
              </a:solidFill>
              <a:latin typeface="Merriweather"/>
            </a:endParaRPr>
          </a:p>
          <a:p>
            <a:endParaRPr lang="tr-TR" dirty="0">
              <a:solidFill>
                <a:srgbClr val="1A1A1A"/>
              </a:solidFill>
              <a:latin typeface="Merriweather"/>
            </a:endParaRPr>
          </a:p>
          <a:p>
            <a:r>
              <a:rPr lang="tr-TR" dirty="0" smtClean="0">
                <a:solidFill>
                  <a:srgbClr val="1A1A1A"/>
                </a:solidFill>
                <a:latin typeface="Merriweather"/>
              </a:rPr>
              <a:t>Genellikle </a:t>
            </a:r>
            <a:r>
              <a:rPr lang="tr-TR" sz="2000" b="1" dirty="0">
                <a:solidFill>
                  <a:srgbClr val="FF0000"/>
                </a:solidFill>
                <a:latin typeface="Merriweather"/>
              </a:rPr>
              <a:t>eğitim sistemi </a:t>
            </a:r>
            <a:r>
              <a:rPr lang="tr-TR" dirty="0">
                <a:solidFill>
                  <a:srgbClr val="1A1A1A"/>
                </a:solidFill>
                <a:latin typeface="Merriweather"/>
              </a:rPr>
              <a:t>de tek doğru cevabı bulabilmeye göre tasarlanmıştır. Hiç şüphesiz bu durumda sistemin bir parçasıdır. İşte fikirleri serbest bırakamama, sınırsız, kalıpsız, engelsiz ortamların yaratılamaması bireylerin yaratıcılığını engellemektedir</a:t>
            </a:r>
            <a:r>
              <a:rPr lang="tr-TR" dirty="0" smtClean="0">
                <a:solidFill>
                  <a:srgbClr val="1A1A1A"/>
                </a:solidFill>
                <a:latin typeface="Merriweather"/>
              </a:rPr>
              <a:t>.</a:t>
            </a:r>
            <a:endParaRPr lang="tr-TR" dirty="0">
              <a:solidFill>
                <a:srgbClr val="1A1A1A"/>
              </a:solidFill>
              <a:latin typeface="Merriweather"/>
            </a:endParaRPr>
          </a:p>
          <a:p>
            <a:endParaRPr lang="tr-TR" dirty="0" smtClean="0">
              <a:solidFill>
                <a:srgbClr val="1A1A1A"/>
              </a:solidFill>
              <a:latin typeface="Merriweather"/>
            </a:endParaRPr>
          </a:p>
        </p:txBody>
      </p:sp>
    </p:spTree>
    <p:extLst>
      <p:ext uri="{BB962C8B-B14F-4D97-AF65-F5344CB8AC3E}">
        <p14:creationId xmlns:p14="http://schemas.microsoft.com/office/powerpoint/2010/main" val="10194410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540276" y="620823"/>
            <a:ext cx="11651724" cy="4352603"/>
          </a:xfrm>
          <a:prstGeom prst="rect">
            <a:avLst/>
          </a:prstGeom>
        </p:spPr>
        <p:txBody>
          <a:bodyPr vert="horz" wrap="square" lIns="90000" tIns="46800" rIns="90000" bIns="4680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33375" indent="-333375" algn="l" defTabSz="449263">
              <a:spcBef>
                <a:spcPts val="725"/>
              </a:spcBef>
              <a:buClr>
                <a:srgbClr val="FF0066"/>
              </a:buClr>
              <a:tabLst>
                <a:tab pos="903288" algn="l"/>
                <a:tab pos="1817688" algn="l"/>
                <a:tab pos="2732088" algn="l"/>
                <a:tab pos="3646488" algn="l"/>
                <a:tab pos="4560888" algn="l"/>
                <a:tab pos="5475288" algn="l"/>
                <a:tab pos="6389688" algn="l"/>
                <a:tab pos="7304088" algn="l"/>
                <a:tab pos="8218488" algn="l"/>
                <a:tab pos="9132888" algn="l"/>
                <a:tab pos="10047288" algn="l"/>
              </a:tabLst>
            </a:pPr>
            <a:r>
              <a:rPr lang="en-GB" altLang="tr-TR" sz="3600" b="1" dirty="0" err="1" smtClean="0">
                <a:solidFill>
                  <a:srgbClr val="FF0000"/>
                </a:solidFill>
              </a:rPr>
              <a:t>Yaratıcılık</a:t>
            </a:r>
            <a:r>
              <a:rPr lang="en-GB" altLang="tr-TR" sz="3600" b="1" dirty="0" smtClean="0">
                <a:solidFill>
                  <a:srgbClr val="FF0000"/>
                </a:solidFill>
              </a:rPr>
              <a:t>: </a:t>
            </a:r>
            <a:r>
              <a:rPr lang="en-GB" altLang="tr-TR" sz="3600" b="1" dirty="0" err="1" smtClean="0"/>
              <a:t>Problemlere</a:t>
            </a:r>
            <a:r>
              <a:rPr lang="en-GB" altLang="tr-TR" sz="3600" b="1" dirty="0" smtClean="0"/>
              <a:t> </a:t>
            </a:r>
            <a:r>
              <a:rPr lang="en-GB" altLang="tr-TR" sz="3600" b="1" dirty="0" err="1" smtClean="0"/>
              <a:t>ve</a:t>
            </a:r>
            <a:r>
              <a:rPr lang="en-GB" altLang="tr-TR" sz="3600" b="1" dirty="0" smtClean="0"/>
              <a:t> </a:t>
            </a:r>
            <a:r>
              <a:rPr lang="en-GB" altLang="tr-TR" sz="3600" b="1" dirty="0" err="1" smtClean="0"/>
              <a:t>fırsatlara</a:t>
            </a:r>
            <a:r>
              <a:rPr lang="en-GB" altLang="tr-TR" sz="3600" b="1" dirty="0" smtClean="0"/>
              <a:t> </a:t>
            </a:r>
            <a:r>
              <a:rPr lang="en-GB" altLang="tr-TR" sz="3600" b="1" dirty="0" err="1" smtClean="0"/>
              <a:t>yeni</a:t>
            </a:r>
            <a:r>
              <a:rPr lang="en-GB" altLang="tr-TR" sz="3600" b="1" dirty="0" smtClean="0"/>
              <a:t> </a:t>
            </a:r>
            <a:r>
              <a:rPr lang="en-GB" altLang="tr-TR" sz="3600" b="1" dirty="0" err="1" smtClean="0"/>
              <a:t>bakış</a:t>
            </a:r>
            <a:r>
              <a:rPr lang="en-GB" altLang="tr-TR" sz="3600" b="1" dirty="0" smtClean="0"/>
              <a:t> </a:t>
            </a:r>
            <a:r>
              <a:rPr lang="en-GB" altLang="tr-TR" sz="3600" b="1" dirty="0" err="1" smtClean="0"/>
              <a:t>açıları</a:t>
            </a:r>
            <a:r>
              <a:rPr lang="en-GB" altLang="tr-TR" sz="3600" b="1" dirty="0" smtClean="0"/>
              <a:t> </a:t>
            </a:r>
            <a:r>
              <a:rPr lang="en-GB" altLang="tr-TR" sz="3600" b="1" dirty="0" err="1" smtClean="0"/>
              <a:t>keşfetme</a:t>
            </a:r>
            <a:r>
              <a:rPr lang="en-GB" altLang="tr-TR" sz="3600" b="1" dirty="0" smtClean="0"/>
              <a:t> </a:t>
            </a:r>
            <a:r>
              <a:rPr lang="en-GB" altLang="tr-TR" sz="3600" b="1" dirty="0" err="1" smtClean="0"/>
              <a:t>ve</a:t>
            </a:r>
            <a:r>
              <a:rPr lang="en-GB" altLang="tr-TR" sz="3600" b="1" dirty="0" smtClean="0"/>
              <a:t> </a:t>
            </a:r>
            <a:r>
              <a:rPr lang="en-GB" altLang="tr-TR" sz="3600" b="1" dirty="0" err="1" smtClean="0"/>
              <a:t>yeni</a:t>
            </a:r>
            <a:r>
              <a:rPr lang="en-GB" altLang="tr-TR" sz="3600" b="1" dirty="0" smtClean="0"/>
              <a:t> </a:t>
            </a:r>
            <a:r>
              <a:rPr lang="en-GB" altLang="tr-TR" sz="3600" b="1" dirty="0" err="1" smtClean="0"/>
              <a:t>fikirler</a:t>
            </a:r>
            <a:r>
              <a:rPr lang="en-GB" altLang="tr-TR" sz="3600" b="1" dirty="0" smtClean="0"/>
              <a:t> </a:t>
            </a:r>
            <a:r>
              <a:rPr lang="en-GB" altLang="tr-TR" sz="3600" b="1" dirty="0" err="1" smtClean="0"/>
              <a:t>geliştirme</a:t>
            </a:r>
            <a:r>
              <a:rPr lang="en-GB" altLang="tr-TR" sz="3600" b="1" dirty="0" smtClean="0"/>
              <a:t>, </a:t>
            </a:r>
            <a:r>
              <a:rPr lang="en-GB" altLang="tr-TR" sz="3600" b="1" dirty="0" err="1" smtClean="0"/>
              <a:t>çözüm</a:t>
            </a:r>
            <a:r>
              <a:rPr lang="en-GB" altLang="tr-TR" sz="3600" b="1" dirty="0" smtClean="0"/>
              <a:t> </a:t>
            </a:r>
            <a:r>
              <a:rPr lang="en-GB" altLang="tr-TR" sz="3600" b="1" dirty="0" err="1" smtClean="0"/>
              <a:t>üretme</a:t>
            </a:r>
            <a:r>
              <a:rPr lang="en-GB" altLang="tr-TR" sz="3600" b="1" dirty="0" smtClean="0"/>
              <a:t> </a:t>
            </a:r>
            <a:r>
              <a:rPr lang="en-GB" altLang="tr-TR" sz="3600" b="1" dirty="0" err="1" smtClean="0"/>
              <a:t>ve</a:t>
            </a:r>
            <a:r>
              <a:rPr lang="en-GB" altLang="tr-TR" sz="3600" b="1" dirty="0" smtClean="0"/>
              <a:t> </a:t>
            </a:r>
            <a:r>
              <a:rPr lang="tr-TR" altLang="tr-TR" sz="3600" b="1" dirty="0" smtClean="0"/>
              <a:t>uygulayabilme</a:t>
            </a:r>
            <a:r>
              <a:rPr lang="en-GB" altLang="tr-TR" sz="3600" b="1" dirty="0" smtClean="0"/>
              <a:t> </a:t>
            </a:r>
            <a:r>
              <a:rPr lang="en-GB" altLang="tr-TR" sz="3600" b="1" dirty="0" err="1" smtClean="0"/>
              <a:t>yeteneği</a:t>
            </a:r>
            <a:r>
              <a:rPr lang="en-GB" altLang="tr-TR" sz="3600" b="1" dirty="0" smtClean="0"/>
              <a:t> </a:t>
            </a:r>
          </a:p>
          <a:p>
            <a:pPr marL="333375" indent="-333375" algn="l" defTabSz="449263">
              <a:spcBef>
                <a:spcPts val="725"/>
              </a:spcBef>
              <a:buClr>
                <a:srgbClr val="FF0066"/>
              </a:buClr>
              <a:buFontTx/>
              <a:buNone/>
              <a:tabLst>
                <a:tab pos="903288" algn="l"/>
                <a:tab pos="1817688" algn="l"/>
                <a:tab pos="2732088" algn="l"/>
                <a:tab pos="3646488" algn="l"/>
                <a:tab pos="4560888" algn="l"/>
                <a:tab pos="5475288" algn="l"/>
                <a:tab pos="6389688" algn="l"/>
                <a:tab pos="7304088" algn="l"/>
                <a:tab pos="8218488" algn="l"/>
                <a:tab pos="9132888" algn="l"/>
                <a:tab pos="10047288" algn="l"/>
              </a:tabLst>
            </a:pPr>
            <a:endParaRPr lang="tr-TR" altLang="tr-TR" sz="3600" b="1" dirty="0" smtClean="0"/>
          </a:p>
          <a:p>
            <a:pPr marL="333375" indent="-333375" algn="l" defTabSz="449263">
              <a:spcBef>
                <a:spcPts val="725"/>
              </a:spcBef>
              <a:buClr>
                <a:srgbClr val="FF0066"/>
              </a:buClr>
              <a:buFontTx/>
              <a:buNone/>
              <a:tabLst>
                <a:tab pos="903288" algn="l"/>
                <a:tab pos="1817688" algn="l"/>
                <a:tab pos="2732088" algn="l"/>
                <a:tab pos="3646488" algn="l"/>
                <a:tab pos="4560888" algn="l"/>
                <a:tab pos="5475288" algn="l"/>
                <a:tab pos="6389688" algn="l"/>
                <a:tab pos="7304088" algn="l"/>
                <a:tab pos="8218488" algn="l"/>
                <a:tab pos="9132888" algn="l"/>
                <a:tab pos="10047288" algn="l"/>
              </a:tabLst>
            </a:pPr>
            <a:endParaRPr lang="en-GB" altLang="tr-TR" sz="3600" b="1" dirty="0" smtClean="0"/>
          </a:p>
          <a:p>
            <a:pPr marL="333375" indent="-333375" algn="l" defTabSz="449263">
              <a:spcBef>
                <a:spcPts val="725"/>
              </a:spcBef>
              <a:buClr>
                <a:srgbClr val="009999"/>
              </a:buClr>
              <a:tabLst>
                <a:tab pos="903288" algn="l"/>
                <a:tab pos="1817688" algn="l"/>
                <a:tab pos="2732088" algn="l"/>
                <a:tab pos="3646488" algn="l"/>
                <a:tab pos="4560888" algn="l"/>
                <a:tab pos="5475288" algn="l"/>
                <a:tab pos="6389688" algn="l"/>
                <a:tab pos="7304088" algn="l"/>
                <a:tab pos="8218488" algn="l"/>
                <a:tab pos="9132888" algn="l"/>
                <a:tab pos="10047288" algn="l"/>
              </a:tabLst>
            </a:pPr>
            <a:r>
              <a:rPr lang="en-GB" altLang="tr-TR" sz="3600" b="1" dirty="0" err="1" smtClean="0">
                <a:solidFill>
                  <a:srgbClr val="FF0000"/>
                </a:solidFill>
              </a:rPr>
              <a:t>Yenilikçilik</a:t>
            </a:r>
            <a:r>
              <a:rPr lang="en-GB" altLang="tr-TR" sz="3600" b="1" dirty="0" smtClean="0">
                <a:solidFill>
                  <a:srgbClr val="FF0000"/>
                </a:solidFill>
              </a:rPr>
              <a:t>: </a:t>
            </a:r>
            <a:r>
              <a:rPr lang="en-GB" altLang="tr-TR" sz="3600" b="1" dirty="0" err="1" smtClean="0"/>
              <a:t>Pazara</a:t>
            </a:r>
            <a:r>
              <a:rPr lang="en-GB" altLang="tr-TR" sz="3600" b="1" dirty="0" smtClean="0"/>
              <a:t> </a:t>
            </a:r>
            <a:r>
              <a:rPr lang="en-GB" altLang="tr-TR" sz="3600" b="1" dirty="0" err="1" smtClean="0"/>
              <a:t>standart</a:t>
            </a:r>
            <a:r>
              <a:rPr lang="en-GB" altLang="tr-TR" sz="3600" b="1" dirty="0" smtClean="0"/>
              <a:t> </a:t>
            </a:r>
            <a:r>
              <a:rPr lang="en-GB" altLang="tr-TR" sz="3600" b="1" dirty="0" err="1" smtClean="0"/>
              <a:t>ürünler</a:t>
            </a:r>
            <a:r>
              <a:rPr lang="en-GB" altLang="tr-TR" sz="3600" b="1" dirty="0" smtClean="0"/>
              <a:t> </a:t>
            </a:r>
            <a:r>
              <a:rPr lang="en-GB" altLang="tr-TR" sz="3600" b="1" dirty="0" err="1" smtClean="0"/>
              <a:t>yerine</a:t>
            </a:r>
            <a:r>
              <a:rPr lang="en-GB" altLang="tr-TR" sz="3600" b="1" dirty="0" smtClean="0"/>
              <a:t> </a:t>
            </a:r>
            <a:r>
              <a:rPr lang="en-GB" altLang="tr-TR" sz="3600" b="1" dirty="0" err="1" smtClean="0"/>
              <a:t>yeni</a:t>
            </a:r>
            <a:r>
              <a:rPr lang="en-GB" altLang="tr-TR" sz="3600" b="1" dirty="0" smtClean="0"/>
              <a:t> </a:t>
            </a:r>
            <a:r>
              <a:rPr lang="en-GB" altLang="tr-TR" sz="3600" b="1" dirty="0" err="1" smtClean="0"/>
              <a:t>ve</a:t>
            </a:r>
            <a:r>
              <a:rPr lang="en-GB" altLang="tr-TR" sz="3600" b="1" dirty="0" smtClean="0"/>
              <a:t> </a:t>
            </a:r>
            <a:r>
              <a:rPr lang="en-GB" altLang="tr-TR" sz="3600" b="1" dirty="0" err="1" smtClean="0"/>
              <a:t>farklı</a:t>
            </a:r>
            <a:r>
              <a:rPr lang="en-GB" altLang="tr-TR" sz="3600" b="1" dirty="0" smtClean="0"/>
              <a:t> </a:t>
            </a:r>
            <a:r>
              <a:rPr lang="en-GB" altLang="tr-TR" sz="3600" b="1" dirty="0" err="1" smtClean="0"/>
              <a:t>ve</a:t>
            </a:r>
            <a:r>
              <a:rPr lang="en-GB" altLang="tr-TR" sz="3600" b="1" dirty="0" smtClean="0"/>
              <a:t> </a:t>
            </a:r>
            <a:r>
              <a:rPr lang="en-GB" altLang="tr-TR" sz="3600" b="1" dirty="0" err="1" smtClean="0"/>
              <a:t>malzeme</a:t>
            </a:r>
            <a:r>
              <a:rPr lang="en-GB" altLang="tr-TR" sz="3600" b="1" dirty="0" smtClean="0"/>
              <a:t> </a:t>
            </a:r>
            <a:r>
              <a:rPr lang="en-GB" altLang="tr-TR" sz="3600" b="1" dirty="0" err="1" smtClean="0"/>
              <a:t>ve</a:t>
            </a:r>
            <a:r>
              <a:rPr lang="en-GB" altLang="tr-TR" sz="3600" b="1" dirty="0" smtClean="0"/>
              <a:t> </a:t>
            </a:r>
            <a:r>
              <a:rPr lang="en-GB" altLang="tr-TR" sz="3600" b="1" dirty="0" err="1" smtClean="0"/>
              <a:t>süreçlerle</a:t>
            </a:r>
            <a:r>
              <a:rPr lang="en-GB" altLang="tr-TR" sz="3600" b="1" dirty="0" smtClean="0"/>
              <a:t> </a:t>
            </a:r>
            <a:r>
              <a:rPr lang="en-GB" altLang="tr-TR" sz="3600" b="1" dirty="0" err="1" smtClean="0"/>
              <a:t>üretilmiş</a:t>
            </a:r>
            <a:r>
              <a:rPr lang="en-GB" altLang="tr-TR" sz="3600" b="1" dirty="0" smtClean="0"/>
              <a:t> </a:t>
            </a:r>
            <a:r>
              <a:rPr lang="en-GB" altLang="tr-TR" sz="3600" b="1" dirty="0" err="1" smtClean="0"/>
              <a:t>farklı</a:t>
            </a:r>
            <a:r>
              <a:rPr lang="en-GB" altLang="tr-TR" sz="3600" b="1" dirty="0" smtClean="0"/>
              <a:t> </a:t>
            </a:r>
            <a:r>
              <a:rPr lang="en-GB" altLang="tr-TR" sz="3600" b="1" dirty="0" err="1" smtClean="0"/>
              <a:t>işlev</a:t>
            </a:r>
            <a:r>
              <a:rPr lang="en-GB" altLang="tr-TR" sz="3600" b="1" dirty="0" smtClean="0"/>
              <a:t> </a:t>
            </a:r>
            <a:r>
              <a:rPr lang="en-GB" altLang="tr-TR" sz="3600" b="1" dirty="0" err="1" smtClean="0"/>
              <a:t>ve</a:t>
            </a:r>
            <a:r>
              <a:rPr lang="en-GB" altLang="tr-TR" sz="3600" b="1" dirty="0" smtClean="0"/>
              <a:t> </a:t>
            </a:r>
            <a:r>
              <a:rPr lang="en-GB" altLang="tr-TR" sz="3600" b="1" dirty="0" err="1" smtClean="0"/>
              <a:t>görüntüde</a:t>
            </a:r>
            <a:r>
              <a:rPr lang="en-GB" altLang="tr-TR" sz="3600" b="1" dirty="0" smtClean="0"/>
              <a:t> </a:t>
            </a:r>
            <a:r>
              <a:rPr lang="en-GB" altLang="tr-TR" sz="3600" b="1" dirty="0" err="1" smtClean="0"/>
              <a:t>ürün</a:t>
            </a:r>
            <a:r>
              <a:rPr lang="en-GB" altLang="tr-TR" sz="3600" b="1" dirty="0" smtClean="0"/>
              <a:t> </a:t>
            </a:r>
            <a:r>
              <a:rPr lang="en-GB" altLang="tr-TR" sz="3600" b="1" dirty="0" err="1" smtClean="0"/>
              <a:t>ve</a:t>
            </a:r>
            <a:r>
              <a:rPr lang="en-GB" altLang="tr-TR" sz="3600" b="1" dirty="0" smtClean="0"/>
              <a:t> </a:t>
            </a:r>
            <a:r>
              <a:rPr lang="en-GB" altLang="tr-TR" sz="3600" b="1" dirty="0" err="1" smtClean="0"/>
              <a:t>hizmetler</a:t>
            </a:r>
            <a:r>
              <a:rPr lang="en-GB" altLang="tr-TR" sz="3600" b="1" dirty="0" smtClean="0"/>
              <a:t> </a:t>
            </a:r>
            <a:r>
              <a:rPr lang="en-GB" altLang="tr-TR" sz="3600" b="1" dirty="0" err="1" smtClean="0"/>
              <a:t>sunmak</a:t>
            </a:r>
            <a:endParaRPr lang="en-GB" altLang="tr-TR" sz="3600" b="1" dirty="0"/>
          </a:p>
        </p:txBody>
      </p:sp>
    </p:spTree>
    <p:extLst>
      <p:ext uri="{BB962C8B-B14F-4D97-AF65-F5344CB8AC3E}">
        <p14:creationId xmlns:p14="http://schemas.microsoft.com/office/powerpoint/2010/main" val="147783511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1618446" y="411233"/>
            <a:ext cx="10397544" cy="5632311"/>
          </a:xfrm>
          <a:prstGeom prst="rect">
            <a:avLst/>
          </a:prstGeom>
        </p:spPr>
        <p:txBody>
          <a:bodyPr wrap="square">
            <a:spAutoFit/>
          </a:bodyPr>
          <a:lstStyle/>
          <a:p>
            <a:endParaRPr lang="tr-TR" sz="2400" dirty="0">
              <a:solidFill>
                <a:srgbClr val="1A1A1A"/>
              </a:solidFill>
              <a:latin typeface="Merriweather"/>
            </a:endParaRPr>
          </a:p>
          <a:p>
            <a:endParaRPr lang="tr-TR" sz="2400" dirty="0" smtClean="0">
              <a:solidFill>
                <a:srgbClr val="1A1A1A"/>
              </a:solidFill>
              <a:latin typeface="Merriweather"/>
            </a:endParaRPr>
          </a:p>
          <a:p>
            <a:r>
              <a:rPr lang="tr-TR" sz="2400" dirty="0" smtClean="0">
                <a:solidFill>
                  <a:srgbClr val="1A1A1A"/>
                </a:solidFill>
                <a:latin typeface="Merriweather"/>
              </a:rPr>
              <a:t>Bireysel </a:t>
            </a:r>
            <a:r>
              <a:rPr lang="tr-TR" sz="2400" dirty="0">
                <a:solidFill>
                  <a:srgbClr val="1A1A1A"/>
                </a:solidFill>
                <a:latin typeface="Merriweather"/>
              </a:rPr>
              <a:t>olarak farklılıklara, çeşitliliğe, başkalarına kapalı (</a:t>
            </a:r>
            <a:r>
              <a:rPr lang="tr-TR" sz="2400" b="1" dirty="0">
                <a:solidFill>
                  <a:srgbClr val="FF0000"/>
                </a:solidFill>
                <a:latin typeface="Merriweather"/>
              </a:rPr>
              <a:t>izole</a:t>
            </a:r>
            <a:r>
              <a:rPr lang="tr-TR" sz="2400" dirty="0">
                <a:solidFill>
                  <a:srgbClr val="1A1A1A"/>
                </a:solidFill>
                <a:latin typeface="Merriweather"/>
              </a:rPr>
              <a:t>) olmak yaratıcılığı engellemektedir. Yaratıcılık farklılıklardan beslenmektedir</a:t>
            </a:r>
            <a:r>
              <a:rPr lang="tr-TR" sz="2400" dirty="0" smtClean="0">
                <a:solidFill>
                  <a:srgbClr val="1A1A1A"/>
                </a:solidFill>
                <a:latin typeface="Merriweather"/>
              </a:rPr>
              <a:t>.</a:t>
            </a:r>
          </a:p>
          <a:p>
            <a:endParaRPr lang="tr-TR" sz="2400" dirty="0">
              <a:solidFill>
                <a:srgbClr val="1A1A1A"/>
              </a:solidFill>
              <a:latin typeface="Merriweather"/>
            </a:endParaRPr>
          </a:p>
          <a:p>
            <a:r>
              <a:rPr lang="tr-TR" sz="2400" dirty="0" smtClean="0">
                <a:solidFill>
                  <a:srgbClr val="1A1A1A"/>
                </a:solidFill>
                <a:latin typeface="Merriweather"/>
              </a:rPr>
              <a:t>İnsanı </a:t>
            </a:r>
            <a:r>
              <a:rPr lang="tr-TR" sz="2400" dirty="0">
                <a:solidFill>
                  <a:srgbClr val="1A1A1A"/>
                </a:solidFill>
                <a:latin typeface="Merriweather"/>
              </a:rPr>
              <a:t>farklılıklara bağlayan onlarla karşılaştıran </a:t>
            </a:r>
            <a:r>
              <a:rPr lang="tr-TR" sz="2400" b="1" dirty="0">
                <a:solidFill>
                  <a:srgbClr val="FF0000"/>
                </a:solidFill>
                <a:latin typeface="Merriweather"/>
              </a:rPr>
              <a:t>ağlar</a:t>
            </a:r>
            <a:r>
              <a:rPr lang="tr-TR" sz="2400" dirty="0">
                <a:solidFill>
                  <a:srgbClr val="1A1A1A"/>
                </a:solidFill>
                <a:latin typeface="Merriweather"/>
              </a:rPr>
              <a:t>, bağlantılar, ilişkiler de yaratıcılığı arttırır. Bu durum toplum seviyesinde düşünüldüğünde açık toplumların, kapalı toplumlara göre daha geliştikleri görülmüştür. </a:t>
            </a:r>
            <a:endParaRPr lang="tr-TR" sz="2400" dirty="0" smtClean="0">
              <a:solidFill>
                <a:srgbClr val="1A1A1A"/>
              </a:solidFill>
              <a:latin typeface="Merriweather"/>
            </a:endParaRPr>
          </a:p>
          <a:p>
            <a:endParaRPr lang="tr-TR" sz="2400" dirty="0">
              <a:solidFill>
                <a:srgbClr val="1A1A1A"/>
              </a:solidFill>
              <a:latin typeface="Merriweather"/>
            </a:endParaRPr>
          </a:p>
          <a:p>
            <a:r>
              <a:rPr lang="tr-TR" sz="2400" dirty="0" smtClean="0">
                <a:solidFill>
                  <a:srgbClr val="1A1A1A"/>
                </a:solidFill>
                <a:latin typeface="Merriweather"/>
              </a:rPr>
              <a:t>Günümüzde </a:t>
            </a:r>
            <a:r>
              <a:rPr lang="tr-TR" sz="2400" dirty="0">
                <a:solidFill>
                  <a:srgbClr val="1A1A1A"/>
                </a:solidFill>
                <a:latin typeface="Merriweather"/>
              </a:rPr>
              <a:t>iletişimdeki gelişmeler kişileri birbirine bağlayan ağlara sahip olma ve onları kullanabilme gücünü artırmıştır. </a:t>
            </a:r>
            <a:r>
              <a:rPr lang="tr-TR" sz="2400" b="1" dirty="0">
                <a:solidFill>
                  <a:srgbClr val="FF0000"/>
                </a:solidFill>
                <a:latin typeface="Merriweather"/>
              </a:rPr>
              <a:t>Ağların çoksa bunlarla yoğun ilişkiler kuruyorsan yaratıcılık için önemli bir şeye sahipsin demektir.</a:t>
            </a:r>
          </a:p>
          <a:p>
            <a:endParaRPr lang="tr-TR" sz="2400" b="1" dirty="0">
              <a:solidFill>
                <a:srgbClr val="FF0000"/>
              </a:solidFill>
              <a:latin typeface="Merriweather"/>
            </a:endParaRPr>
          </a:p>
          <a:p>
            <a:endParaRPr lang="tr-TR" sz="2400" dirty="0">
              <a:solidFill>
                <a:srgbClr val="1A1A1A"/>
              </a:solidFill>
              <a:latin typeface="Merriweather"/>
            </a:endParaRPr>
          </a:p>
        </p:txBody>
      </p:sp>
    </p:spTree>
    <p:extLst>
      <p:ext uri="{BB962C8B-B14F-4D97-AF65-F5344CB8AC3E}">
        <p14:creationId xmlns:p14="http://schemas.microsoft.com/office/powerpoint/2010/main" val="38377718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798751" y="1222600"/>
            <a:ext cx="9496022" cy="5139869"/>
          </a:xfrm>
          <a:prstGeom prst="rect">
            <a:avLst/>
          </a:prstGeom>
        </p:spPr>
        <p:txBody>
          <a:bodyPr wrap="square">
            <a:spAutoFit/>
          </a:bodyPr>
          <a:lstStyle/>
          <a:p>
            <a:pPr marL="342900" indent="-342900">
              <a:buFont typeface="Wingdings" panose="05000000000000000000" pitchFamily="2" charset="2"/>
              <a:buChar char="Ø"/>
            </a:pPr>
            <a:r>
              <a:rPr lang="tr-TR" sz="2000" dirty="0" smtClean="0">
                <a:solidFill>
                  <a:srgbClr val="1A1A1A"/>
                </a:solidFill>
                <a:latin typeface="Merriweather"/>
              </a:rPr>
              <a:t>Fikirlerle </a:t>
            </a:r>
            <a:r>
              <a:rPr lang="tr-TR" sz="2000" dirty="0">
                <a:solidFill>
                  <a:srgbClr val="1A1A1A"/>
                </a:solidFill>
                <a:latin typeface="Merriweather"/>
              </a:rPr>
              <a:t>alay etmek, onlara ön yargılı davranmak, doğar doğmaz hemen mantık süzgecinden geçirmek yine neden olmasın demek yerine mantıksız demek yaratıcılığı engeller. </a:t>
            </a:r>
            <a:endParaRPr lang="tr-TR" sz="2000" dirty="0" smtClean="0">
              <a:solidFill>
                <a:srgbClr val="1A1A1A"/>
              </a:solidFill>
              <a:latin typeface="Merriweather"/>
            </a:endParaRPr>
          </a:p>
          <a:p>
            <a:pPr marL="342900" indent="-342900">
              <a:buFont typeface="Wingdings" panose="05000000000000000000" pitchFamily="2" charset="2"/>
              <a:buChar char="Ø"/>
            </a:pPr>
            <a:endParaRPr lang="tr-TR" sz="2000" dirty="0">
              <a:solidFill>
                <a:srgbClr val="1A1A1A"/>
              </a:solidFill>
              <a:latin typeface="Merriweather"/>
            </a:endParaRPr>
          </a:p>
          <a:p>
            <a:pPr marL="342900" indent="-342900">
              <a:buFont typeface="Wingdings" panose="05000000000000000000" pitchFamily="2" charset="2"/>
              <a:buChar char="Ø"/>
            </a:pPr>
            <a:r>
              <a:rPr lang="tr-TR" sz="2000" dirty="0" smtClean="0">
                <a:solidFill>
                  <a:srgbClr val="1A1A1A"/>
                </a:solidFill>
                <a:latin typeface="Merriweather"/>
              </a:rPr>
              <a:t>Başkalarının </a:t>
            </a:r>
            <a:r>
              <a:rPr lang="tr-TR" sz="2000" dirty="0">
                <a:solidFill>
                  <a:srgbClr val="1A1A1A"/>
                </a:solidFill>
                <a:latin typeface="Merriweather"/>
              </a:rPr>
              <a:t>sağ beyniyle yarattığı fikirlere hemen sol beyin ile karşılık vermek yaratıcılığı öldürmektedir. </a:t>
            </a:r>
            <a:endParaRPr lang="tr-TR" sz="2000" dirty="0" smtClean="0">
              <a:solidFill>
                <a:srgbClr val="1A1A1A"/>
              </a:solidFill>
              <a:latin typeface="Merriweather"/>
            </a:endParaRPr>
          </a:p>
          <a:p>
            <a:pPr marL="342900" indent="-342900">
              <a:buFont typeface="Wingdings" panose="05000000000000000000" pitchFamily="2" charset="2"/>
              <a:buChar char="Ø"/>
            </a:pPr>
            <a:endParaRPr lang="tr-TR" sz="2000" dirty="0">
              <a:solidFill>
                <a:srgbClr val="1A1A1A"/>
              </a:solidFill>
              <a:latin typeface="Merriweather"/>
            </a:endParaRPr>
          </a:p>
          <a:p>
            <a:pPr marL="342900" indent="-342900">
              <a:buFont typeface="Wingdings" panose="05000000000000000000" pitchFamily="2" charset="2"/>
              <a:buChar char="Ø"/>
            </a:pPr>
            <a:r>
              <a:rPr lang="tr-TR" sz="2000" dirty="0" smtClean="0">
                <a:solidFill>
                  <a:srgbClr val="1A1A1A"/>
                </a:solidFill>
                <a:latin typeface="Merriweather"/>
              </a:rPr>
              <a:t>Genellikle </a:t>
            </a:r>
            <a:r>
              <a:rPr lang="tr-TR" sz="2000" dirty="0">
                <a:solidFill>
                  <a:srgbClr val="1A1A1A"/>
                </a:solidFill>
                <a:latin typeface="Merriweather"/>
              </a:rPr>
              <a:t>fikir katilleri çoğunlukla sol beyni çok kullanırlar. Sol beyin çok kullanılırsa kasların gelişimi gibi sol beyin de gelişmektedir. Bu durumdaki kişiler de sağ beyin pek gelişememektedir. Hiç kuşkusuz burada egonun da önemli payı vardır. Çünkü </a:t>
            </a:r>
            <a:r>
              <a:rPr lang="tr-TR" sz="2800" b="1" dirty="0">
                <a:solidFill>
                  <a:srgbClr val="FF0000"/>
                </a:solidFill>
                <a:latin typeface="Merriweather"/>
              </a:rPr>
              <a:t>ego</a:t>
            </a:r>
            <a:r>
              <a:rPr lang="tr-TR" sz="2800" dirty="0">
                <a:solidFill>
                  <a:srgbClr val="1A1A1A"/>
                </a:solidFill>
                <a:latin typeface="Merriweather"/>
              </a:rPr>
              <a:t> </a:t>
            </a:r>
            <a:r>
              <a:rPr lang="tr-TR" sz="2000" dirty="0">
                <a:solidFill>
                  <a:srgbClr val="1A1A1A"/>
                </a:solidFill>
                <a:latin typeface="Merriweather"/>
              </a:rPr>
              <a:t>da yaratıcılığı engeller.</a:t>
            </a:r>
          </a:p>
          <a:p>
            <a:pPr marL="342900" indent="-342900">
              <a:buFont typeface="Wingdings" panose="05000000000000000000" pitchFamily="2" charset="2"/>
              <a:buChar char="Ø"/>
            </a:pPr>
            <a:endParaRPr lang="tr-TR" sz="2000" dirty="0" smtClean="0">
              <a:solidFill>
                <a:srgbClr val="1A1A1A"/>
              </a:solidFill>
              <a:latin typeface="Merriweather"/>
            </a:endParaRPr>
          </a:p>
          <a:p>
            <a:pPr marL="342900" indent="-342900">
              <a:buFont typeface="Wingdings" panose="05000000000000000000" pitchFamily="2" charset="2"/>
              <a:buChar char="Ø"/>
            </a:pPr>
            <a:r>
              <a:rPr lang="tr-TR" sz="2000" dirty="0" smtClean="0">
                <a:solidFill>
                  <a:srgbClr val="1A1A1A"/>
                </a:solidFill>
                <a:latin typeface="Merriweather"/>
              </a:rPr>
              <a:t>Takım </a:t>
            </a:r>
            <a:r>
              <a:rPr lang="tr-TR" sz="2000" dirty="0">
                <a:solidFill>
                  <a:srgbClr val="1A1A1A"/>
                </a:solidFill>
                <a:latin typeface="Merriweather"/>
              </a:rPr>
              <a:t>ruhuna sahip olamamak, işbirliği yapamamak, paylaşmamak yine yaratıcılığı engelleyen faktörler arasında görülmektedir. Takımlar fikir üretim motorlarıdır. Takımlarda bulunanların takım ruhuyla hareket etmesi </a:t>
            </a:r>
            <a:r>
              <a:rPr lang="tr-TR" sz="2000" dirty="0" smtClean="0">
                <a:solidFill>
                  <a:srgbClr val="1A1A1A"/>
                </a:solidFill>
                <a:latin typeface="Merriweather"/>
              </a:rPr>
              <a:t>gerekmektedir</a:t>
            </a:r>
            <a:endParaRPr lang="tr-TR" sz="2000" dirty="0">
              <a:solidFill>
                <a:srgbClr val="1A1A1A"/>
              </a:solidFill>
              <a:latin typeface="Merriweather"/>
            </a:endParaRPr>
          </a:p>
        </p:txBody>
      </p:sp>
    </p:spTree>
    <p:extLst>
      <p:ext uri="{BB962C8B-B14F-4D97-AF65-F5344CB8AC3E}">
        <p14:creationId xmlns:p14="http://schemas.microsoft.com/office/powerpoint/2010/main" val="127287922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14658" y="249893"/>
            <a:ext cx="9766479" cy="1569660"/>
          </a:xfrm>
          <a:prstGeom prst="rect">
            <a:avLst/>
          </a:prstGeom>
        </p:spPr>
        <p:txBody>
          <a:bodyPr wrap="square">
            <a:spAutoFit/>
          </a:bodyPr>
          <a:lstStyle/>
          <a:p>
            <a:r>
              <a:rPr lang="tr-TR" sz="3200" b="1" dirty="0">
                <a:solidFill>
                  <a:srgbClr val="1A1A1A"/>
                </a:solidFill>
                <a:latin typeface="Montserrat"/>
                <a:hlinkClick r:id="rId2"/>
              </a:rPr>
              <a:t>YARATICILIĞI ARTIRAN FAKTÖRLER</a:t>
            </a:r>
            <a:endParaRPr lang="tr-TR" sz="3200" b="1" dirty="0">
              <a:latin typeface="Montserrat"/>
            </a:endParaRPr>
          </a:p>
          <a:p>
            <a:r>
              <a:rPr lang="tr-TR" sz="3200" dirty="0">
                <a:solidFill>
                  <a:srgbClr val="1A1A1A"/>
                </a:solidFill>
                <a:latin typeface="Merriweather"/>
              </a:rPr>
              <a:t/>
            </a:r>
            <a:br>
              <a:rPr lang="tr-TR" sz="3200" dirty="0">
                <a:solidFill>
                  <a:srgbClr val="1A1A1A"/>
                </a:solidFill>
                <a:latin typeface="Merriweather"/>
              </a:rPr>
            </a:br>
            <a:endParaRPr lang="tr-TR" sz="3200" dirty="0"/>
          </a:p>
        </p:txBody>
      </p:sp>
      <p:sp>
        <p:nvSpPr>
          <p:cNvPr id="3" name="Dikdörtgen 2"/>
          <p:cNvSpPr/>
          <p:nvPr/>
        </p:nvSpPr>
        <p:spPr>
          <a:xfrm>
            <a:off x="1705544" y="1481373"/>
            <a:ext cx="10061340" cy="4031873"/>
          </a:xfrm>
          <a:prstGeom prst="rect">
            <a:avLst/>
          </a:prstGeom>
        </p:spPr>
        <p:txBody>
          <a:bodyPr wrap="square">
            <a:spAutoFit/>
          </a:bodyPr>
          <a:lstStyle/>
          <a:p>
            <a:r>
              <a:rPr lang="tr-TR" sz="3200" b="1" dirty="0">
                <a:solidFill>
                  <a:srgbClr val="1A1A1A"/>
                </a:solidFill>
                <a:latin typeface="Merriweather"/>
              </a:rPr>
              <a:t>Çevre ve Çeşitli Ortamlar</a:t>
            </a:r>
          </a:p>
          <a:p>
            <a:r>
              <a:rPr lang="tr-TR" sz="3200" dirty="0">
                <a:solidFill>
                  <a:srgbClr val="1A1A1A"/>
                </a:solidFill>
                <a:latin typeface="Merriweather"/>
              </a:rPr>
              <a:t>Yaratıcılığı ateşlemek ve canlandırmak için fiziki ortamların etkisinin olduğu kabul </a:t>
            </a:r>
            <a:r>
              <a:rPr lang="tr-TR" sz="3200" dirty="0" smtClean="0">
                <a:solidFill>
                  <a:srgbClr val="1A1A1A"/>
                </a:solidFill>
                <a:latin typeface="Merriweather"/>
              </a:rPr>
              <a:t>edilmektedir.</a:t>
            </a:r>
          </a:p>
          <a:p>
            <a:endParaRPr lang="tr-TR" sz="3200" dirty="0">
              <a:solidFill>
                <a:srgbClr val="1A1A1A"/>
              </a:solidFill>
              <a:latin typeface="Merriweather"/>
            </a:endParaRPr>
          </a:p>
          <a:p>
            <a:r>
              <a:rPr lang="tr-TR" sz="3200" dirty="0" smtClean="0">
                <a:solidFill>
                  <a:srgbClr val="1A1A1A"/>
                </a:solidFill>
                <a:latin typeface="Merriweather"/>
              </a:rPr>
              <a:t>Bazı </a:t>
            </a:r>
            <a:r>
              <a:rPr lang="tr-TR" sz="3200" dirty="0">
                <a:solidFill>
                  <a:srgbClr val="1A1A1A"/>
                </a:solidFill>
                <a:latin typeface="Merriweather"/>
              </a:rPr>
              <a:t>işletmeler donanım için maliyetten kaçınmaz iken bazıları yaratıcılık için yapılacak düzenlemelerin yaratacağı maliyete katlanmak konusunda o kadar iştahlı değillerdir. </a:t>
            </a:r>
            <a:endParaRPr lang="tr-TR" sz="3200" dirty="0">
              <a:solidFill>
                <a:srgbClr val="1A1A1A"/>
              </a:solidFill>
              <a:latin typeface="Merriweather"/>
            </a:endParaRPr>
          </a:p>
        </p:txBody>
      </p:sp>
    </p:spTree>
    <p:extLst>
      <p:ext uri="{BB962C8B-B14F-4D97-AF65-F5344CB8AC3E}">
        <p14:creationId xmlns:p14="http://schemas.microsoft.com/office/powerpoint/2010/main" val="304741194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294018" y="1124833"/>
            <a:ext cx="9897982" cy="3354765"/>
          </a:xfrm>
          <a:prstGeom prst="rect">
            <a:avLst/>
          </a:prstGeom>
        </p:spPr>
        <p:txBody>
          <a:bodyPr wrap="square">
            <a:spAutoFit/>
          </a:bodyPr>
          <a:lstStyle/>
          <a:p>
            <a:r>
              <a:rPr lang="tr-TR" sz="3200" b="1" dirty="0" smtClean="0">
                <a:solidFill>
                  <a:srgbClr val="FF0000"/>
                </a:solidFill>
                <a:latin typeface="Merriweather"/>
              </a:rPr>
              <a:t>Ağlar</a:t>
            </a:r>
          </a:p>
          <a:p>
            <a:endParaRPr lang="tr-TR" sz="2000" b="1" dirty="0">
              <a:solidFill>
                <a:srgbClr val="FF0000"/>
              </a:solidFill>
              <a:latin typeface="Merriweather"/>
            </a:endParaRPr>
          </a:p>
          <a:p>
            <a:r>
              <a:rPr lang="tr-TR" sz="2000" dirty="0" err="1">
                <a:solidFill>
                  <a:srgbClr val="1A1A1A"/>
                </a:solidFill>
                <a:latin typeface="Merriweather"/>
              </a:rPr>
              <a:t>Herbir</a:t>
            </a:r>
            <a:r>
              <a:rPr lang="tr-TR" sz="2000" dirty="0">
                <a:solidFill>
                  <a:srgbClr val="1A1A1A"/>
                </a:solidFill>
                <a:latin typeface="Merriweather"/>
              </a:rPr>
              <a:t> fikrin soyağacı vardır. Hiçbir fikir tek başına tek parça halinde oluşmaz, bir grup halindedir. Kendisini oluşturan parçalarını başka yerlerden alır. Ama mutlaka ağlar parçaları bulur ve bunlar arasında ilişkiler kurarak birleştirir. </a:t>
            </a:r>
            <a:endParaRPr lang="tr-TR" sz="2000" dirty="0" smtClean="0">
              <a:solidFill>
                <a:srgbClr val="1A1A1A"/>
              </a:solidFill>
              <a:latin typeface="Merriweather"/>
            </a:endParaRPr>
          </a:p>
          <a:p>
            <a:endParaRPr lang="tr-TR" sz="2000" dirty="0">
              <a:solidFill>
                <a:srgbClr val="1A1A1A"/>
              </a:solidFill>
              <a:latin typeface="Merriweather"/>
            </a:endParaRPr>
          </a:p>
          <a:p>
            <a:r>
              <a:rPr lang="tr-TR" sz="2000" dirty="0" smtClean="0">
                <a:solidFill>
                  <a:srgbClr val="1A1A1A"/>
                </a:solidFill>
                <a:latin typeface="Merriweather"/>
              </a:rPr>
              <a:t>Teknik </a:t>
            </a:r>
            <a:r>
              <a:rPr lang="tr-TR" sz="2000" dirty="0">
                <a:solidFill>
                  <a:srgbClr val="1A1A1A"/>
                </a:solidFill>
                <a:latin typeface="Merriweather"/>
              </a:rPr>
              <a:t>bakımdan beyinde oluşan </a:t>
            </a:r>
            <a:r>
              <a:rPr lang="tr-TR" sz="2000" dirty="0" err="1">
                <a:solidFill>
                  <a:srgbClr val="1A1A1A"/>
                </a:solidFill>
                <a:latin typeface="Merriweather"/>
              </a:rPr>
              <a:t>herşey</a:t>
            </a:r>
            <a:r>
              <a:rPr lang="tr-TR" sz="2000" dirty="0">
                <a:solidFill>
                  <a:srgbClr val="1A1A1A"/>
                </a:solidFill>
                <a:latin typeface="Merriweather"/>
              </a:rPr>
              <a:t> ağlar marifetiyle olmaktadır (</a:t>
            </a:r>
            <a:r>
              <a:rPr lang="tr-TR" sz="2000" dirty="0" err="1">
                <a:solidFill>
                  <a:srgbClr val="1A1A1A"/>
                </a:solidFill>
                <a:latin typeface="Merriweather"/>
              </a:rPr>
              <a:t>Stevne</a:t>
            </a:r>
            <a:r>
              <a:rPr lang="tr-TR" sz="2000" dirty="0">
                <a:solidFill>
                  <a:srgbClr val="1A1A1A"/>
                </a:solidFill>
                <a:latin typeface="Merriweather"/>
              </a:rPr>
              <a:t>, 2011,s. 54-55). Bunu sağlayan yüz milyar nöron bulunmaktadır. Beyin ağları rutin işlerde farklı çalışır, yaratıcılıkta farklı çalışır. İşte beyni farklı, özgün ağlara, belli ortamlara götürmek gerekir ki rutin değil yaratıcı şekilde ağ ilişkileri kursun. </a:t>
            </a:r>
          </a:p>
        </p:txBody>
      </p:sp>
    </p:spTree>
    <p:extLst>
      <p:ext uri="{BB962C8B-B14F-4D97-AF65-F5344CB8AC3E}">
        <p14:creationId xmlns:p14="http://schemas.microsoft.com/office/powerpoint/2010/main" val="395424826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870826" y="1479259"/>
            <a:ext cx="10016374" cy="4339650"/>
          </a:xfrm>
          <a:prstGeom prst="rect">
            <a:avLst/>
          </a:prstGeom>
        </p:spPr>
        <p:txBody>
          <a:bodyPr wrap="square">
            <a:spAutoFit/>
          </a:bodyPr>
          <a:lstStyle/>
          <a:p>
            <a:r>
              <a:rPr lang="tr-TR" sz="2800" b="1" dirty="0">
                <a:solidFill>
                  <a:srgbClr val="FF0000"/>
                </a:solidFill>
                <a:latin typeface="Merriweather"/>
              </a:rPr>
              <a:t>Bellek (Kayıt</a:t>
            </a:r>
            <a:r>
              <a:rPr lang="tr-TR" sz="2800" b="1" dirty="0" smtClean="0">
                <a:solidFill>
                  <a:srgbClr val="FF0000"/>
                </a:solidFill>
                <a:latin typeface="Merriweather"/>
              </a:rPr>
              <a:t>)</a:t>
            </a:r>
          </a:p>
          <a:p>
            <a:endParaRPr lang="tr-TR" sz="2800" b="1" dirty="0">
              <a:solidFill>
                <a:srgbClr val="FF0000"/>
              </a:solidFill>
              <a:latin typeface="Merriweather"/>
            </a:endParaRPr>
          </a:p>
          <a:p>
            <a:r>
              <a:rPr lang="tr-TR" sz="2000" dirty="0">
                <a:solidFill>
                  <a:srgbClr val="1A1A1A"/>
                </a:solidFill>
                <a:latin typeface="Merriweather"/>
              </a:rPr>
              <a:t>Fikirler ve önseziler uzun yaşamazlar. Herhangi bir yerde doğan fikirler ve önseziler kullanılmadıklarında ve kayıt yapılmadığında unutulur, kaybolup </a:t>
            </a:r>
            <a:r>
              <a:rPr lang="tr-TR" sz="2000" dirty="0" smtClean="0">
                <a:solidFill>
                  <a:srgbClr val="1A1A1A"/>
                </a:solidFill>
                <a:latin typeface="Merriweather"/>
              </a:rPr>
              <a:t>giderler. Çoğu </a:t>
            </a:r>
            <a:r>
              <a:rPr lang="tr-TR" sz="2000" dirty="0">
                <a:solidFill>
                  <a:srgbClr val="1A1A1A"/>
                </a:solidFill>
                <a:latin typeface="Merriweather"/>
              </a:rPr>
              <a:t>yaratıcı insanlar düşünce günlüğü tutarlar. </a:t>
            </a:r>
            <a:endParaRPr lang="tr-TR" sz="2000" dirty="0" smtClean="0">
              <a:solidFill>
                <a:srgbClr val="1A1A1A"/>
              </a:solidFill>
              <a:latin typeface="Merriweather"/>
            </a:endParaRPr>
          </a:p>
          <a:p>
            <a:endParaRPr lang="tr-TR" sz="2000" dirty="0">
              <a:solidFill>
                <a:srgbClr val="1A1A1A"/>
              </a:solidFill>
              <a:latin typeface="Merriweather"/>
            </a:endParaRPr>
          </a:p>
          <a:p>
            <a:r>
              <a:rPr lang="tr-TR" sz="2000" dirty="0" smtClean="0">
                <a:solidFill>
                  <a:srgbClr val="1A1A1A"/>
                </a:solidFill>
                <a:latin typeface="Merriweather"/>
              </a:rPr>
              <a:t>Onlar </a:t>
            </a:r>
            <a:r>
              <a:rPr lang="tr-TR" sz="2000" dirty="0">
                <a:solidFill>
                  <a:srgbClr val="1A1A1A"/>
                </a:solidFill>
                <a:latin typeface="Merriweather"/>
              </a:rPr>
              <a:t>bu günlüğün belleği desteklediğine inanırlar. Düşünce günlüğüne sadece fikirler, önseziler yazılmaz okunan kitapta ilginç fikirler ve bilgiler, konferansta söylenen enteresan bir söz, yakalanan değişik bir gözlem yazılır. </a:t>
            </a:r>
            <a:endParaRPr lang="tr-TR" sz="2000" dirty="0" smtClean="0">
              <a:solidFill>
                <a:srgbClr val="1A1A1A"/>
              </a:solidFill>
              <a:latin typeface="Merriweather"/>
            </a:endParaRPr>
          </a:p>
          <a:p>
            <a:endParaRPr lang="tr-TR" sz="2000" dirty="0">
              <a:solidFill>
                <a:srgbClr val="1A1A1A"/>
              </a:solidFill>
              <a:latin typeface="Merriweather"/>
            </a:endParaRPr>
          </a:p>
          <a:p>
            <a:r>
              <a:rPr lang="tr-TR" sz="2000" dirty="0" smtClean="0">
                <a:solidFill>
                  <a:srgbClr val="1A1A1A"/>
                </a:solidFill>
                <a:latin typeface="Merriweather"/>
              </a:rPr>
              <a:t>Bu </a:t>
            </a:r>
            <a:r>
              <a:rPr lang="tr-TR" sz="2000" dirty="0">
                <a:solidFill>
                  <a:srgbClr val="1A1A1A"/>
                </a:solidFill>
                <a:latin typeface="Merriweather"/>
              </a:rPr>
              <a:t>tür kayıtlar zaman zaman gözden geçirmeye imkân sağlayarak hem ilham vermekte hem de bağlantı kurmayı sağlamaktadır. Çünkü her gözden geçirme fikirleri harmanlıyor, canlandırıyor, ilişkiler kurduruyor</a:t>
            </a:r>
            <a:r>
              <a:rPr lang="tr-TR" sz="2000" dirty="0" smtClean="0">
                <a:solidFill>
                  <a:srgbClr val="1A1A1A"/>
                </a:solidFill>
                <a:latin typeface="Merriweather"/>
              </a:rPr>
              <a:t>.</a:t>
            </a:r>
            <a:endParaRPr lang="tr-TR" sz="2000" dirty="0">
              <a:solidFill>
                <a:srgbClr val="1A1A1A"/>
              </a:solidFill>
              <a:latin typeface="Merriweather"/>
            </a:endParaRPr>
          </a:p>
        </p:txBody>
      </p:sp>
    </p:spTree>
    <p:extLst>
      <p:ext uri="{BB962C8B-B14F-4D97-AF65-F5344CB8AC3E}">
        <p14:creationId xmlns:p14="http://schemas.microsoft.com/office/powerpoint/2010/main" val="210990960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029216" y="721270"/>
            <a:ext cx="9444625" cy="3354765"/>
          </a:xfrm>
          <a:prstGeom prst="rect">
            <a:avLst/>
          </a:prstGeom>
        </p:spPr>
        <p:txBody>
          <a:bodyPr wrap="square">
            <a:spAutoFit/>
          </a:bodyPr>
          <a:lstStyle/>
          <a:p>
            <a:r>
              <a:rPr lang="tr-TR" sz="3200" b="1" dirty="0" smtClean="0">
                <a:solidFill>
                  <a:srgbClr val="FF0000"/>
                </a:solidFill>
                <a:latin typeface="Merriweather"/>
              </a:rPr>
              <a:t>Yaratıcılık </a:t>
            </a:r>
            <a:r>
              <a:rPr lang="tr-TR" sz="3200" b="1" dirty="0" smtClean="0">
                <a:solidFill>
                  <a:srgbClr val="FF0000"/>
                </a:solidFill>
                <a:latin typeface="Merriweather"/>
              </a:rPr>
              <a:t>Molaları</a:t>
            </a:r>
          </a:p>
          <a:p>
            <a:endParaRPr lang="tr-TR" sz="2000" b="1" dirty="0">
              <a:solidFill>
                <a:srgbClr val="1A1A1A"/>
              </a:solidFill>
              <a:latin typeface="Merriweather"/>
            </a:endParaRPr>
          </a:p>
          <a:p>
            <a:r>
              <a:rPr lang="tr-TR" sz="2000" dirty="0">
                <a:solidFill>
                  <a:srgbClr val="1A1A1A"/>
                </a:solidFill>
                <a:latin typeface="Merriweather"/>
              </a:rPr>
              <a:t>Fikirlerin ve önsezilerin doğmasına ve gelişmesine imkân veren yaratıcılık molaları uygulanmaktadır. İlk defa 3M firması uygulamıştır. Firmada çalışanlarına günlük çalışma saatlerinin yüzde </a:t>
            </a:r>
            <a:r>
              <a:rPr lang="tr-TR" sz="2000" dirty="0" err="1">
                <a:solidFill>
                  <a:srgbClr val="1A1A1A"/>
                </a:solidFill>
                <a:latin typeface="Merriweather"/>
              </a:rPr>
              <a:t>onbeşini</a:t>
            </a:r>
            <a:r>
              <a:rPr lang="tr-TR" sz="2000" dirty="0">
                <a:solidFill>
                  <a:srgbClr val="1A1A1A"/>
                </a:solidFill>
                <a:latin typeface="Merriweather"/>
              </a:rPr>
              <a:t> serbest yaratıcılık çalışması sayılabilecek projelerde çalışmasına imkân sunmaktadır. Buna da “</a:t>
            </a:r>
            <a:r>
              <a:rPr lang="tr-TR" sz="2000" dirty="0" err="1">
                <a:solidFill>
                  <a:srgbClr val="1A1A1A"/>
                </a:solidFill>
                <a:latin typeface="Merriweather"/>
              </a:rPr>
              <a:t>İnovasyon</a:t>
            </a:r>
            <a:r>
              <a:rPr lang="tr-TR" sz="2000" dirty="0">
                <a:solidFill>
                  <a:srgbClr val="1A1A1A"/>
                </a:solidFill>
                <a:latin typeface="Merriweather"/>
              </a:rPr>
              <a:t> molası” adı vermişlerdir (Johnson, 2011,s. 97).</a:t>
            </a:r>
          </a:p>
          <a:p>
            <a:r>
              <a:rPr lang="tr-TR" sz="2000" dirty="0">
                <a:solidFill>
                  <a:srgbClr val="1A1A1A"/>
                </a:solidFill>
                <a:latin typeface="Merriweather"/>
              </a:rPr>
              <a:t>Benzer programı kendisine model alan Google yüzde yirmilik zaman dilimini uygulamaya soktu. Günde sekiz saat yasal olarak çalışmak zorunda olan mühendis günde iki saatini yaratıcı projelerde çalışır</a:t>
            </a:r>
            <a:r>
              <a:rPr lang="tr-TR" sz="2000" dirty="0" smtClean="0">
                <a:solidFill>
                  <a:srgbClr val="1A1A1A"/>
                </a:solidFill>
                <a:latin typeface="Merriweather"/>
              </a:rPr>
              <a:t>..</a:t>
            </a:r>
            <a:endParaRPr lang="tr-TR" sz="2000" b="0" i="0" dirty="0">
              <a:solidFill>
                <a:srgbClr val="1A1A1A"/>
              </a:solidFill>
              <a:effectLst/>
              <a:latin typeface="Merriweather"/>
            </a:endParaRPr>
          </a:p>
        </p:txBody>
      </p:sp>
    </p:spTree>
    <p:extLst>
      <p:ext uri="{BB962C8B-B14F-4D97-AF65-F5344CB8AC3E}">
        <p14:creationId xmlns:p14="http://schemas.microsoft.com/office/powerpoint/2010/main" val="174620277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029216" y="1695828"/>
            <a:ext cx="9444625" cy="2308324"/>
          </a:xfrm>
          <a:prstGeom prst="rect">
            <a:avLst/>
          </a:prstGeom>
        </p:spPr>
        <p:txBody>
          <a:bodyPr wrap="square">
            <a:spAutoFit/>
          </a:bodyPr>
          <a:lstStyle/>
          <a:p>
            <a:r>
              <a:rPr lang="tr-TR" sz="2800" dirty="0" smtClean="0">
                <a:solidFill>
                  <a:srgbClr val="1A1A1A"/>
                </a:solidFill>
                <a:latin typeface="Merriweather"/>
              </a:rPr>
              <a:t>Google’a </a:t>
            </a:r>
            <a:r>
              <a:rPr lang="tr-TR" sz="2800" dirty="0">
                <a:solidFill>
                  <a:srgbClr val="FF0000"/>
                </a:solidFill>
                <a:latin typeface="Merriweather"/>
              </a:rPr>
              <a:t>beş milyar dolar </a:t>
            </a:r>
            <a:r>
              <a:rPr lang="tr-TR" sz="2800" dirty="0">
                <a:solidFill>
                  <a:srgbClr val="1A1A1A"/>
                </a:solidFill>
                <a:latin typeface="Merriweather"/>
              </a:rPr>
              <a:t>kazandıran Google reklamlarını </a:t>
            </a:r>
            <a:r>
              <a:rPr lang="tr-TR" sz="2800" dirty="0" err="1">
                <a:solidFill>
                  <a:srgbClr val="1A1A1A"/>
                </a:solidFill>
                <a:latin typeface="Merriweather"/>
              </a:rPr>
              <a:t>bloglarda</a:t>
            </a:r>
            <a:r>
              <a:rPr lang="tr-TR" sz="2800" dirty="0">
                <a:solidFill>
                  <a:srgbClr val="1A1A1A"/>
                </a:solidFill>
                <a:latin typeface="Merriweather"/>
              </a:rPr>
              <a:t> ve </a:t>
            </a:r>
            <a:r>
              <a:rPr lang="tr-TR" sz="2800" dirty="0" err="1">
                <a:solidFill>
                  <a:srgbClr val="1A1A1A"/>
                </a:solidFill>
                <a:latin typeface="Merriweather"/>
              </a:rPr>
              <a:t>webte</a:t>
            </a:r>
            <a:r>
              <a:rPr lang="tr-TR" sz="2800" dirty="0">
                <a:solidFill>
                  <a:srgbClr val="1A1A1A"/>
                </a:solidFill>
                <a:latin typeface="Merriweather"/>
              </a:rPr>
              <a:t> yayınlanmasını sağlayan </a:t>
            </a:r>
            <a:r>
              <a:rPr lang="tr-TR" sz="2800" dirty="0" err="1">
                <a:solidFill>
                  <a:srgbClr val="1A1A1A"/>
                </a:solidFill>
                <a:latin typeface="Merriweather"/>
              </a:rPr>
              <a:t>AdSense</a:t>
            </a:r>
            <a:r>
              <a:rPr lang="tr-TR" sz="2800" dirty="0">
                <a:solidFill>
                  <a:srgbClr val="1A1A1A"/>
                </a:solidFill>
                <a:latin typeface="Merriweather"/>
              </a:rPr>
              <a:t> kısmen </a:t>
            </a:r>
            <a:r>
              <a:rPr lang="tr-TR" sz="2800" b="1" dirty="0">
                <a:solidFill>
                  <a:srgbClr val="FF0000"/>
                </a:solidFill>
                <a:latin typeface="Merriweather"/>
              </a:rPr>
              <a:t>Yaratıcılık </a:t>
            </a:r>
            <a:r>
              <a:rPr lang="tr-TR" sz="2800" b="1" dirty="0" smtClean="0">
                <a:solidFill>
                  <a:srgbClr val="FF0000"/>
                </a:solidFill>
                <a:latin typeface="Merriweather"/>
              </a:rPr>
              <a:t>Molalarında ortaya </a:t>
            </a:r>
            <a:r>
              <a:rPr lang="tr-TR" sz="2800" dirty="0" smtClean="0">
                <a:solidFill>
                  <a:srgbClr val="1A1A1A"/>
                </a:solidFill>
                <a:latin typeface="Merriweather"/>
              </a:rPr>
              <a:t>çıkmıştır</a:t>
            </a:r>
            <a:r>
              <a:rPr lang="tr-TR" sz="2800" dirty="0">
                <a:solidFill>
                  <a:srgbClr val="1A1A1A"/>
                </a:solidFill>
                <a:latin typeface="Merriweather"/>
              </a:rPr>
              <a:t>. Google yeni ürünlerin yüzde ellisinin </a:t>
            </a:r>
            <a:r>
              <a:rPr lang="tr-TR" sz="2800" dirty="0" err="1">
                <a:solidFill>
                  <a:srgbClr val="1A1A1A"/>
                </a:solidFill>
                <a:latin typeface="Merriweather"/>
              </a:rPr>
              <a:t>inovasyon</a:t>
            </a:r>
            <a:r>
              <a:rPr lang="tr-TR" sz="2800" dirty="0">
                <a:solidFill>
                  <a:srgbClr val="1A1A1A"/>
                </a:solidFill>
                <a:latin typeface="Merriweather"/>
              </a:rPr>
              <a:t> molalarından doğduğunu ileri sürer.</a:t>
            </a:r>
            <a:endParaRPr lang="tr-TR" sz="2800" dirty="0">
              <a:solidFill>
                <a:srgbClr val="1A1A1A"/>
              </a:solidFill>
              <a:latin typeface="Merriweather"/>
            </a:endParaRPr>
          </a:p>
        </p:txBody>
      </p:sp>
    </p:spTree>
    <p:extLst>
      <p:ext uri="{BB962C8B-B14F-4D97-AF65-F5344CB8AC3E}">
        <p14:creationId xmlns:p14="http://schemas.microsoft.com/office/powerpoint/2010/main" val="37206371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611241" y="266377"/>
            <a:ext cx="9574501" cy="4832092"/>
          </a:xfrm>
          <a:prstGeom prst="rect">
            <a:avLst/>
          </a:prstGeom>
        </p:spPr>
        <p:txBody>
          <a:bodyPr wrap="square">
            <a:spAutoFit/>
          </a:bodyPr>
          <a:lstStyle/>
          <a:p>
            <a:r>
              <a:rPr lang="tr-TR" sz="2800" b="1" dirty="0" smtClean="0">
                <a:solidFill>
                  <a:srgbClr val="FF0000"/>
                </a:solidFill>
                <a:latin typeface="Merriweather"/>
              </a:rPr>
              <a:t>Ortak </a:t>
            </a:r>
            <a:r>
              <a:rPr lang="tr-TR" sz="2800" b="1" dirty="0" smtClean="0">
                <a:solidFill>
                  <a:srgbClr val="FF0000"/>
                </a:solidFill>
                <a:latin typeface="Merriweather"/>
              </a:rPr>
              <a:t>Alanlar</a:t>
            </a:r>
          </a:p>
          <a:p>
            <a:endParaRPr lang="tr-TR" sz="2800" b="1" dirty="0">
              <a:solidFill>
                <a:srgbClr val="1A1A1A"/>
              </a:solidFill>
              <a:latin typeface="Merriweather"/>
            </a:endParaRPr>
          </a:p>
          <a:p>
            <a:r>
              <a:rPr lang="tr-TR" sz="2800" dirty="0">
                <a:solidFill>
                  <a:srgbClr val="1A1A1A"/>
                </a:solidFill>
                <a:latin typeface="Merriweather"/>
              </a:rPr>
              <a:t>Buna resmi olmayan insanların </a:t>
            </a:r>
            <a:r>
              <a:rPr lang="tr-TR" sz="2800" dirty="0" err="1">
                <a:solidFill>
                  <a:srgbClr val="1A1A1A"/>
                </a:solidFill>
                <a:latin typeface="Merriweather"/>
              </a:rPr>
              <a:t>biraraya</a:t>
            </a:r>
            <a:r>
              <a:rPr lang="tr-TR" sz="2800" dirty="0">
                <a:solidFill>
                  <a:srgbClr val="1A1A1A"/>
                </a:solidFill>
                <a:latin typeface="Merriweather"/>
              </a:rPr>
              <a:t> geldikleri yerler demek daha doğru. Ev, işyeri dışında olan bu yerler yaratıcılığın yeşerdiği alanlar olarak görülebilir. </a:t>
            </a:r>
            <a:r>
              <a:rPr lang="tr-TR" sz="2800" dirty="0">
                <a:solidFill>
                  <a:srgbClr val="1A1A1A"/>
                </a:solidFill>
                <a:latin typeface="Merriweather"/>
              </a:rPr>
              <a:t>Resmi olmayan yerler olduğu için hiyerarşisi, bürokrasisi olmayan daha özgür yerlerdir. Buralarda fikirler daha rahat söylenir ve paylaşılır. </a:t>
            </a:r>
            <a:endParaRPr lang="tr-TR" sz="2800" dirty="0" smtClean="0">
              <a:solidFill>
                <a:srgbClr val="1A1A1A"/>
              </a:solidFill>
              <a:latin typeface="Merriweather"/>
            </a:endParaRPr>
          </a:p>
          <a:p>
            <a:endParaRPr lang="tr-TR" sz="2800" dirty="0">
              <a:solidFill>
                <a:srgbClr val="1A1A1A"/>
              </a:solidFill>
              <a:latin typeface="Merriweather"/>
            </a:endParaRPr>
          </a:p>
          <a:p>
            <a:r>
              <a:rPr lang="tr-TR" sz="2800" dirty="0" err="1" smtClean="0">
                <a:solidFill>
                  <a:srgbClr val="1A1A1A"/>
                </a:solidFill>
                <a:latin typeface="Merriweather"/>
              </a:rPr>
              <a:t>Cafeler</a:t>
            </a:r>
            <a:r>
              <a:rPr lang="tr-TR" sz="2800" dirty="0" smtClean="0">
                <a:solidFill>
                  <a:srgbClr val="1A1A1A"/>
                </a:solidFill>
                <a:latin typeface="Merriweather"/>
              </a:rPr>
              <a:t>, yurt </a:t>
            </a:r>
            <a:r>
              <a:rPr lang="tr-TR" sz="2800" dirty="0">
                <a:solidFill>
                  <a:srgbClr val="1A1A1A"/>
                </a:solidFill>
                <a:latin typeface="Merriweather"/>
              </a:rPr>
              <a:t>odaları, </a:t>
            </a:r>
            <a:r>
              <a:rPr lang="tr-TR" sz="2800" dirty="0" smtClean="0">
                <a:solidFill>
                  <a:srgbClr val="1A1A1A"/>
                </a:solidFill>
                <a:latin typeface="Merriweather"/>
              </a:rPr>
              <a:t>kantinler, Facebook</a:t>
            </a:r>
            <a:r>
              <a:rPr lang="tr-TR" sz="2800" dirty="0">
                <a:solidFill>
                  <a:srgbClr val="1A1A1A"/>
                </a:solidFill>
                <a:latin typeface="Merriweather"/>
              </a:rPr>
              <a:t>, </a:t>
            </a:r>
            <a:r>
              <a:rPr lang="tr-TR" sz="2800" dirty="0" err="1">
                <a:solidFill>
                  <a:srgbClr val="1A1A1A"/>
                </a:solidFill>
                <a:latin typeface="Merriweather"/>
              </a:rPr>
              <a:t>Twitter</a:t>
            </a:r>
            <a:r>
              <a:rPr lang="tr-TR" sz="2800" dirty="0">
                <a:solidFill>
                  <a:srgbClr val="1A1A1A"/>
                </a:solidFill>
                <a:latin typeface="Merriweather"/>
              </a:rPr>
              <a:t> ve </a:t>
            </a:r>
            <a:r>
              <a:rPr lang="tr-TR" sz="2800" dirty="0" err="1" smtClean="0">
                <a:solidFill>
                  <a:srgbClr val="1A1A1A"/>
                </a:solidFill>
                <a:latin typeface="Merriweather"/>
              </a:rPr>
              <a:t>Linkedin</a:t>
            </a:r>
            <a:endParaRPr lang="tr-TR" sz="2800" dirty="0">
              <a:solidFill>
                <a:srgbClr val="1A1A1A"/>
              </a:solidFill>
              <a:latin typeface="Merriweather"/>
            </a:endParaRPr>
          </a:p>
        </p:txBody>
      </p:sp>
    </p:spTree>
    <p:extLst>
      <p:ext uri="{BB962C8B-B14F-4D97-AF65-F5344CB8AC3E}">
        <p14:creationId xmlns:p14="http://schemas.microsoft.com/office/powerpoint/2010/main" val="238543440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705128" y="747027"/>
            <a:ext cx="9969130" cy="5755422"/>
          </a:xfrm>
          <a:prstGeom prst="rect">
            <a:avLst/>
          </a:prstGeom>
        </p:spPr>
        <p:txBody>
          <a:bodyPr wrap="square">
            <a:spAutoFit/>
          </a:bodyPr>
          <a:lstStyle/>
          <a:p>
            <a:r>
              <a:rPr lang="tr-TR" sz="3200" b="1" dirty="0" smtClean="0">
                <a:solidFill>
                  <a:srgbClr val="FF0000"/>
                </a:solidFill>
                <a:latin typeface="Merriweather"/>
              </a:rPr>
              <a:t>Piyasalar</a:t>
            </a:r>
          </a:p>
          <a:p>
            <a:endParaRPr lang="tr-TR" sz="2400" b="1" dirty="0">
              <a:solidFill>
                <a:srgbClr val="1A1A1A"/>
              </a:solidFill>
              <a:latin typeface="Merriweather"/>
            </a:endParaRPr>
          </a:p>
          <a:p>
            <a:endParaRPr lang="tr-TR" sz="2400" b="1" dirty="0">
              <a:solidFill>
                <a:srgbClr val="1A1A1A"/>
              </a:solidFill>
              <a:latin typeface="Merriweather"/>
            </a:endParaRPr>
          </a:p>
          <a:p>
            <a:r>
              <a:rPr lang="tr-TR" sz="2400" dirty="0">
                <a:solidFill>
                  <a:srgbClr val="1A1A1A"/>
                </a:solidFill>
                <a:latin typeface="Merriweather"/>
              </a:rPr>
              <a:t>Devletçi ekonomiler daha hiyerarşik ve bürokratik oldukları için fikirlerin doğuşu ve çarpışması bakımından elverişli özellikler </a:t>
            </a:r>
            <a:r>
              <a:rPr lang="tr-TR" sz="2400" dirty="0" smtClean="0">
                <a:solidFill>
                  <a:srgbClr val="1A1A1A"/>
                </a:solidFill>
                <a:latin typeface="Merriweather"/>
              </a:rPr>
              <a:t>göstermemiştir. Piyasa </a:t>
            </a:r>
            <a:r>
              <a:rPr lang="tr-TR" sz="2400" dirty="0">
                <a:solidFill>
                  <a:srgbClr val="1A1A1A"/>
                </a:solidFill>
                <a:latin typeface="Merriweather"/>
              </a:rPr>
              <a:t>ekonomisi yaratıcılığı destekler çünkü kâr ve rekabet güdüsü bu ekonomilerde vardır. </a:t>
            </a:r>
            <a:endParaRPr lang="tr-TR" sz="2400" dirty="0" smtClean="0">
              <a:solidFill>
                <a:srgbClr val="1A1A1A"/>
              </a:solidFill>
              <a:latin typeface="Merriweather"/>
            </a:endParaRPr>
          </a:p>
          <a:p>
            <a:endParaRPr lang="tr-TR" sz="2400" dirty="0">
              <a:solidFill>
                <a:srgbClr val="1A1A1A"/>
              </a:solidFill>
              <a:latin typeface="Merriweather"/>
            </a:endParaRPr>
          </a:p>
          <a:p>
            <a:r>
              <a:rPr lang="tr-TR" sz="2400" dirty="0" smtClean="0">
                <a:solidFill>
                  <a:srgbClr val="1A1A1A"/>
                </a:solidFill>
                <a:latin typeface="Merriweather"/>
              </a:rPr>
              <a:t>Kapitalist </a:t>
            </a:r>
            <a:r>
              <a:rPr lang="tr-TR" sz="2400" dirty="0">
                <a:solidFill>
                  <a:srgbClr val="1A1A1A"/>
                </a:solidFill>
                <a:latin typeface="Merriweather"/>
              </a:rPr>
              <a:t>ekonomilerde kâr edebilmek ve rekabette güçlü olabilmek hatta rekabet dışı kalabilmek için farklı olmak gerekir. Bu da yaratıcılığı getirir. </a:t>
            </a:r>
            <a:endParaRPr lang="tr-TR" sz="2400" dirty="0" smtClean="0">
              <a:solidFill>
                <a:srgbClr val="1A1A1A"/>
              </a:solidFill>
              <a:latin typeface="Merriweather"/>
            </a:endParaRPr>
          </a:p>
          <a:p>
            <a:endParaRPr lang="tr-TR" sz="2400" dirty="0">
              <a:solidFill>
                <a:srgbClr val="1A1A1A"/>
              </a:solidFill>
              <a:latin typeface="Merriweather"/>
            </a:endParaRPr>
          </a:p>
          <a:p>
            <a:r>
              <a:rPr lang="tr-TR" sz="2400" dirty="0" smtClean="0">
                <a:solidFill>
                  <a:srgbClr val="1A1A1A"/>
                </a:solidFill>
                <a:latin typeface="Merriweather"/>
              </a:rPr>
              <a:t>Oysa </a:t>
            </a:r>
            <a:r>
              <a:rPr lang="tr-TR" sz="2400" dirty="0">
                <a:solidFill>
                  <a:srgbClr val="1A1A1A"/>
                </a:solidFill>
                <a:latin typeface="Merriweather"/>
              </a:rPr>
              <a:t>piyasa yerine devlet ekonomisinin olduğu sosyalist ve komünist ekonomilerde yaratıcılık daha az </a:t>
            </a:r>
            <a:r>
              <a:rPr lang="tr-TR" sz="2400" dirty="0" smtClean="0">
                <a:solidFill>
                  <a:srgbClr val="1A1A1A"/>
                </a:solidFill>
                <a:latin typeface="Merriweather"/>
              </a:rPr>
              <a:t>olmaktadır.</a:t>
            </a:r>
          </a:p>
          <a:p>
            <a:endParaRPr lang="tr-TR" sz="2400" dirty="0">
              <a:solidFill>
                <a:srgbClr val="1A1A1A"/>
              </a:solidFill>
              <a:latin typeface="Merriweather"/>
            </a:endParaRPr>
          </a:p>
        </p:txBody>
      </p:sp>
    </p:spTree>
    <p:extLst>
      <p:ext uri="{BB962C8B-B14F-4D97-AF65-F5344CB8AC3E}">
        <p14:creationId xmlns:p14="http://schemas.microsoft.com/office/powerpoint/2010/main" val="81997557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832131" y="715700"/>
            <a:ext cx="9248953" cy="5139869"/>
          </a:xfrm>
          <a:prstGeom prst="rect">
            <a:avLst/>
          </a:prstGeom>
        </p:spPr>
        <p:txBody>
          <a:bodyPr wrap="square">
            <a:spAutoFit/>
          </a:bodyPr>
          <a:lstStyle/>
          <a:p>
            <a:r>
              <a:rPr lang="tr-TR" sz="2800" b="1" dirty="0" smtClean="0">
                <a:solidFill>
                  <a:srgbClr val="FF0000"/>
                </a:solidFill>
                <a:latin typeface="Merriweather"/>
              </a:rPr>
              <a:t>Eğitim</a:t>
            </a:r>
          </a:p>
          <a:p>
            <a:endParaRPr lang="tr-TR" sz="2000" b="1" dirty="0">
              <a:solidFill>
                <a:srgbClr val="1A1A1A"/>
              </a:solidFill>
              <a:latin typeface="Merriweather"/>
            </a:endParaRPr>
          </a:p>
          <a:p>
            <a:r>
              <a:rPr lang="tr-TR" sz="2000" dirty="0">
                <a:solidFill>
                  <a:srgbClr val="1A1A1A"/>
                </a:solidFill>
                <a:latin typeface="Merriweather"/>
              </a:rPr>
              <a:t>Yaratıcılığı artıracak şekilde tasarlanmış bir eğitim yaratıcılığı artırır. İnsanlar çocukluk dönemlerinde daha yaratıcıdırlar. Çünkü kalıba germemişlerdir. Çok soru sorarlar. Çok meraklıdırlar. Yaş ilerledikçe sordukları sorular ve merakları azalır. Çünkü genellikle eğitim sistemi her soruya tek doğru cevap bulmayı öğretir. Tek doğru cevap bulundu mu </a:t>
            </a:r>
            <a:r>
              <a:rPr lang="tr-TR" sz="2000" dirty="0" smtClean="0">
                <a:solidFill>
                  <a:srgbClr val="1A1A1A"/>
                </a:solidFill>
                <a:latin typeface="Merriweather"/>
              </a:rPr>
              <a:t>başarılıdır. Başka </a:t>
            </a:r>
            <a:r>
              <a:rPr lang="tr-TR" sz="2000" dirty="0">
                <a:solidFill>
                  <a:srgbClr val="1A1A1A"/>
                </a:solidFill>
                <a:latin typeface="Merriweather"/>
              </a:rPr>
              <a:t>cevap bulmaya gerek yoktur. Oysa başka doğru cevap aramalıyız, yaratıcılık tam da burada başlıyor. Fikir üretiyoruz. Aynı soruyu farklı sorarak farklı doğru cevaplar bulmaya çalışıyoruz. O zaman yaratıcılık artıyor</a:t>
            </a:r>
            <a:r>
              <a:rPr lang="tr-TR" sz="2000" dirty="0" smtClean="0">
                <a:solidFill>
                  <a:srgbClr val="1A1A1A"/>
                </a:solidFill>
                <a:latin typeface="Merriweather"/>
              </a:rPr>
              <a:t>.</a:t>
            </a:r>
          </a:p>
          <a:p>
            <a:endParaRPr lang="tr-TR" sz="2000" dirty="0">
              <a:solidFill>
                <a:srgbClr val="1A1A1A"/>
              </a:solidFill>
              <a:latin typeface="Merriweather"/>
            </a:endParaRPr>
          </a:p>
          <a:p>
            <a:endParaRPr lang="tr-TR" sz="2000" dirty="0">
              <a:solidFill>
                <a:srgbClr val="1A1A1A"/>
              </a:solidFill>
              <a:latin typeface="Merriweather"/>
            </a:endParaRPr>
          </a:p>
          <a:p>
            <a:r>
              <a:rPr lang="tr-TR" sz="2000" dirty="0" smtClean="0">
                <a:solidFill>
                  <a:srgbClr val="1A1A1A"/>
                </a:solidFill>
                <a:latin typeface="Merriweather"/>
              </a:rPr>
              <a:t>Diğer </a:t>
            </a:r>
            <a:r>
              <a:rPr lang="tr-TR" sz="2000" dirty="0">
                <a:solidFill>
                  <a:srgbClr val="1A1A1A"/>
                </a:solidFill>
                <a:latin typeface="Merriweather"/>
              </a:rPr>
              <a:t>taraftan günümüzde geçerlilik kazanan yaşam boyu eğitim de yaratıcılığı artıran ve onu besleyen içerikte olmalıdır. Böyle eğitimin yapıldığı ülkelerde yaratıcılık artmakta, yaratıcı ekonomiyle birlikte gelişme ve kalkınma sağlanmaktadır. Diğerleri de taklitle yetinmektedirler</a:t>
            </a:r>
            <a:r>
              <a:rPr lang="tr-TR" sz="2000" dirty="0" smtClean="0">
                <a:solidFill>
                  <a:srgbClr val="1A1A1A"/>
                </a:solidFill>
                <a:latin typeface="Merriweather"/>
              </a:rPr>
              <a:t>.</a:t>
            </a:r>
            <a:endParaRPr lang="tr-TR" sz="2000" dirty="0">
              <a:solidFill>
                <a:srgbClr val="1A1A1A"/>
              </a:solidFill>
              <a:latin typeface="Merriweather"/>
            </a:endParaRPr>
          </a:p>
        </p:txBody>
      </p:sp>
    </p:spTree>
    <p:extLst>
      <p:ext uri="{BB962C8B-B14F-4D97-AF65-F5344CB8AC3E}">
        <p14:creationId xmlns:p14="http://schemas.microsoft.com/office/powerpoint/2010/main" val="32553463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360608" y="788540"/>
            <a:ext cx="11384924" cy="703912"/>
          </a:xfrm>
          <a:prstGeom prst="rect">
            <a:avLst/>
          </a:prstGeom>
        </p:spPr>
        <p:txBody>
          <a:bodyPr vert="horz" wrap="square" lIns="90000" tIns="46800" rIns="90000" bIns="4680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tr-TR" sz="4400" b="1" dirty="0" err="1" smtClean="0"/>
              <a:t>Girişimcilikte</a:t>
            </a:r>
            <a:r>
              <a:rPr lang="en-GB" altLang="tr-TR" sz="4400" b="1" dirty="0" smtClean="0"/>
              <a:t> </a:t>
            </a:r>
            <a:r>
              <a:rPr lang="en-GB" altLang="tr-TR" sz="4400" b="1" dirty="0" err="1" smtClean="0"/>
              <a:t>Yenilik</a:t>
            </a:r>
            <a:r>
              <a:rPr lang="en-GB" altLang="tr-TR" sz="4400" b="1" dirty="0" smtClean="0"/>
              <a:t> </a:t>
            </a:r>
            <a:r>
              <a:rPr lang="en-GB" altLang="tr-TR" sz="4400" b="1" dirty="0" err="1" smtClean="0"/>
              <a:t>ve</a:t>
            </a:r>
            <a:r>
              <a:rPr lang="en-GB" altLang="tr-TR" sz="4400" b="1" dirty="0" smtClean="0"/>
              <a:t> </a:t>
            </a:r>
            <a:r>
              <a:rPr lang="en-GB" altLang="tr-TR" sz="4400" b="1" dirty="0" err="1" smtClean="0"/>
              <a:t>Yaratıcılığın</a:t>
            </a:r>
            <a:r>
              <a:rPr lang="en-GB" altLang="tr-TR" sz="4400" b="1" dirty="0" smtClean="0"/>
              <a:t> </a:t>
            </a:r>
            <a:r>
              <a:rPr lang="en-GB" altLang="tr-TR" sz="4400" b="1" dirty="0" err="1" smtClean="0"/>
              <a:t>Rolü</a:t>
            </a:r>
            <a:endParaRPr lang="en-GB" altLang="tr-TR" sz="4400" b="1" dirty="0"/>
          </a:p>
        </p:txBody>
      </p:sp>
      <p:sp>
        <p:nvSpPr>
          <p:cNvPr id="4" name="Rectangle 3"/>
          <p:cNvSpPr txBox="1">
            <a:spLocks noChangeArrowheads="1"/>
          </p:cNvSpPr>
          <p:nvPr/>
        </p:nvSpPr>
        <p:spPr>
          <a:xfrm>
            <a:off x="685800" y="1800225"/>
            <a:ext cx="11330189" cy="3666774"/>
          </a:xfrm>
          <a:prstGeom prst="rect">
            <a:avLst/>
          </a:prstGeom>
        </p:spPr>
        <p:txBody>
          <a:bodyPr vert="horz" wrap="square" lIns="90000" tIns="46800" rIns="90000" bIns="4680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33375" indent="-333375" algn="l" defTabSz="449263">
              <a:spcBef>
                <a:spcPts val="725"/>
              </a:spcBef>
              <a:buClr>
                <a:srgbClr val="FF0066"/>
              </a:buClr>
              <a:tabLst>
                <a:tab pos="903288" algn="l"/>
                <a:tab pos="1817688" algn="l"/>
                <a:tab pos="2732088" algn="l"/>
                <a:tab pos="3646488" algn="l"/>
                <a:tab pos="4560888" algn="l"/>
                <a:tab pos="5475288" algn="l"/>
                <a:tab pos="6389688" algn="l"/>
                <a:tab pos="7304088" algn="l"/>
                <a:tab pos="8218488" algn="l"/>
                <a:tab pos="9132888" algn="l"/>
                <a:tab pos="10047288" algn="l"/>
              </a:tabLst>
            </a:pPr>
            <a:r>
              <a:rPr lang="en-GB" altLang="tr-TR" sz="2900" b="1" dirty="0" err="1" smtClean="0">
                <a:latin typeface="Times New Roman" panose="02020603050405020304" pitchFamily="18" charset="0"/>
                <a:cs typeface="Times New Roman" panose="02020603050405020304" pitchFamily="18" charset="0"/>
              </a:rPr>
              <a:t>yenilik</a:t>
            </a:r>
            <a:r>
              <a:rPr lang="en-GB" altLang="tr-TR" sz="2900" b="1" dirty="0" smtClean="0">
                <a:latin typeface="Times New Roman" panose="02020603050405020304" pitchFamily="18" charset="0"/>
                <a:cs typeface="Times New Roman" panose="02020603050405020304" pitchFamily="18" charset="0"/>
              </a:rPr>
              <a:t> </a:t>
            </a:r>
            <a:r>
              <a:rPr lang="en-GB" altLang="tr-TR" sz="2900" b="1" dirty="0" err="1" smtClean="0">
                <a:latin typeface="Times New Roman" panose="02020603050405020304" pitchFamily="18" charset="0"/>
                <a:cs typeface="Times New Roman" panose="02020603050405020304" pitchFamily="18" charset="0"/>
              </a:rPr>
              <a:t>ve</a:t>
            </a:r>
            <a:r>
              <a:rPr lang="en-GB" altLang="tr-TR" sz="2900" b="1" dirty="0" smtClean="0">
                <a:latin typeface="Times New Roman" panose="02020603050405020304" pitchFamily="18" charset="0"/>
                <a:cs typeface="Times New Roman" panose="02020603050405020304" pitchFamily="18" charset="0"/>
              </a:rPr>
              <a:t> </a:t>
            </a:r>
            <a:r>
              <a:rPr lang="en-GB" altLang="tr-TR" sz="2900" b="1" dirty="0" err="1" smtClean="0">
                <a:latin typeface="Times New Roman" panose="02020603050405020304" pitchFamily="18" charset="0"/>
                <a:cs typeface="Times New Roman" panose="02020603050405020304" pitchFamily="18" charset="0"/>
              </a:rPr>
              <a:t>yaratıcılığın</a:t>
            </a:r>
            <a:r>
              <a:rPr lang="en-GB" altLang="tr-TR" sz="2900" b="1" dirty="0" smtClean="0">
                <a:latin typeface="Times New Roman" panose="02020603050405020304" pitchFamily="18" charset="0"/>
                <a:cs typeface="Times New Roman" panose="02020603050405020304" pitchFamily="18" charset="0"/>
              </a:rPr>
              <a:t> </a:t>
            </a:r>
            <a:r>
              <a:rPr lang="en-GB" altLang="tr-TR" sz="2900" b="1" dirty="0" err="1" smtClean="0">
                <a:latin typeface="Times New Roman" panose="02020603050405020304" pitchFamily="18" charset="0"/>
                <a:cs typeface="Times New Roman" panose="02020603050405020304" pitchFamily="18" charset="0"/>
              </a:rPr>
              <a:t>disiplinli</a:t>
            </a:r>
            <a:r>
              <a:rPr lang="en-GB" altLang="tr-TR" sz="2900" b="1" dirty="0" smtClean="0">
                <a:latin typeface="Times New Roman" panose="02020603050405020304" pitchFamily="18" charset="0"/>
                <a:cs typeface="Times New Roman" panose="02020603050405020304" pitchFamily="18" charset="0"/>
              </a:rPr>
              <a:t> </a:t>
            </a:r>
            <a:r>
              <a:rPr lang="en-GB" altLang="tr-TR" sz="2900" b="1" dirty="0" err="1" smtClean="0">
                <a:latin typeface="Times New Roman" panose="02020603050405020304" pitchFamily="18" charset="0"/>
                <a:cs typeface="Times New Roman" panose="02020603050405020304" pitchFamily="18" charset="0"/>
              </a:rPr>
              <a:t>ve</a:t>
            </a:r>
            <a:r>
              <a:rPr lang="en-GB" altLang="tr-TR" sz="2900" b="1" dirty="0" smtClean="0">
                <a:latin typeface="Times New Roman" panose="02020603050405020304" pitchFamily="18" charset="0"/>
                <a:cs typeface="Times New Roman" panose="02020603050405020304" pitchFamily="18" charset="0"/>
              </a:rPr>
              <a:t> </a:t>
            </a:r>
            <a:r>
              <a:rPr lang="en-GB" altLang="tr-TR" sz="2900" b="1" dirty="0" err="1" smtClean="0">
                <a:latin typeface="Times New Roman" panose="02020603050405020304" pitchFamily="18" charset="0"/>
                <a:cs typeface="Times New Roman" panose="02020603050405020304" pitchFamily="18" charset="0"/>
              </a:rPr>
              <a:t>sistematik</a:t>
            </a:r>
            <a:r>
              <a:rPr lang="en-GB" altLang="tr-TR" sz="2900" b="1" dirty="0" smtClean="0">
                <a:latin typeface="Times New Roman" panose="02020603050405020304" pitchFamily="18" charset="0"/>
                <a:cs typeface="Times New Roman" panose="02020603050405020304" pitchFamily="18" charset="0"/>
              </a:rPr>
              <a:t> </a:t>
            </a:r>
            <a:r>
              <a:rPr lang="en-GB" altLang="tr-TR" sz="2900" b="1" dirty="0" err="1" smtClean="0">
                <a:latin typeface="Times New Roman" panose="02020603050405020304" pitchFamily="18" charset="0"/>
                <a:cs typeface="Times New Roman" panose="02020603050405020304" pitchFamily="18" charset="0"/>
              </a:rPr>
              <a:t>bir</a:t>
            </a:r>
            <a:r>
              <a:rPr lang="en-GB" altLang="tr-TR" sz="2900" b="1" dirty="0" smtClean="0">
                <a:latin typeface="Times New Roman" panose="02020603050405020304" pitchFamily="18" charset="0"/>
                <a:cs typeface="Times New Roman" panose="02020603050405020304" pitchFamily="18" charset="0"/>
              </a:rPr>
              <a:t> </a:t>
            </a:r>
            <a:r>
              <a:rPr lang="en-GB" altLang="tr-TR" sz="2900" b="1" dirty="0" err="1" smtClean="0">
                <a:latin typeface="Times New Roman" panose="02020603050405020304" pitchFamily="18" charset="0"/>
                <a:cs typeface="Times New Roman" panose="02020603050405020304" pitchFamily="18" charset="0"/>
              </a:rPr>
              <a:t>süreçle</a:t>
            </a:r>
            <a:r>
              <a:rPr lang="tr-TR" altLang="tr-TR" sz="2900" b="1" dirty="0" smtClean="0">
                <a:latin typeface="Times New Roman" panose="02020603050405020304" pitchFamily="18" charset="0"/>
                <a:cs typeface="Times New Roman" panose="02020603050405020304" pitchFamily="18" charset="0"/>
              </a:rPr>
              <a:t> </a:t>
            </a:r>
            <a:r>
              <a:rPr lang="en-GB" altLang="tr-TR" sz="2900" b="1" dirty="0" err="1" smtClean="0">
                <a:latin typeface="Times New Roman" panose="02020603050405020304" pitchFamily="18" charset="0"/>
                <a:cs typeface="Times New Roman" panose="02020603050405020304" pitchFamily="18" charset="0"/>
              </a:rPr>
              <a:t>uygulanması</a:t>
            </a:r>
            <a:r>
              <a:rPr lang="en-GB" altLang="tr-TR" sz="2900" b="1" dirty="0" smtClean="0">
                <a:latin typeface="Times New Roman" panose="02020603050405020304" pitchFamily="18" charset="0"/>
                <a:cs typeface="Times New Roman" panose="02020603050405020304" pitchFamily="18" charset="0"/>
              </a:rPr>
              <a:t> </a:t>
            </a:r>
            <a:r>
              <a:rPr lang="en-GB" altLang="tr-TR" sz="2900" b="1" dirty="0" err="1" smtClean="0">
                <a:latin typeface="Times New Roman" panose="02020603050405020304" pitchFamily="18" charset="0"/>
                <a:cs typeface="Times New Roman" panose="02020603050405020304" pitchFamily="18" charset="0"/>
              </a:rPr>
              <a:t>sonucu</a:t>
            </a:r>
            <a:r>
              <a:rPr lang="en-GB" altLang="tr-TR" sz="2900" b="1" dirty="0" smtClean="0">
                <a:latin typeface="Times New Roman" panose="02020603050405020304" pitchFamily="18" charset="0"/>
                <a:cs typeface="Times New Roman" panose="02020603050405020304" pitchFamily="18" charset="0"/>
              </a:rPr>
              <a:t> </a:t>
            </a:r>
            <a:r>
              <a:rPr lang="en-GB" altLang="tr-TR" sz="29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G</a:t>
            </a:r>
            <a:r>
              <a:rPr lang="tr-TR" altLang="tr-TR" sz="29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İ</a:t>
            </a:r>
            <a:r>
              <a:rPr lang="en-GB" altLang="tr-TR" sz="29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R</a:t>
            </a:r>
            <a:r>
              <a:rPr lang="tr-TR" altLang="tr-TR" sz="29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İ</a:t>
            </a:r>
            <a:r>
              <a:rPr lang="en-GB" altLang="tr-TR" sz="29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Ş</a:t>
            </a:r>
            <a:r>
              <a:rPr lang="tr-TR" altLang="tr-TR" sz="29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İ</a:t>
            </a:r>
            <a:r>
              <a:rPr lang="en-GB" altLang="tr-TR" sz="29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MC</a:t>
            </a:r>
            <a:r>
              <a:rPr lang="tr-TR" altLang="tr-TR" sz="29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İ</a:t>
            </a:r>
            <a:r>
              <a:rPr lang="en-GB" altLang="tr-TR" sz="29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L</a:t>
            </a:r>
            <a:r>
              <a:rPr lang="tr-TR" altLang="tr-TR" sz="29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İ</a:t>
            </a:r>
            <a:r>
              <a:rPr lang="en-GB" altLang="tr-TR" sz="29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K</a:t>
            </a:r>
            <a:r>
              <a:rPr lang="en-GB" altLang="tr-TR" sz="2900" b="1" dirty="0" smtClean="0">
                <a:solidFill>
                  <a:srgbClr val="FF0000"/>
                </a:solidFill>
                <a:latin typeface="Times New Roman" panose="02020603050405020304" pitchFamily="18" charset="0"/>
                <a:cs typeface="Times New Roman" panose="02020603050405020304" pitchFamily="18" charset="0"/>
              </a:rPr>
              <a:t> </a:t>
            </a:r>
            <a:r>
              <a:rPr lang="en-GB" altLang="tr-TR" sz="2900" b="1" dirty="0" err="1" smtClean="0">
                <a:latin typeface="Times New Roman" panose="02020603050405020304" pitchFamily="18" charset="0"/>
                <a:cs typeface="Times New Roman" panose="02020603050405020304" pitchFamily="18" charset="0"/>
              </a:rPr>
              <a:t>ortaya</a:t>
            </a:r>
            <a:r>
              <a:rPr lang="en-GB" altLang="tr-TR" sz="2900" b="1" dirty="0" smtClean="0">
                <a:latin typeface="Times New Roman" panose="02020603050405020304" pitchFamily="18" charset="0"/>
                <a:cs typeface="Times New Roman" panose="02020603050405020304" pitchFamily="18" charset="0"/>
              </a:rPr>
              <a:t> </a:t>
            </a:r>
            <a:r>
              <a:rPr lang="en-GB" altLang="tr-TR" sz="2900" b="1" dirty="0" err="1" smtClean="0">
                <a:latin typeface="Times New Roman" panose="02020603050405020304" pitchFamily="18" charset="0"/>
                <a:cs typeface="Times New Roman" panose="02020603050405020304" pitchFamily="18" charset="0"/>
              </a:rPr>
              <a:t>çıkar</a:t>
            </a:r>
            <a:r>
              <a:rPr lang="en-GB" altLang="tr-TR" sz="2900" b="1" dirty="0" smtClean="0">
                <a:latin typeface="Times New Roman" panose="02020603050405020304" pitchFamily="18" charset="0"/>
                <a:cs typeface="Times New Roman" panose="02020603050405020304" pitchFamily="18" charset="0"/>
              </a:rPr>
              <a:t>. </a:t>
            </a:r>
            <a:endParaRPr lang="tr-TR" altLang="tr-TR" sz="2900" b="1" dirty="0" smtClean="0">
              <a:latin typeface="Times New Roman" panose="02020603050405020304" pitchFamily="18" charset="0"/>
              <a:cs typeface="Times New Roman" panose="02020603050405020304" pitchFamily="18" charset="0"/>
            </a:endParaRPr>
          </a:p>
          <a:p>
            <a:pPr marL="333375" indent="-333375" algn="l" defTabSz="449263">
              <a:spcBef>
                <a:spcPts val="725"/>
              </a:spcBef>
              <a:buClr>
                <a:srgbClr val="FF0066"/>
              </a:buClr>
              <a:tabLst>
                <a:tab pos="903288" algn="l"/>
                <a:tab pos="1817688" algn="l"/>
                <a:tab pos="2732088" algn="l"/>
                <a:tab pos="3646488" algn="l"/>
                <a:tab pos="4560888" algn="l"/>
                <a:tab pos="5475288" algn="l"/>
                <a:tab pos="6389688" algn="l"/>
                <a:tab pos="7304088" algn="l"/>
                <a:tab pos="8218488" algn="l"/>
                <a:tab pos="9132888" algn="l"/>
                <a:tab pos="10047288" algn="l"/>
              </a:tabLst>
            </a:pPr>
            <a:endParaRPr lang="tr-TR" altLang="tr-TR" sz="2900" b="1" dirty="0"/>
          </a:p>
          <a:p>
            <a:pPr marL="333375" indent="-333375" algn="l" defTabSz="449263">
              <a:spcBef>
                <a:spcPts val="725"/>
              </a:spcBef>
              <a:buClr>
                <a:srgbClr val="FF0066"/>
              </a:buClr>
              <a:tabLst>
                <a:tab pos="903288" algn="l"/>
                <a:tab pos="1817688" algn="l"/>
                <a:tab pos="2732088" algn="l"/>
                <a:tab pos="3646488" algn="l"/>
                <a:tab pos="4560888" algn="l"/>
                <a:tab pos="5475288" algn="l"/>
                <a:tab pos="6389688" algn="l"/>
                <a:tab pos="7304088" algn="l"/>
                <a:tab pos="8218488" algn="l"/>
                <a:tab pos="9132888" algn="l"/>
                <a:tab pos="10047288" algn="l"/>
              </a:tabLst>
            </a:pPr>
            <a:endParaRPr lang="tr-TR" altLang="tr-TR" sz="2900" b="1" dirty="0" smtClean="0"/>
          </a:p>
          <a:p>
            <a:pPr marL="333375" indent="-333375" algn="l" defTabSz="449263">
              <a:spcBef>
                <a:spcPts val="725"/>
              </a:spcBef>
              <a:buClr>
                <a:srgbClr val="FF0066"/>
              </a:buClr>
              <a:tabLst>
                <a:tab pos="903288" algn="l"/>
                <a:tab pos="1817688" algn="l"/>
                <a:tab pos="2732088" algn="l"/>
                <a:tab pos="3646488" algn="l"/>
                <a:tab pos="4560888" algn="l"/>
                <a:tab pos="5475288" algn="l"/>
                <a:tab pos="6389688" algn="l"/>
                <a:tab pos="7304088" algn="l"/>
                <a:tab pos="8218488" algn="l"/>
                <a:tab pos="9132888" algn="l"/>
                <a:tab pos="10047288" algn="l"/>
              </a:tabLst>
            </a:pPr>
            <a:endParaRPr lang="en-GB" altLang="tr-TR" sz="2900" b="1" dirty="0" smtClean="0"/>
          </a:p>
          <a:p>
            <a:pPr marL="333375" indent="-333375" algn="l" defTabSz="449263">
              <a:spcBef>
                <a:spcPts val="725"/>
              </a:spcBef>
              <a:buClr>
                <a:srgbClr val="009999"/>
              </a:buClr>
              <a:tabLst>
                <a:tab pos="903288" algn="l"/>
                <a:tab pos="1817688" algn="l"/>
                <a:tab pos="2732088" algn="l"/>
                <a:tab pos="3646488" algn="l"/>
                <a:tab pos="4560888" algn="l"/>
                <a:tab pos="5475288" algn="l"/>
                <a:tab pos="6389688" algn="l"/>
                <a:tab pos="7304088" algn="l"/>
                <a:tab pos="8218488" algn="l"/>
                <a:tab pos="9132888" algn="l"/>
                <a:tab pos="10047288" algn="l"/>
              </a:tabLst>
            </a:pPr>
            <a:r>
              <a:rPr lang="en-GB" altLang="tr-TR" sz="2900" b="1" dirty="0" err="1" smtClean="0">
                <a:solidFill>
                  <a:srgbClr val="FF0000"/>
                </a:solidFill>
              </a:rPr>
              <a:t>Başarılı</a:t>
            </a:r>
            <a:r>
              <a:rPr lang="en-GB" altLang="tr-TR" sz="2900" b="1" dirty="0" smtClean="0">
                <a:solidFill>
                  <a:srgbClr val="FF0000"/>
                </a:solidFill>
              </a:rPr>
              <a:t> </a:t>
            </a:r>
            <a:r>
              <a:rPr lang="en-GB" altLang="tr-TR" sz="2900" b="1" dirty="0" err="1" smtClean="0">
                <a:solidFill>
                  <a:srgbClr val="FF0000"/>
                </a:solidFill>
              </a:rPr>
              <a:t>girişimciler</a:t>
            </a:r>
            <a:r>
              <a:rPr lang="en-GB" altLang="tr-TR" sz="2900" b="1" dirty="0" smtClean="0">
                <a:solidFill>
                  <a:srgbClr val="FF0000"/>
                </a:solidFill>
              </a:rPr>
              <a:t> </a:t>
            </a:r>
            <a:r>
              <a:rPr lang="en-GB" altLang="tr-TR" sz="2900" b="1" dirty="0" err="1" smtClean="0"/>
              <a:t>aynı</a:t>
            </a:r>
            <a:r>
              <a:rPr lang="en-GB" altLang="tr-TR" sz="2900" b="1" dirty="0" smtClean="0"/>
              <a:t> </a:t>
            </a:r>
            <a:r>
              <a:rPr lang="en-GB" altLang="tr-TR" sz="2900" b="1" dirty="0" err="1" smtClean="0"/>
              <a:t>anda</a:t>
            </a:r>
            <a:r>
              <a:rPr lang="en-GB" altLang="tr-TR" sz="2900" b="1" dirty="0" smtClean="0"/>
              <a:t> hem </a:t>
            </a:r>
            <a:r>
              <a:rPr lang="en-GB" altLang="tr-TR" sz="2900" b="1" dirty="0" err="1" smtClean="0"/>
              <a:t>yaratıcı</a:t>
            </a:r>
            <a:r>
              <a:rPr lang="en-GB" altLang="tr-TR" sz="2900" b="1" dirty="0" smtClean="0"/>
              <a:t> hem de </a:t>
            </a:r>
            <a:r>
              <a:rPr lang="en-GB" altLang="tr-TR" sz="2900" b="1" dirty="0" err="1" smtClean="0"/>
              <a:t>rasyonel</a:t>
            </a:r>
            <a:r>
              <a:rPr lang="en-GB" altLang="tr-TR" sz="2900" b="1" dirty="0" smtClean="0"/>
              <a:t> (</a:t>
            </a:r>
            <a:r>
              <a:rPr lang="en-GB" altLang="tr-TR" sz="2900" b="1" dirty="0" err="1" smtClean="0"/>
              <a:t>mantıklı-makul</a:t>
            </a:r>
            <a:r>
              <a:rPr lang="en-GB" altLang="tr-TR" sz="2900" b="1" dirty="0" smtClean="0"/>
              <a:t>) </a:t>
            </a:r>
            <a:r>
              <a:rPr lang="en-GB" altLang="tr-TR" sz="2900" b="1" dirty="0" err="1" smtClean="0"/>
              <a:t>olabilirler</a:t>
            </a:r>
            <a:r>
              <a:rPr lang="en-GB" altLang="tr-TR" sz="2900" b="1" dirty="0" smtClean="0"/>
              <a:t> </a:t>
            </a:r>
            <a:r>
              <a:rPr lang="en-GB" altLang="tr-TR" sz="2900" b="1" dirty="0" err="1" smtClean="0"/>
              <a:t>ve</a:t>
            </a:r>
            <a:r>
              <a:rPr lang="en-GB" altLang="tr-TR" sz="2900" b="1" dirty="0" smtClean="0"/>
              <a:t> </a:t>
            </a:r>
            <a:r>
              <a:rPr lang="en-GB" altLang="tr-TR" sz="2900" b="1" dirty="0" err="1" smtClean="0"/>
              <a:t>yaratıcı</a:t>
            </a:r>
            <a:r>
              <a:rPr lang="en-GB" altLang="tr-TR" sz="2900" b="1" dirty="0" smtClean="0"/>
              <a:t> </a:t>
            </a:r>
            <a:r>
              <a:rPr lang="en-GB" altLang="tr-TR" sz="2900" b="1" dirty="0" err="1" smtClean="0"/>
              <a:t>fikirlerini</a:t>
            </a:r>
            <a:r>
              <a:rPr lang="en-GB" altLang="tr-TR" sz="2900" b="1" dirty="0" smtClean="0"/>
              <a:t> </a:t>
            </a:r>
            <a:r>
              <a:rPr lang="en-GB" altLang="tr-TR" sz="2900" b="1" dirty="0" err="1" smtClean="0"/>
              <a:t>işletmenin</a:t>
            </a:r>
            <a:r>
              <a:rPr lang="en-GB" altLang="tr-TR" sz="2900" b="1" dirty="0" smtClean="0"/>
              <a:t> </a:t>
            </a:r>
            <a:r>
              <a:rPr lang="en-GB" altLang="tr-TR" sz="2900" b="1" dirty="0" err="1" smtClean="0"/>
              <a:t>stratejik</a:t>
            </a:r>
            <a:r>
              <a:rPr lang="en-GB" altLang="tr-TR" sz="2900" b="1" dirty="0" smtClean="0"/>
              <a:t> </a:t>
            </a:r>
            <a:r>
              <a:rPr lang="en-GB" altLang="tr-TR" sz="2900" b="1" dirty="0" err="1" smtClean="0"/>
              <a:t>faaliyetlerine</a:t>
            </a:r>
            <a:r>
              <a:rPr lang="en-GB" altLang="tr-TR" sz="2900" b="1" dirty="0" smtClean="0"/>
              <a:t> </a:t>
            </a:r>
            <a:r>
              <a:rPr lang="en-GB" altLang="tr-TR" sz="2900" b="1" dirty="0" err="1" smtClean="0"/>
              <a:t>uygulayabilirler</a:t>
            </a:r>
            <a:endParaRPr lang="en-GB" altLang="tr-TR" sz="2900" b="1" dirty="0"/>
          </a:p>
        </p:txBody>
      </p:sp>
    </p:spTree>
    <p:extLst>
      <p:ext uri="{BB962C8B-B14F-4D97-AF65-F5344CB8AC3E}">
        <p14:creationId xmlns:p14="http://schemas.microsoft.com/office/powerpoint/2010/main" val="88970453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844163" y="426941"/>
            <a:ext cx="9573806" cy="6247864"/>
          </a:xfrm>
          <a:prstGeom prst="rect">
            <a:avLst/>
          </a:prstGeom>
        </p:spPr>
        <p:txBody>
          <a:bodyPr wrap="square">
            <a:spAutoFit/>
          </a:bodyPr>
          <a:lstStyle/>
          <a:p>
            <a:r>
              <a:rPr lang="tr-TR" sz="3200" b="1" dirty="0" smtClean="0">
                <a:solidFill>
                  <a:srgbClr val="FF0000"/>
                </a:solidFill>
                <a:latin typeface="Merriweather"/>
              </a:rPr>
              <a:t>Teknolojik </a:t>
            </a:r>
            <a:r>
              <a:rPr lang="tr-TR" sz="3200" b="1" dirty="0">
                <a:solidFill>
                  <a:srgbClr val="FF0000"/>
                </a:solidFill>
                <a:latin typeface="Merriweather"/>
              </a:rPr>
              <a:t>ve Akademik </a:t>
            </a:r>
            <a:r>
              <a:rPr lang="tr-TR" sz="3200" b="1" dirty="0" smtClean="0">
                <a:solidFill>
                  <a:srgbClr val="FF0000"/>
                </a:solidFill>
                <a:latin typeface="Merriweather"/>
              </a:rPr>
              <a:t>Değişmeler</a:t>
            </a:r>
          </a:p>
          <a:p>
            <a:endParaRPr lang="tr-TR" sz="3200" b="1" dirty="0">
              <a:solidFill>
                <a:srgbClr val="FF0000"/>
              </a:solidFill>
              <a:latin typeface="Merriweather"/>
            </a:endParaRPr>
          </a:p>
          <a:p>
            <a:r>
              <a:rPr lang="tr-TR" sz="2400" dirty="0">
                <a:solidFill>
                  <a:srgbClr val="1A1A1A"/>
                </a:solidFill>
                <a:latin typeface="Merriweather"/>
              </a:rPr>
              <a:t>İşletmelerin piyasada tutunabilme ve güçlü olma kaygısı, rekabetin küreselleşmesi ve sertleşmesi, teknolojik ve bilimsel gelişmeler; sezgisel olarak düşünebilen, yaratıcı ve yenilikçi, iletişimi güçlü, takım halinde çalışabilmeye yatkın, uyum gösterebilen, esnek ve özgüvenli özelliklere sahip insan kaynaklarına olan ihtiyacı artırmıştır. Eğitim kurumları da özellikle üniversiteler bir taraftan bilimsel ve akademik bilgi üretme fonksiyonlarını yerine getirmeye çalışırken bir taraftan da piyasanın talep ettiği özellikteki insan kaynaklarını sağlayabilmek için programlarında yeni tasarımlar </a:t>
            </a:r>
            <a:r>
              <a:rPr lang="tr-TR" sz="2400" dirty="0" smtClean="0">
                <a:solidFill>
                  <a:srgbClr val="1A1A1A"/>
                </a:solidFill>
                <a:latin typeface="Merriweather"/>
              </a:rPr>
              <a:t>yapmaktadırlar.</a:t>
            </a:r>
          </a:p>
          <a:p>
            <a:endParaRPr lang="tr-TR" sz="2400" dirty="0">
              <a:solidFill>
                <a:srgbClr val="1A1A1A"/>
              </a:solidFill>
              <a:latin typeface="Merriweather"/>
            </a:endParaRPr>
          </a:p>
          <a:p>
            <a:endParaRPr lang="tr-TR" sz="2400" dirty="0" smtClean="0">
              <a:solidFill>
                <a:srgbClr val="1A1A1A"/>
              </a:solidFill>
              <a:latin typeface="Merriweather"/>
            </a:endParaRPr>
          </a:p>
          <a:p>
            <a:r>
              <a:rPr lang="tr-TR" sz="2400" dirty="0" smtClean="0">
                <a:solidFill>
                  <a:srgbClr val="FF0000"/>
                </a:solidFill>
                <a:latin typeface="Merriweather"/>
              </a:rPr>
              <a:t>Fikirlerin </a:t>
            </a:r>
            <a:r>
              <a:rPr lang="tr-TR" sz="2400" dirty="0">
                <a:solidFill>
                  <a:srgbClr val="FF0000"/>
                </a:solidFill>
                <a:latin typeface="Merriweather"/>
              </a:rPr>
              <a:t>önemli bir kısmının temelinde akademik araştırmalar </a:t>
            </a:r>
            <a:r>
              <a:rPr lang="tr-TR" sz="2400" dirty="0" smtClean="0">
                <a:solidFill>
                  <a:srgbClr val="FF0000"/>
                </a:solidFill>
                <a:latin typeface="Merriweather"/>
              </a:rPr>
              <a:t>yatmaktadır.</a:t>
            </a:r>
          </a:p>
          <a:p>
            <a:endParaRPr lang="tr-TR" sz="2400" dirty="0">
              <a:solidFill>
                <a:srgbClr val="1A1A1A"/>
              </a:solidFill>
              <a:latin typeface="Merriweather"/>
            </a:endParaRPr>
          </a:p>
        </p:txBody>
      </p:sp>
    </p:spTree>
    <p:extLst>
      <p:ext uri="{BB962C8B-B14F-4D97-AF65-F5344CB8AC3E}">
        <p14:creationId xmlns:p14="http://schemas.microsoft.com/office/powerpoint/2010/main" val="182439961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1398713" y="491211"/>
            <a:ext cx="11011437" cy="5262979"/>
          </a:xfrm>
          <a:prstGeom prst="rect">
            <a:avLst/>
          </a:prstGeom>
        </p:spPr>
        <p:txBody>
          <a:bodyPr wrap="square">
            <a:spAutoFit/>
          </a:bodyPr>
          <a:lstStyle/>
          <a:p>
            <a:r>
              <a:rPr lang="tr-TR" sz="2000" dirty="0">
                <a:solidFill>
                  <a:srgbClr val="1A1A1A"/>
                </a:solidFill>
                <a:latin typeface="Merriweather"/>
              </a:rPr>
              <a:t>Örgütsel yaratıcılıkta en çok kullanılan teknik </a:t>
            </a:r>
            <a:r>
              <a:rPr lang="tr-TR" sz="2800" b="1" dirty="0">
                <a:solidFill>
                  <a:srgbClr val="FF0000"/>
                </a:solidFill>
                <a:latin typeface="Merriweather"/>
              </a:rPr>
              <a:t>beyin fırtınasıdır</a:t>
            </a:r>
            <a:r>
              <a:rPr lang="tr-TR" sz="2000" dirty="0">
                <a:solidFill>
                  <a:srgbClr val="1A1A1A"/>
                </a:solidFill>
                <a:latin typeface="Merriweather"/>
              </a:rPr>
              <a:t>. Beyin fırtınası, reklamcı </a:t>
            </a:r>
            <a:r>
              <a:rPr lang="tr-TR" sz="2000" dirty="0" err="1">
                <a:solidFill>
                  <a:srgbClr val="1A1A1A"/>
                </a:solidFill>
                <a:latin typeface="Merriweather"/>
              </a:rPr>
              <a:t>Alex</a:t>
            </a:r>
            <a:r>
              <a:rPr lang="tr-TR" sz="2000" dirty="0">
                <a:solidFill>
                  <a:srgbClr val="1A1A1A"/>
                </a:solidFill>
                <a:latin typeface="Merriweather"/>
              </a:rPr>
              <a:t> </a:t>
            </a:r>
            <a:r>
              <a:rPr lang="tr-TR" sz="2000" dirty="0" err="1">
                <a:solidFill>
                  <a:srgbClr val="1A1A1A"/>
                </a:solidFill>
                <a:latin typeface="Merriweather"/>
              </a:rPr>
              <a:t>Osborn</a:t>
            </a:r>
            <a:r>
              <a:rPr lang="tr-TR" sz="2000" dirty="0">
                <a:solidFill>
                  <a:srgbClr val="1A1A1A"/>
                </a:solidFill>
                <a:latin typeface="Merriweather"/>
              </a:rPr>
              <a:t> tarafından 1930 yılında bulunmuştur. </a:t>
            </a:r>
            <a:endParaRPr lang="tr-TR" sz="2000" dirty="0" smtClean="0">
              <a:solidFill>
                <a:srgbClr val="1A1A1A"/>
              </a:solidFill>
              <a:latin typeface="Merriweather"/>
            </a:endParaRPr>
          </a:p>
          <a:p>
            <a:endParaRPr lang="tr-TR" sz="2000" dirty="0">
              <a:solidFill>
                <a:srgbClr val="1A1A1A"/>
              </a:solidFill>
              <a:latin typeface="Merriweather"/>
            </a:endParaRPr>
          </a:p>
          <a:p>
            <a:r>
              <a:rPr lang="tr-TR" sz="2000" dirty="0" err="1" smtClean="0">
                <a:solidFill>
                  <a:srgbClr val="1A1A1A"/>
                </a:solidFill>
                <a:latin typeface="Merriweather"/>
              </a:rPr>
              <a:t>Osborn</a:t>
            </a:r>
            <a:r>
              <a:rPr lang="tr-TR" sz="2000" dirty="0" smtClean="0">
                <a:solidFill>
                  <a:srgbClr val="1A1A1A"/>
                </a:solidFill>
                <a:latin typeface="Merriweather"/>
              </a:rPr>
              <a:t> </a:t>
            </a:r>
            <a:r>
              <a:rPr lang="tr-TR" sz="2000" dirty="0">
                <a:solidFill>
                  <a:srgbClr val="1A1A1A"/>
                </a:solidFill>
                <a:latin typeface="Merriweather"/>
              </a:rPr>
              <a:t>beyin fırtınasından sonra güçlü bir teknik olan </a:t>
            </a:r>
            <a:r>
              <a:rPr lang="tr-TR" sz="2800" b="1" dirty="0">
                <a:solidFill>
                  <a:srgbClr val="FF0000"/>
                </a:solidFill>
                <a:latin typeface="Merriweather"/>
              </a:rPr>
              <a:t>SCAMPER</a:t>
            </a:r>
            <a:r>
              <a:rPr lang="tr-TR" sz="2800" dirty="0">
                <a:solidFill>
                  <a:srgbClr val="FF0000"/>
                </a:solidFill>
                <a:latin typeface="Merriweather"/>
              </a:rPr>
              <a:t> </a:t>
            </a:r>
            <a:r>
              <a:rPr lang="tr-TR" sz="2000" dirty="0">
                <a:solidFill>
                  <a:srgbClr val="1A1A1A"/>
                </a:solidFill>
                <a:latin typeface="Merriweather"/>
              </a:rPr>
              <a:t>tekniğini icat </a:t>
            </a:r>
            <a:r>
              <a:rPr lang="tr-TR" sz="2000" dirty="0" smtClean="0">
                <a:solidFill>
                  <a:srgbClr val="1A1A1A"/>
                </a:solidFill>
                <a:latin typeface="Merriweather"/>
              </a:rPr>
              <a:t>etmiştir.</a:t>
            </a:r>
          </a:p>
          <a:p>
            <a:endParaRPr lang="tr-TR" sz="2000" dirty="0">
              <a:solidFill>
                <a:srgbClr val="1A1A1A"/>
              </a:solidFill>
              <a:latin typeface="Merriweather"/>
            </a:endParaRPr>
          </a:p>
          <a:p>
            <a:r>
              <a:rPr lang="tr-TR" sz="2000" dirty="0" smtClean="0">
                <a:solidFill>
                  <a:srgbClr val="1A1A1A"/>
                </a:solidFill>
                <a:latin typeface="Merriweather"/>
              </a:rPr>
              <a:t>Bu </a:t>
            </a:r>
            <a:r>
              <a:rPr lang="tr-TR" sz="2000" dirty="0">
                <a:solidFill>
                  <a:srgbClr val="1A1A1A"/>
                </a:solidFill>
                <a:latin typeface="Merriweather"/>
              </a:rPr>
              <a:t>teknik;</a:t>
            </a:r>
          </a:p>
          <a:p>
            <a:pPr>
              <a:buFont typeface="Arial" panose="020B0604020202020204" pitchFamily="34" charset="0"/>
              <a:buChar char="•"/>
            </a:pPr>
            <a:r>
              <a:rPr lang="tr-TR" sz="2000" dirty="0">
                <a:solidFill>
                  <a:srgbClr val="1A1A1A"/>
                </a:solidFill>
                <a:latin typeface="Merriweather"/>
              </a:rPr>
              <a:t>İkame et (</a:t>
            </a:r>
            <a:r>
              <a:rPr lang="tr-TR" sz="2000" b="1" dirty="0" err="1">
                <a:solidFill>
                  <a:srgbClr val="FF0000"/>
                </a:solidFill>
                <a:latin typeface="Merriweather"/>
              </a:rPr>
              <a:t>Substitute</a:t>
            </a:r>
            <a:r>
              <a:rPr lang="tr-TR" sz="2000" dirty="0">
                <a:solidFill>
                  <a:srgbClr val="1A1A1A"/>
                </a:solidFill>
                <a:latin typeface="Merriweather"/>
              </a:rPr>
              <a:t>)</a:t>
            </a:r>
          </a:p>
          <a:p>
            <a:pPr>
              <a:buFont typeface="Arial" panose="020B0604020202020204" pitchFamily="34" charset="0"/>
              <a:buChar char="•"/>
            </a:pPr>
            <a:r>
              <a:rPr lang="tr-TR" sz="2000" dirty="0">
                <a:solidFill>
                  <a:srgbClr val="1A1A1A"/>
                </a:solidFill>
                <a:latin typeface="Merriweather"/>
              </a:rPr>
              <a:t>Kaynaştır (</a:t>
            </a:r>
            <a:r>
              <a:rPr lang="tr-TR" sz="2000" b="1" dirty="0" err="1">
                <a:solidFill>
                  <a:srgbClr val="FF0000"/>
                </a:solidFill>
                <a:latin typeface="Merriweather"/>
              </a:rPr>
              <a:t>Combine</a:t>
            </a:r>
            <a:r>
              <a:rPr lang="tr-TR" sz="2000" dirty="0">
                <a:solidFill>
                  <a:srgbClr val="1A1A1A"/>
                </a:solidFill>
                <a:latin typeface="Merriweather"/>
              </a:rPr>
              <a:t>)</a:t>
            </a:r>
          </a:p>
          <a:p>
            <a:pPr>
              <a:buFont typeface="Arial" panose="020B0604020202020204" pitchFamily="34" charset="0"/>
              <a:buChar char="•"/>
            </a:pPr>
            <a:r>
              <a:rPr lang="tr-TR" sz="2000" dirty="0">
                <a:solidFill>
                  <a:srgbClr val="1A1A1A"/>
                </a:solidFill>
                <a:latin typeface="Merriweather"/>
              </a:rPr>
              <a:t>Uyarla (</a:t>
            </a:r>
            <a:r>
              <a:rPr lang="tr-TR" sz="2000" b="1" dirty="0" err="1">
                <a:solidFill>
                  <a:srgbClr val="FF0000"/>
                </a:solidFill>
                <a:latin typeface="Merriweather"/>
              </a:rPr>
              <a:t>Adapt</a:t>
            </a:r>
            <a:r>
              <a:rPr lang="tr-TR" sz="2000" dirty="0">
                <a:solidFill>
                  <a:srgbClr val="1A1A1A"/>
                </a:solidFill>
                <a:latin typeface="Merriweather"/>
              </a:rPr>
              <a:t>)</a:t>
            </a:r>
          </a:p>
          <a:p>
            <a:pPr>
              <a:buFont typeface="Arial" panose="020B0604020202020204" pitchFamily="34" charset="0"/>
              <a:buChar char="•"/>
            </a:pPr>
            <a:r>
              <a:rPr lang="tr-TR" sz="2000" dirty="0">
                <a:solidFill>
                  <a:srgbClr val="1A1A1A"/>
                </a:solidFill>
                <a:latin typeface="Merriweather"/>
              </a:rPr>
              <a:t>Abart veya Azalt (</a:t>
            </a:r>
            <a:r>
              <a:rPr lang="tr-TR" sz="2000" b="1" dirty="0" err="1">
                <a:solidFill>
                  <a:srgbClr val="FF0000"/>
                </a:solidFill>
                <a:latin typeface="Merriweather"/>
              </a:rPr>
              <a:t>Magnify</a:t>
            </a:r>
            <a:r>
              <a:rPr lang="tr-TR" sz="2000" b="1" dirty="0">
                <a:solidFill>
                  <a:srgbClr val="FF0000"/>
                </a:solidFill>
                <a:latin typeface="Merriweather"/>
              </a:rPr>
              <a:t> </a:t>
            </a:r>
            <a:r>
              <a:rPr lang="tr-TR" sz="2000" b="1" dirty="0" err="1">
                <a:solidFill>
                  <a:srgbClr val="FF0000"/>
                </a:solidFill>
                <a:latin typeface="Merriweather"/>
              </a:rPr>
              <a:t>or</a:t>
            </a:r>
            <a:r>
              <a:rPr lang="tr-TR" sz="2000" b="1" dirty="0">
                <a:solidFill>
                  <a:srgbClr val="FF0000"/>
                </a:solidFill>
                <a:latin typeface="Merriweather"/>
              </a:rPr>
              <a:t> minimize</a:t>
            </a:r>
            <a:r>
              <a:rPr lang="tr-TR" sz="2000" dirty="0">
                <a:solidFill>
                  <a:srgbClr val="1A1A1A"/>
                </a:solidFill>
                <a:latin typeface="Merriweather"/>
              </a:rPr>
              <a:t>)</a:t>
            </a:r>
          </a:p>
          <a:p>
            <a:pPr>
              <a:buFont typeface="Arial" panose="020B0604020202020204" pitchFamily="34" charset="0"/>
              <a:buChar char="•"/>
            </a:pPr>
            <a:r>
              <a:rPr lang="tr-TR" sz="2000" dirty="0">
                <a:solidFill>
                  <a:srgbClr val="1A1A1A"/>
                </a:solidFill>
                <a:latin typeface="Merriweather"/>
              </a:rPr>
              <a:t>Başka biçimde kullan (</a:t>
            </a:r>
            <a:r>
              <a:rPr lang="tr-TR" sz="2000" b="1" dirty="0">
                <a:solidFill>
                  <a:srgbClr val="FF0000"/>
                </a:solidFill>
                <a:latin typeface="Merriweather"/>
              </a:rPr>
              <a:t>Put </a:t>
            </a:r>
            <a:r>
              <a:rPr lang="tr-TR" sz="2000" b="1" dirty="0" err="1">
                <a:solidFill>
                  <a:srgbClr val="FF0000"/>
                </a:solidFill>
                <a:latin typeface="Merriweather"/>
              </a:rPr>
              <a:t>to</a:t>
            </a:r>
            <a:r>
              <a:rPr lang="tr-TR" sz="2000" b="1" dirty="0">
                <a:solidFill>
                  <a:srgbClr val="FF0000"/>
                </a:solidFill>
                <a:latin typeface="Merriweather"/>
              </a:rPr>
              <a:t> </a:t>
            </a:r>
            <a:r>
              <a:rPr lang="tr-TR" sz="2000" b="1" dirty="0" err="1">
                <a:solidFill>
                  <a:srgbClr val="FF0000"/>
                </a:solidFill>
                <a:latin typeface="Merriweather"/>
              </a:rPr>
              <a:t>other</a:t>
            </a:r>
            <a:r>
              <a:rPr lang="tr-TR" sz="2000" b="1" dirty="0">
                <a:solidFill>
                  <a:srgbClr val="FF0000"/>
                </a:solidFill>
                <a:latin typeface="Merriweather"/>
              </a:rPr>
              <a:t> </a:t>
            </a:r>
            <a:r>
              <a:rPr lang="tr-TR" sz="2000" b="1" dirty="0" err="1">
                <a:solidFill>
                  <a:srgbClr val="FF0000"/>
                </a:solidFill>
                <a:latin typeface="Merriweather"/>
              </a:rPr>
              <a:t>use</a:t>
            </a:r>
            <a:r>
              <a:rPr lang="tr-TR" sz="2000" dirty="0">
                <a:solidFill>
                  <a:srgbClr val="1A1A1A"/>
                </a:solidFill>
                <a:latin typeface="Merriweather"/>
              </a:rPr>
              <a:t>)</a:t>
            </a:r>
          </a:p>
          <a:p>
            <a:pPr>
              <a:buFont typeface="Arial" panose="020B0604020202020204" pitchFamily="34" charset="0"/>
              <a:buChar char="•"/>
            </a:pPr>
            <a:r>
              <a:rPr lang="tr-TR" sz="2000" dirty="0">
                <a:solidFill>
                  <a:srgbClr val="1A1A1A"/>
                </a:solidFill>
                <a:latin typeface="Merriweather"/>
              </a:rPr>
              <a:t>Ele (</a:t>
            </a:r>
            <a:r>
              <a:rPr lang="tr-TR" sz="2000" b="1" dirty="0" err="1">
                <a:solidFill>
                  <a:srgbClr val="FF0000"/>
                </a:solidFill>
                <a:latin typeface="Merriweather"/>
              </a:rPr>
              <a:t>Eliminate</a:t>
            </a:r>
            <a:r>
              <a:rPr lang="tr-TR" sz="2000" dirty="0">
                <a:solidFill>
                  <a:srgbClr val="1A1A1A"/>
                </a:solidFill>
                <a:latin typeface="Merriweather"/>
              </a:rPr>
              <a:t>)</a:t>
            </a:r>
          </a:p>
          <a:p>
            <a:pPr>
              <a:buFont typeface="Arial" panose="020B0604020202020204" pitchFamily="34" charset="0"/>
              <a:buChar char="•"/>
            </a:pPr>
            <a:r>
              <a:rPr lang="tr-TR" sz="2000" dirty="0">
                <a:solidFill>
                  <a:srgbClr val="1A1A1A"/>
                </a:solidFill>
                <a:latin typeface="Merriweather"/>
              </a:rPr>
              <a:t>Yeniden düzenle (</a:t>
            </a:r>
            <a:r>
              <a:rPr lang="tr-TR" sz="2000" b="1" dirty="0" err="1">
                <a:solidFill>
                  <a:srgbClr val="FF0000"/>
                </a:solidFill>
                <a:latin typeface="Merriweather"/>
              </a:rPr>
              <a:t>Rearrange</a:t>
            </a:r>
            <a:r>
              <a:rPr lang="tr-TR" sz="2000" b="1" dirty="0">
                <a:solidFill>
                  <a:srgbClr val="FF0000"/>
                </a:solidFill>
                <a:latin typeface="Merriweather"/>
              </a:rPr>
              <a:t> </a:t>
            </a:r>
            <a:r>
              <a:rPr lang="tr-TR" sz="2000" b="1" dirty="0" err="1">
                <a:solidFill>
                  <a:srgbClr val="FF0000"/>
                </a:solidFill>
                <a:latin typeface="Merriweather"/>
              </a:rPr>
              <a:t>or</a:t>
            </a:r>
            <a:r>
              <a:rPr lang="tr-TR" sz="2000" b="1" dirty="0">
                <a:solidFill>
                  <a:srgbClr val="FF0000"/>
                </a:solidFill>
                <a:latin typeface="Merriweather"/>
              </a:rPr>
              <a:t> </a:t>
            </a:r>
            <a:r>
              <a:rPr lang="tr-TR" sz="2000" b="1" dirty="0" err="1">
                <a:solidFill>
                  <a:srgbClr val="FF0000"/>
                </a:solidFill>
                <a:latin typeface="Merriweather"/>
              </a:rPr>
              <a:t>reverse</a:t>
            </a:r>
            <a:r>
              <a:rPr lang="tr-TR" sz="2000" dirty="0">
                <a:solidFill>
                  <a:srgbClr val="1A1A1A"/>
                </a:solidFill>
                <a:latin typeface="Merriweather"/>
              </a:rPr>
              <a:t>)</a:t>
            </a:r>
          </a:p>
          <a:p>
            <a:endParaRPr lang="tr-TR" sz="2000" dirty="0" smtClean="0">
              <a:solidFill>
                <a:srgbClr val="1A1A1A"/>
              </a:solidFill>
              <a:latin typeface="Merriweather"/>
            </a:endParaRPr>
          </a:p>
          <a:p>
            <a:endParaRPr lang="tr-TR" sz="2000" dirty="0">
              <a:solidFill>
                <a:srgbClr val="1A1A1A"/>
              </a:solidFill>
              <a:latin typeface="Merriweather"/>
            </a:endParaRPr>
          </a:p>
          <a:p>
            <a:endParaRPr lang="tr-TR" sz="2000" dirty="0" smtClean="0">
              <a:solidFill>
                <a:srgbClr val="1A1A1A"/>
              </a:solidFill>
              <a:latin typeface="Merriweather"/>
            </a:endParaRPr>
          </a:p>
        </p:txBody>
      </p:sp>
    </p:spTree>
    <p:extLst>
      <p:ext uri="{BB962C8B-B14F-4D97-AF65-F5344CB8AC3E}">
        <p14:creationId xmlns:p14="http://schemas.microsoft.com/office/powerpoint/2010/main" val="309101227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145630" y="1005644"/>
            <a:ext cx="9103895" cy="5262979"/>
          </a:xfrm>
          <a:prstGeom prst="rect">
            <a:avLst/>
          </a:prstGeom>
        </p:spPr>
        <p:txBody>
          <a:bodyPr wrap="square">
            <a:spAutoFit/>
          </a:bodyPr>
          <a:lstStyle/>
          <a:p>
            <a:r>
              <a:rPr lang="tr-TR" altLang="tr-TR" sz="4800" b="1" dirty="0">
                <a:latin typeface="Century Gothic" panose="020B0502020202020204" pitchFamily="34" charset="0"/>
              </a:rPr>
              <a:t>S</a:t>
            </a:r>
            <a:r>
              <a:rPr lang="tr-TR" altLang="tr-TR" sz="4800" b="1" dirty="0">
                <a:solidFill>
                  <a:srgbClr val="FF0000"/>
                </a:solidFill>
                <a:latin typeface="Century Gothic" panose="020B0502020202020204" pitchFamily="34" charset="0"/>
              </a:rPr>
              <a:t>ubstitute</a:t>
            </a:r>
          </a:p>
          <a:p>
            <a:r>
              <a:rPr lang="tr-TR" altLang="tr-TR" sz="4800" b="1" dirty="0" err="1">
                <a:latin typeface="Century Gothic" panose="020B0502020202020204" pitchFamily="34" charset="0"/>
              </a:rPr>
              <a:t>C</a:t>
            </a:r>
            <a:r>
              <a:rPr lang="tr-TR" altLang="tr-TR" sz="4800" b="1" dirty="0" err="1">
                <a:solidFill>
                  <a:srgbClr val="FF0000"/>
                </a:solidFill>
                <a:latin typeface="Century Gothic" panose="020B0502020202020204" pitchFamily="34" charset="0"/>
              </a:rPr>
              <a:t>ombine</a:t>
            </a:r>
            <a:endParaRPr lang="tr-TR" altLang="tr-TR" sz="4800" b="1" dirty="0">
              <a:solidFill>
                <a:srgbClr val="FF0000"/>
              </a:solidFill>
              <a:latin typeface="Century Gothic" panose="020B0502020202020204" pitchFamily="34" charset="0"/>
            </a:endParaRPr>
          </a:p>
          <a:p>
            <a:r>
              <a:rPr lang="tr-TR" altLang="tr-TR" sz="4800" b="1" dirty="0" err="1">
                <a:latin typeface="Century Gothic" panose="020B0502020202020204" pitchFamily="34" charset="0"/>
              </a:rPr>
              <a:t>A</a:t>
            </a:r>
            <a:r>
              <a:rPr lang="tr-TR" altLang="tr-TR" sz="4800" b="1" dirty="0" err="1">
                <a:solidFill>
                  <a:srgbClr val="FF0000"/>
                </a:solidFill>
                <a:latin typeface="Century Gothic" panose="020B0502020202020204" pitchFamily="34" charset="0"/>
              </a:rPr>
              <a:t>dapt</a:t>
            </a:r>
            <a:r>
              <a:rPr lang="tr-TR" altLang="tr-TR" sz="4800" b="1" dirty="0">
                <a:solidFill>
                  <a:srgbClr val="FF0000"/>
                </a:solidFill>
                <a:latin typeface="Century Gothic" panose="020B0502020202020204" pitchFamily="34" charset="0"/>
              </a:rPr>
              <a:t>, </a:t>
            </a:r>
            <a:r>
              <a:rPr lang="tr-TR" altLang="tr-TR" sz="4800" b="1" dirty="0" err="1">
                <a:solidFill>
                  <a:srgbClr val="FF0000"/>
                </a:solidFill>
                <a:latin typeface="Century Gothic" panose="020B0502020202020204" pitchFamily="34" charset="0"/>
              </a:rPr>
              <a:t>Alter</a:t>
            </a:r>
            <a:r>
              <a:rPr lang="tr-TR" altLang="tr-TR" sz="4800" b="1" dirty="0">
                <a:solidFill>
                  <a:srgbClr val="FF0000"/>
                </a:solidFill>
                <a:latin typeface="Century Gothic" panose="020B0502020202020204" pitchFamily="34" charset="0"/>
              </a:rPr>
              <a:t> </a:t>
            </a:r>
          </a:p>
          <a:p>
            <a:r>
              <a:rPr lang="tr-TR" altLang="tr-TR" sz="4800" b="1" dirty="0" err="1">
                <a:latin typeface="Century Gothic" panose="020B0502020202020204" pitchFamily="34" charset="0"/>
              </a:rPr>
              <a:t>M</a:t>
            </a:r>
            <a:r>
              <a:rPr lang="tr-TR" altLang="tr-TR" sz="4800" b="1" dirty="0" err="1">
                <a:solidFill>
                  <a:srgbClr val="FF0000"/>
                </a:solidFill>
                <a:latin typeface="Century Gothic" panose="020B0502020202020204" pitchFamily="34" charset="0"/>
              </a:rPr>
              <a:t>odify</a:t>
            </a:r>
            <a:r>
              <a:rPr lang="tr-TR" altLang="tr-TR" sz="4800" b="1" dirty="0">
                <a:solidFill>
                  <a:srgbClr val="FF0000"/>
                </a:solidFill>
                <a:latin typeface="Century Gothic" panose="020B0502020202020204" pitchFamily="34" charset="0"/>
              </a:rPr>
              <a:t>, </a:t>
            </a:r>
            <a:r>
              <a:rPr lang="tr-TR" altLang="tr-TR" sz="4800" b="1" dirty="0" err="1">
                <a:solidFill>
                  <a:srgbClr val="FF0000"/>
                </a:solidFill>
                <a:latin typeface="Century Gothic" panose="020B0502020202020204" pitchFamily="34" charset="0"/>
              </a:rPr>
              <a:t>Minify</a:t>
            </a:r>
            <a:r>
              <a:rPr lang="tr-TR" altLang="tr-TR" sz="4800" b="1" dirty="0">
                <a:solidFill>
                  <a:srgbClr val="FF0000"/>
                </a:solidFill>
                <a:latin typeface="Century Gothic" panose="020B0502020202020204" pitchFamily="34" charset="0"/>
              </a:rPr>
              <a:t>, </a:t>
            </a:r>
            <a:r>
              <a:rPr lang="tr-TR" altLang="tr-TR" sz="4800" b="1" dirty="0" err="1">
                <a:solidFill>
                  <a:srgbClr val="FF0000"/>
                </a:solidFill>
                <a:latin typeface="Century Gothic" panose="020B0502020202020204" pitchFamily="34" charset="0"/>
              </a:rPr>
              <a:t>Magnify</a:t>
            </a:r>
            <a:endParaRPr lang="tr-TR" altLang="tr-TR" sz="4800" b="1" dirty="0">
              <a:solidFill>
                <a:srgbClr val="FF0000"/>
              </a:solidFill>
              <a:latin typeface="Century Gothic" panose="020B0502020202020204" pitchFamily="34" charset="0"/>
            </a:endParaRPr>
          </a:p>
          <a:p>
            <a:r>
              <a:rPr lang="tr-TR" altLang="tr-TR" sz="4800" b="1" dirty="0">
                <a:latin typeface="Century Gothic" panose="020B0502020202020204" pitchFamily="34" charset="0"/>
              </a:rPr>
              <a:t>P</a:t>
            </a:r>
            <a:r>
              <a:rPr lang="tr-TR" altLang="tr-TR" sz="4800" b="1" dirty="0">
                <a:solidFill>
                  <a:srgbClr val="FF0000"/>
                </a:solidFill>
                <a:latin typeface="Century Gothic" panose="020B0502020202020204" pitchFamily="34" charset="0"/>
              </a:rPr>
              <a:t>ut </a:t>
            </a:r>
            <a:r>
              <a:rPr lang="tr-TR" altLang="tr-TR" sz="4800" b="1" dirty="0" err="1">
                <a:solidFill>
                  <a:srgbClr val="FF0000"/>
                </a:solidFill>
                <a:latin typeface="Century Gothic" panose="020B0502020202020204" pitchFamily="34" charset="0"/>
              </a:rPr>
              <a:t>to</a:t>
            </a:r>
            <a:r>
              <a:rPr lang="tr-TR" altLang="tr-TR" sz="4800" b="1" dirty="0">
                <a:solidFill>
                  <a:srgbClr val="FF0000"/>
                </a:solidFill>
                <a:latin typeface="Century Gothic" panose="020B0502020202020204" pitchFamily="34" charset="0"/>
              </a:rPr>
              <a:t> </a:t>
            </a:r>
            <a:r>
              <a:rPr lang="tr-TR" altLang="tr-TR" sz="4800" b="1" dirty="0" err="1">
                <a:solidFill>
                  <a:srgbClr val="FF0000"/>
                </a:solidFill>
                <a:latin typeface="Century Gothic" panose="020B0502020202020204" pitchFamily="34" charset="0"/>
              </a:rPr>
              <a:t>other</a:t>
            </a:r>
            <a:r>
              <a:rPr lang="tr-TR" altLang="tr-TR" sz="4800" b="1" dirty="0">
                <a:solidFill>
                  <a:srgbClr val="FF0000"/>
                </a:solidFill>
                <a:latin typeface="Century Gothic" panose="020B0502020202020204" pitchFamily="34" charset="0"/>
              </a:rPr>
              <a:t> </a:t>
            </a:r>
            <a:r>
              <a:rPr lang="tr-TR" altLang="tr-TR" sz="4800" b="1" dirty="0" err="1">
                <a:solidFill>
                  <a:srgbClr val="FF0000"/>
                </a:solidFill>
                <a:latin typeface="Century Gothic" panose="020B0502020202020204" pitchFamily="34" charset="0"/>
              </a:rPr>
              <a:t>uses</a:t>
            </a:r>
            <a:endParaRPr lang="tr-TR" altLang="tr-TR" sz="4800" b="1" dirty="0">
              <a:solidFill>
                <a:srgbClr val="FF0000"/>
              </a:solidFill>
              <a:latin typeface="Century Gothic" panose="020B0502020202020204" pitchFamily="34" charset="0"/>
            </a:endParaRPr>
          </a:p>
          <a:p>
            <a:r>
              <a:rPr lang="tr-TR" altLang="tr-TR" sz="4800" b="1" dirty="0" err="1">
                <a:latin typeface="Century Gothic" panose="020B0502020202020204" pitchFamily="34" charset="0"/>
              </a:rPr>
              <a:t>E</a:t>
            </a:r>
            <a:r>
              <a:rPr lang="tr-TR" altLang="tr-TR" sz="4800" b="1" dirty="0" err="1">
                <a:solidFill>
                  <a:srgbClr val="FF0000"/>
                </a:solidFill>
                <a:latin typeface="Century Gothic" panose="020B0502020202020204" pitchFamily="34" charset="0"/>
              </a:rPr>
              <a:t>liminate</a:t>
            </a:r>
            <a:endParaRPr lang="tr-TR" altLang="tr-TR" sz="4800" b="1" dirty="0">
              <a:solidFill>
                <a:srgbClr val="FF0000"/>
              </a:solidFill>
              <a:latin typeface="Century Gothic" panose="020B0502020202020204" pitchFamily="34" charset="0"/>
            </a:endParaRPr>
          </a:p>
          <a:p>
            <a:r>
              <a:rPr lang="tr-TR" altLang="tr-TR" sz="4800" b="1" dirty="0" err="1">
                <a:latin typeface="Century Gothic" panose="020B0502020202020204" pitchFamily="34" charset="0"/>
              </a:rPr>
              <a:t>R</a:t>
            </a:r>
            <a:r>
              <a:rPr lang="tr-TR" altLang="tr-TR" sz="4800" b="1" dirty="0" err="1">
                <a:solidFill>
                  <a:srgbClr val="FF0000"/>
                </a:solidFill>
                <a:latin typeface="Century Gothic" panose="020B0502020202020204" pitchFamily="34" charset="0"/>
              </a:rPr>
              <a:t>earrange</a:t>
            </a:r>
            <a:r>
              <a:rPr lang="tr-TR" altLang="tr-TR" sz="4800" b="1" dirty="0">
                <a:solidFill>
                  <a:srgbClr val="FF0000"/>
                </a:solidFill>
                <a:latin typeface="Century Gothic" panose="020B0502020202020204" pitchFamily="34" charset="0"/>
              </a:rPr>
              <a:t>, </a:t>
            </a:r>
            <a:r>
              <a:rPr lang="tr-TR" altLang="tr-TR" sz="4800" b="1" dirty="0" err="1">
                <a:solidFill>
                  <a:srgbClr val="FF0000"/>
                </a:solidFill>
                <a:latin typeface="Century Gothic" panose="020B0502020202020204" pitchFamily="34" charset="0"/>
              </a:rPr>
              <a:t>Reverse</a:t>
            </a:r>
            <a:endParaRPr lang="tr-TR" altLang="tr-TR" sz="4800" b="1" dirty="0">
              <a:solidFill>
                <a:srgbClr val="FF0000"/>
              </a:solidFill>
              <a:latin typeface="Century Gothic" panose="020B0502020202020204" pitchFamily="34" charset="0"/>
            </a:endParaRPr>
          </a:p>
        </p:txBody>
      </p:sp>
    </p:spTree>
    <p:extLst>
      <p:ext uri="{BB962C8B-B14F-4D97-AF65-F5344CB8AC3E}">
        <p14:creationId xmlns:p14="http://schemas.microsoft.com/office/powerpoint/2010/main" val="295034248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p:cNvSpPr>
            <a:spLocks noGrp="1" noChangeArrowheads="1"/>
          </p:cNvSpPr>
          <p:nvPr>
            <p:ph type="title" idx="4294967295"/>
          </p:nvPr>
        </p:nvSpPr>
        <p:spPr>
          <a:xfrm>
            <a:off x="3279775" y="623888"/>
            <a:ext cx="8912225" cy="1281112"/>
          </a:xfrm>
        </p:spPr>
        <p:txBody>
          <a:bodyPr/>
          <a:lstStyle/>
          <a:p>
            <a:pPr eaLnBrk="1" hangingPunct="1">
              <a:defRPr/>
            </a:pPr>
            <a:r>
              <a:rPr lang="tr-TR" sz="5400" b="1" dirty="0" smtClean="0">
                <a:solidFill>
                  <a:schemeClr val="tx1"/>
                </a:solidFill>
                <a:latin typeface="Century Gothic" pitchFamily="34" charset="0"/>
              </a:rPr>
              <a:t>SCAMPER - Substitute</a:t>
            </a:r>
            <a:endParaRPr lang="en-US" sz="5400" b="1" dirty="0" smtClean="0">
              <a:solidFill>
                <a:schemeClr val="tx1"/>
              </a:solidFill>
              <a:latin typeface="Century Gothic" pitchFamily="34" charset="0"/>
            </a:endParaRPr>
          </a:p>
        </p:txBody>
      </p:sp>
      <p:sp>
        <p:nvSpPr>
          <p:cNvPr id="25603" name="Rectangle 3"/>
          <p:cNvSpPr>
            <a:spLocks noGrp="1" noChangeArrowheads="1"/>
          </p:cNvSpPr>
          <p:nvPr>
            <p:ph type="body" idx="4294967295"/>
          </p:nvPr>
        </p:nvSpPr>
        <p:spPr>
          <a:xfrm>
            <a:off x="3276600" y="2133600"/>
            <a:ext cx="8915400" cy="3886200"/>
          </a:xfrm>
        </p:spPr>
        <p:txBody>
          <a:bodyPr>
            <a:normAutofit/>
          </a:bodyPr>
          <a:lstStyle/>
          <a:p>
            <a:pPr eaLnBrk="1" hangingPunct="1"/>
            <a:r>
              <a:rPr lang="tr-TR" altLang="tr-TR" sz="3200" b="1" smtClean="0">
                <a:solidFill>
                  <a:schemeClr val="tx1"/>
                </a:solidFill>
                <a:latin typeface="Century Gothic" panose="020B0502020202020204" pitchFamily="34" charset="0"/>
              </a:rPr>
              <a:t>İkame Etmek - Yerine Koymak</a:t>
            </a:r>
          </a:p>
          <a:p>
            <a:pPr eaLnBrk="1" hangingPunct="1"/>
            <a:endParaRPr lang="tr-TR" altLang="tr-TR" sz="3200" b="1" smtClean="0">
              <a:solidFill>
                <a:schemeClr val="tx1"/>
              </a:solidFill>
              <a:latin typeface="Century Gothic" panose="020B0502020202020204" pitchFamily="34" charset="0"/>
            </a:endParaRPr>
          </a:p>
          <a:p>
            <a:pPr eaLnBrk="1" hangingPunct="1"/>
            <a:r>
              <a:rPr lang="tr-TR" altLang="tr-TR" sz="3200" b="1" smtClean="0">
                <a:solidFill>
                  <a:schemeClr val="tx1"/>
                </a:solidFill>
                <a:latin typeface="Century Gothic" panose="020B0502020202020204" pitchFamily="34" charset="0"/>
              </a:rPr>
              <a:t>Başkalaştırmak</a:t>
            </a:r>
          </a:p>
          <a:p>
            <a:pPr eaLnBrk="1" hangingPunct="1"/>
            <a:endParaRPr lang="tr-TR" altLang="tr-TR" sz="3200" b="1" smtClean="0">
              <a:solidFill>
                <a:schemeClr val="tx1"/>
              </a:solidFill>
              <a:latin typeface="Century Gothic" panose="020B0502020202020204" pitchFamily="34" charset="0"/>
            </a:endParaRPr>
          </a:p>
          <a:p>
            <a:pPr eaLnBrk="1" hangingPunct="1"/>
            <a:r>
              <a:rPr lang="tr-TR" altLang="tr-TR" sz="3200" b="1" smtClean="0">
                <a:solidFill>
                  <a:schemeClr val="tx1"/>
                </a:solidFill>
                <a:latin typeface="Century Gothic" panose="020B0502020202020204" pitchFamily="34" charset="0"/>
              </a:rPr>
              <a:t>Örnek : “Vejetaryen Lahmacun”</a:t>
            </a:r>
          </a:p>
        </p:txBody>
      </p:sp>
    </p:spTree>
    <p:extLst>
      <p:ext uri="{BB962C8B-B14F-4D97-AF65-F5344CB8AC3E}">
        <p14:creationId xmlns:p14="http://schemas.microsoft.com/office/powerpoint/2010/main" val="180606945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p:cNvSpPr>
            <a:spLocks noGrp="1" noChangeArrowheads="1"/>
          </p:cNvSpPr>
          <p:nvPr>
            <p:ph type="title" idx="4294967295"/>
          </p:nvPr>
        </p:nvSpPr>
        <p:spPr>
          <a:xfrm>
            <a:off x="3279775" y="623888"/>
            <a:ext cx="8912225" cy="1281112"/>
          </a:xfrm>
        </p:spPr>
        <p:txBody>
          <a:bodyPr/>
          <a:lstStyle/>
          <a:p>
            <a:pPr eaLnBrk="1" hangingPunct="1">
              <a:defRPr/>
            </a:pPr>
            <a:r>
              <a:rPr lang="tr-TR" sz="4800" b="1" dirty="0" smtClean="0">
                <a:solidFill>
                  <a:schemeClr val="tx1"/>
                </a:solidFill>
                <a:latin typeface="Century Gothic" pitchFamily="34" charset="0"/>
              </a:rPr>
              <a:t>SCAMPER - </a:t>
            </a:r>
            <a:r>
              <a:rPr lang="tr-TR" sz="4800" b="1" dirty="0" err="1" smtClean="0">
                <a:solidFill>
                  <a:schemeClr val="tx1"/>
                </a:solidFill>
                <a:latin typeface="Century Gothic" pitchFamily="34" charset="0"/>
              </a:rPr>
              <a:t>Combine</a:t>
            </a:r>
            <a:endParaRPr lang="en-US" sz="4800" b="1" dirty="0" smtClean="0">
              <a:solidFill>
                <a:schemeClr val="tx1"/>
              </a:solidFill>
              <a:latin typeface="Century Gothic" pitchFamily="34" charset="0"/>
            </a:endParaRPr>
          </a:p>
        </p:txBody>
      </p:sp>
      <p:sp>
        <p:nvSpPr>
          <p:cNvPr id="26627" name="Rectangle 3"/>
          <p:cNvSpPr>
            <a:spLocks noGrp="1" noChangeArrowheads="1"/>
          </p:cNvSpPr>
          <p:nvPr>
            <p:ph type="body" idx="4294967295"/>
          </p:nvPr>
        </p:nvSpPr>
        <p:spPr>
          <a:xfrm>
            <a:off x="3276600" y="2133600"/>
            <a:ext cx="8915400" cy="3886200"/>
          </a:xfrm>
        </p:spPr>
        <p:txBody>
          <a:bodyPr>
            <a:normAutofit/>
          </a:bodyPr>
          <a:lstStyle/>
          <a:p>
            <a:pPr eaLnBrk="1" hangingPunct="1"/>
            <a:r>
              <a:rPr lang="tr-TR" altLang="tr-TR" sz="2800" b="1" smtClean="0">
                <a:solidFill>
                  <a:schemeClr val="tx1"/>
                </a:solidFill>
                <a:latin typeface="Century Gothic" panose="020B0502020202020204" pitchFamily="34" charset="0"/>
              </a:rPr>
              <a:t>Birleştirmek - Biraraya Getirmek</a:t>
            </a:r>
          </a:p>
          <a:p>
            <a:pPr eaLnBrk="1" hangingPunct="1"/>
            <a:endParaRPr lang="tr-TR" altLang="tr-TR" sz="2800" b="1" smtClean="0">
              <a:solidFill>
                <a:schemeClr val="tx1"/>
              </a:solidFill>
              <a:latin typeface="Century Gothic" panose="020B0502020202020204" pitchFamily="34" charset="0"/>
            </a:endParaRPr>
          </a:p>
          <a:p>
            <a:pPr eaLnBrk="1" hangingPunct="1"/>
            <a:r>
              <a:rPr lang="tr-TR" altLang="tr-TR" sz="2800" b="1" smtClean="0">
                <a:solidFill>
                  <a:schemeClr val="tx1"/>
                </a:solidFill>
                <a:latin typeface="Century Gothic" panose="020B0502020202020204" pitchFamily="34" charset="0"/>
              </a:rPr>
              <a:t>Bütünleştirmek</a:t>
            </a:r>
          </a:p>
          <a:p>
            <a:pPr eaLnBrk="1" hangingPunct="1"/>
            <a:endParaRPr lang="tr-TR" altLang="tr-TR" sz="2800" b="1" smtClean="0">
              <a:solidFill>
                <a:schemeClr val="tx1"/>
              </a:solidFill>
              <a:latin typeface="Century Gothic" panose="020B0502020202020204" pitchFamily="34" charset="0"/>
            </a:endParaRPr>
          </a:p>
          <a:p>
            <a:pPr eaLnBrk="1" hangingPunct="1"/>
            <a:r>
              <a:rPr lang="tr-TR" altLang="tr-TR" sz="2800" b="1" smtClean="0">
                <a:solidFill>
                  <a:schemeClr val="tx1"/>
                </a:solidFill>
                <a:latin typeface="Century Gothic" panose="020B0502020202020204" pitchFamily="34" charset="0"/>
              </a:rPr>
              <a:t>Örnek : “Konuşan Çocuk Kitabı” </a:t>
            </a:r>
          </a:p>
        </p:txBody>
      </p:sp>
    </p:spTree>
    <p:extLst>
      <p:ext uri="{BB962C8B-B14F-4D97-AF65-F5344CB8AC3E}">
        <p14:creationId xmlns:p14="http://schemas.microsoft.com/office/powerpoint/2010/main" val="231924999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p:cNvSpPr>
            <a:spLocks noGrp="1" noChangeArrowheads="1"/>
          </p:cNvSpPr>
          <p:nvPr>
            <p:ph type="title" idx="4294967295"/>
          </p:nvPr>
        </p:nvSpPr>
        <p:spPr>
          <a:xfrm>
            <a:off x="3279775" y="623888"/>
            <a:ext cx="8912225" cy="1281112"/>
          </a:xfrm>
        </p:spPr>
        <p:txBody>
          <a:bodyPr/>
          <a:lstStyle/>
          <a:p>
            <a:pPr eaLnBrk="1" hangingPunct="1">
              <a:defRPr/>
            </a:pPr>
            <a:r>
              <a:rPr lang="tr-TR" sz="4800" b="1" smtClean="0">
                <a:solidFill>
                  <a:schemeClr val="tx1"/>
                </a:solidFill>
                <a:latin typeface="Century Gothic" pitchFamily="34" charset="0"/>
              </a:rPr>
              <a:t>SCAMPER - Adapt, Alter </a:t>
            </a:r>
            <a:endParaRPr lang="en-US" sz="4800" b="1" smtClean="0">
              <a:solidFill>
                <a:schemeClr val="tx1"/>
              </a:solidFill>
              <a:latin typeface="Century Gothic" pitchFamily="34" charset="0"/>
            </a:endParaRPr>
          </a:p>
        </p:txBody>
      </p:sp>
      <p:sp>
        <p:nvSpPr>
          <p:cNvPr id="27651" name="Rectangle 3"/>
          <p:cNvSpPr>
            <a:spLocks noGrp="1" noChangeArrowheads="1"/>
          </p:cNvSpPr>
          <p:nvPr>
            <p:ph type="body" idx="4294967295"/>
          </p:nvPr>
        </p:nvSpPr>
        <p:spPr>
          <a:xfrm>
            <a:off x="3276600" y="2133600"/>
            <a:ext cx="8915400" cy="3886200"/>
          </a:xfrm>
        </p:spPr>
        <p:txBody>
          <a:bodyPr>
            <a:normAutofit/>
          </a:bodyPr>
          <a:lstStyle/>
          <a:p>
            <a:pPr eaLnBrk="1" hangingPunct="1"/>
            <a:r>
              <a:rPr lang="tr-TR" altLang="tr-TR" sz="2800" b="1" smtClean="0">
                <a:solidFill>
                  <a:schemeClr val="tx1"/>
                </a:solidFill>
                <a:latin typeface="Century Gothic" panose="020B0502020202020204" pitchFamily="34" charset="0"/>
              </a:rPr>
              <a:t>Esinlenmek - Uyarlamak</a:t>
            </a:r>
          </a:p>
          <a:p>
            <a:pPr eaLnBrk="1" hangingPunct="1"/>
            <a:endParaRPr lang="tr-TR" altLang="tr-TR" sz="2800" b="1" smtClean="0">
              <a:solidFill>
                <a:schemeClr val="tx1"/>
              </a:solidFill>
              <a:latin typeface="Century Gothic" panose="020B0502020202020204" pitchFamily="34" charset="0"/>
            </a:endParaRPr>
          </a:p>
          <a:p>
            <a:pPr eaLnBrk="1" hangingPunct="1"/>
            <a:r>
              <a:rPr lang="tr-TR" altLang="tr-TR" sz="2800" b="1" smtClean="0">
                <a:solidFill>
                  <a:schemeClr val="tx1"/>
                </a:solidFill>
                <a:latin typeface="Century Gothic" panose="020B0502020202020204" pitchFamily="34" charset="0"/>
              </a:rPr>
              <a:t>Farklı Tasarlamak</a:t>
            </a:r>
          </a:p>
          <a:p>
            <a:pPr eaLnBrk="1" hangingPunct="1"/>
            <a:endParaRPr lang="tr-TR" altLang="tr-TR" sz="2800" b="1" smtClean="0">
              <a:solidFill>
                <a:schemeClr val="tx1"/>
              </a:solidFill>
              <a:latin typeface="Century Gothic" panose="020B0502020202020204" pitchFamily="34" charset="0"/>
            </a:endParaRPr>
          </a:p>
          <a:p>
            <a:pPr eaLnBrk="1" hangingPunct="1"/>
            <a:r>
              <a:rPr lang="tr-TR" altLang="tr-TR" sz="2800" b="1" smtClean="0">
                <a:solidFill>
                  <a:schemeClr val="tx1"/>
                </a:solidFill>
                <a:latin typeface="Century Gothic" panose="020B0502020202020204" pitchFamily="34" charset="0"/>
              </a:rPr>
              <a:t>Örnek : “Engelli Tuvaleti”</a:t>
            </a:r>
          </a:p>
          <a:p>
            <a:pPr eaLnBrk="1" hangingPunct="1"/>
            <a:endParaRPr lang="tr-TR" altLang="tr-TR" sz="2800" b="1" smtClean="0">
              <a:solidFill>
                <a:schemeClr val="tx1"/>
              </a:solidFill>
              <a:latin typeface="Century Gothic" panose="020B0502020202020204" pitchFamily="34" charset="0"/>
            </a:endParaRPr>
          </a:p>
          <a:p>
            <a:pPr lvl="4" eaLnBrk="1" hangingPunct="1">
              <a:buFontTx/>
              <a:buNone/>
            </a:pPr>
            <a:endParaRPr lang="tr-TR" altLang="tr-TR" sz="1800" b="1" smtClean="0">
              <a:solidFill>
                <a:schemeClr val="tx1"/>
              </a:solidFill>
              <a:latin typeface="Century Gothic" panose="020B0502020202020204" pitchFamily="34" charset="0"/>
            </a:endParaRPr>
          </a:p>
        </p:txBody>
      </p:sp>
    </p:spTree>
    <p:extLst>
      <p:ext uri="{BB962C8B-B14F-4D97-AF65-F5344CB8AC3E}">
        <p14:creationId xmlns:p14="http://schemas.microsoft.com/office/powerpoint/2010/main" val="173963482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p:cNvSpPr>
            <a:spLocks noGrp="1" noChangeArrowheads="1"/>
          </p:cNvSpPr>
          <p:nvPr>
            <p:ph type="title" idx="4294967295"/>
          </p:nvPr>
        </p:nvSpPr>
        <p:spPr>
          <a:xfrm>
            <a:off x="2942891" y="527635"/>
            <a:ext cx="8912225" cy="1281112"/>
          </a:xfrm>
        </p:spPr>
        <p:txBody>
          <a:bodyPr>
            <a:normAutofit fontScale="90000"/>
          </a:bodyPr>
          <a:lstStyle/>
          <a:p>
            <a:pPr eaLnBrk="1" hangingPunct="1">
              <a:defRPr/>
            </a:pPr>
            <a:r>
              <a:rPr lang="tr-TR" sz="4000" b="1" dirty="0" smtClean="0">
                <a:solidFill>
                  <a:schemeClr val="tx1"/>
                </a:solidFill>
                <a:latin typeface="Century Gothic" pitchFamily="34" charset="0"/>
              </a:rPr>
              <a:t>SCAMPER - </a:t>
            </a:r>
            <a:br>
              <a:rPr lang="tr-TR" sz="4000" b="1" dirty="0" smtClean="0">
                <a:solidFill>
                  <a:schemeClr val="tx1"/>
                </a:solidFill>
                <a:latin typeface="Century Gothic" pitchFamily="34" charset="0"/>
              </a:rPr>
            </a:br>
            <a:r>
              <a:rPr lang="tr-TR" sz="4000" b="1" dirty="0" err="1" smtClean="0">
                <a:solidFill>
                  <a:schemeClr val="tx1"/>
                </a:solidFill>
                <a:latin typeface="Century Gothic" pitchFamily="34" charset="0"/>
              </a:rPr>
              <a:t>Modify</a:t>
            </a:r>
            <a:r>
              <a:rPr lang="tr-TR" sz="4000" b="1" dirty="0" smtClean="0">
                <a:solidFill>
                  <a:schemeClr val="tx1"/>
                </a:solidFill>
                <a:latin typeface="Century Gothic" pitchFamily="34" charset="0"/>
              </a:rPr>
              <a:t>, </a:t>
            </a:r>
            <a:r>
              <a:rPr lang="tr-TR" sz="4000" b="1" dirty="0" err="1" smtClean="0">
                <a:solidFill>
                  <a:schemeClr val="tx1"/>
                </a:solidFill>
                <a:latin typeface="Century Gothic" pitchFamily="34" charset="0"/>
              </a:rPr>
              <a:t>Minify</a:t>
            </a:r>
            <a:r>
              <a:rPr lang="tr-TR" sz="4000" b="1" dirty="0" smtClean="0">
                <a:solidFill>
                  <a:schemeClr val="tx1"/>
                </a:solidFill>
                <a:latin typeface="Century Gothic" pitchFamily="34" charset="0"/>
              </a:rPr>
              <a:t>, </a:t>
            </a:r>
            <a:r>
              <a:rPr lang="tr-TR" sz="4000" b="1" dirty="0" err="1" smtClean="0">
                <a:solidFill>
                  <a:schemeClr val="tx1"/>
                </a:solidFill>
                <a:latin typeface="Century Gothic" pitchFamily="34" charset="0"/>
              </a:rPr>
              <a:t>Magnify</a:t>
            </a:r>
            <a:endParaRPr lang="en-US" sz="4000" b="1" dirty="0" smtClean="0">
              <a:solidFill>
                <a:schemeClr val="tx1"/>
              </a:solidFill>
              <a:latin typeface="Century Gothic" pitchFamily="34" charset="0"/>
            </a:endParaRPr>
          </a:p>
        </p:txBody>
      </p:sp>
      <p:sp>
        <p:nvSpPr>
          <p:cNvPr id="28675" name="Rectangle 3"/>
          <p:cNvSpPr>
            <a:spLocks noGrp="1" noChangeArrowheads="1"/>
          </p:cNvSpPr>
          <p:nvPr>
            <p:ph type="body" idx="4294967295"/>
          </p:nvPr>
        </p:nvSpPr>
        <p:spPr>
          <a:xfrm>
            <a:off x="998621" y="2324601"/>
            <a:ext cx="7847013" cy="3819525"/>
          </a:xfrm>
        </p:spPr>
        <p:txBody>
          <a:bodyPr>
            <a:noAutofit/>
          </a:bodyPr>
          <a:lstStyle/>
          <a:p>
            <a:pPr eaLnBrk="1" hangingPunct="1">
              <a:lnSpc>
                <a:spcPct val="90000"/>
              </a:lnSpc>
            </a:pPr>
            <a:r>
              <a:rPr lang="tr-TR" altLang="tr-TR" sz="2800" b="1" smtClean="0">
                <a:solidFill>
                  <a:schemeClr val="tx1"/>
                </a:solidFill>
                <a:latin typeface="Century Gothic" panose="020B0502020202020204" pitchFamily="34" charset="0"/>
              </a:rPr>
              <a:t>Değiştirmek - Farklı Kılmak</a:t>
            </a:r>
          </a:p>
          <a:p>
            <a:pPr eaLnBrk="1" hangingPunct="1">
              <a:lnSpc>
                <a:spcPct val="90000"/>
              </a:lnSpc>
            </a:pPr>
            <a:endParaRPr lang="tr-TR" altLang="tr-TR" sz="2800" b="1" smtClean="0">
              <a:solidFill>
                <a:schemeClr val="tx1"/>
              </a:solidFill>
              <a:latin typeface="Century Gothic" panose="020B0502020202020204" pitchFamily="34" charset="0"/>
            </a:endParaRPr>
          </a:p>
          <a:p>
            <a:pPr eaLnBrk="1" hangingPunct="1">
              <a:lnSpc>
                <a:spcPct val="90000"/>
              </a:lnSpc>
            </a:pPr>
            <a:r>
              <a:rPr lang="tr-TR" altLang="tr-TR" sz="2800" b="1" smtClean="0">
                <a:solidFill>
                  <a:schemeClr val="tx1"/>
                </a:solidFill>
                <a:latin typeface="Century Gothic" panose="020B0502020202020204" pitchFamily="34" charset="0"/>
              </a:rPr>
              <a:t>Büyütmek - Çoğaltmak</a:t>
            </a:r>
          </a:p>
          <a:p>
            <a:pPr eaLnBrk="1" hangingPunct="1">
              <a:lnSpc>
                <a:spcPct val="90000"/>
              </a:lnSpc>
            </a:pPr>
            <a:endParaRPr lang="tr-TR" altLang="tr-TR" sz="2800" b="1" smtClean="0">
              <a:solidFill>
                <a:schemeClr val="tx1"/>
              </a:solidFill>
              <a:latin typeface="Century Gothic" panose="020B0502020202020204" pitchFamily="34" charset="0"/>
            </a:endParaRPr>
          </a:p>
          <a:p>
            <a:pPr eaLnBrk="1" hangingPunct="1">
              <a:lnSpc>
                <a:spcPct val="90000"/>
              </a:lnSpc>
            </a:pPr>
            <a:r>
              <a:rPr lang="tr-TR" altLang="tr-TR" sz="2800" b="1" smtClean="0">
                <a:solidFill>
                  <a:schemeClr val="tx1"/>
                </a:solidFill>
                <a:latin typeface="Century Gothic" panose="020B0502020202020204" pitchFamily="34" charset="0"/>
              </a:rPr>
              <a:t>Küçültmek - Azaltmak</a:t>
            </a:r>
          </a:p>
          <a:p>
            <a:pPr eaLnBrk="1" hangingPunct="1">
              <a:lnSpc>
                <a:spcPct val="90000"/>
              </a:lnSpc>
            </a:pPr>
            <a:endParaRPr lang="tr-TR" altLang="tr-TR" sz="2800" b="1" smtClean="0">
              <a:solidFill>
                <a:schemeClr val="tx1"/>
              </a:solidFill>
              <a:latin typeface="Century Gothic" panose="020B0502020202020204" pitchFamily="34" charset="0"/>
            </a:endParaRPr>
          </a:p>
          <a:p>
            <a:pPr eaLnBrk="1" hangingPunct="1">
              <a:lnSpc>
                <a:spcPct val="90000"/>
              </a:lnSpc>
            </a:pPr>
            <a:r>
              <a:rPr lang="tr-TR" altLang="tr-TR" sz="2800" b="1" smtClean="0">
                <a:solidFill>
                  <a:schemeClr val="tx1"/>
                </a:solidFill>
                <a:latin typeface="Century Gothic" panose="020B0502020202020204" pitchFamily="34" charset="0"/>
              </a:rPr>
              <a:t>Örnek : “Bekleme Süresini </a:t>
            </a:r>
          </a:p>
          <a:p>
            <a:pPr eaLnBrk="1" hangingPunct="1">
              <a:lnSpc>
                <a:spcPct val="90000"/>
              </a:lnSpc>
              <a:buFont typeface="Wingdings" panose="05000000000000000000" pitchFamily="2" charset="2"/>
              <a:buNone/>
            </a:pPr>
            <a:r>
              <a:rPr lang="tr-TR" altLang="tr-TR" sz="2800" b="1" smtClean="0">
                <a:solidFill>
                  <a:schemeClr val="tx1"/>
                </a:solidFill>
                <a:latin typeface="Century Gothic" panose="020B0502020202020204" pitchFamily="34" charset="0"/>
              </a:rPr>
              <a:t>                  Kısaltmak”</a:t>
            </a:r>
          </a:p>
        </p:txBody>
      </p:sp>
    </p:spTree>
    <p:extLst>
      <p:ext uri="{BB962C8B-B14F-4D97-AF65-F5344CB8AC3E}">
        <p14:creationId xmlns:p14="http://schemas.microsoft.com/office/powerpoint/2010/main" val="417912524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p:cNvSpPr>
            <a:spLocks noGrp="1" noChangeArrowheads="1"/>
          </p:cNvSpPr>
          <p:nvPr>
            <p:ph type="title" idx="4294967295"/>
          </p:nvPr>
        </p:nvSpPr>
        <p:spPr/>
        <p:txBody>
          <a:bodyPr>
            <a:normAutofit/>
          </a:bodyPr>
          <a:lstStyle/>
          <a:p>
            <a:pPr eaLnBrk="1" hangingPunct="1">
              <a:defRPr/>
            </a:pPr>
            <a:r>
              <a:rPr lang="tr-TR" sz="4800" b="1" dirty="0">
                <a:solidFill>
                  <a:schemeClr val="tx1"/>
                </a:solidFill>
                <a:latin typeface="Century Gothic" pitchFamily="34" charset="0"/>
              </a:rPr>
              <a:t>SCAMPER - Put </a:t>
            </a:r>
            <a:r>
              <a:rPr lang="tr-TR" sz="4800" b="1" dirty="0" err="1">
                <a:solidFill>
                  <a:schemeClr val="tx1"/>
                </a:solidFill>
                <a:latin typeface="Century Gothic" pitchFamily="34" charset="0"/>
              </a:rPr>
              <a:t>To</a:t>
            </a:r>
            <a:r>
              <a:rPr lang="tr-TR" sz="4800" b="1" dirty="0">
                <a:solidFill>
                  <a:schemeClr val="tx1"/>
                </a:solidFill>
                <a:latin typeface="Century Gothic" pitchFamily="34" charset="0"/>
              </a:rPr>
              <a:t> </a:t>
            </a:r>
            <a:r>
              <a:rPr lang="tr-TR" sz="4800" b="1" dirty="0" err="1">
                <a:solidFill>
                  <a:schemeClr val="tx1"/>
                </a:solidFill>
                <a:latin typeface="Century Gothic" pitchFamily="34" charset="0"/>
              </a:rPr>
              <a:t>Other</a:t>
            </a:r>
            <a:r>
              <a:rPr lang="tr-TR" sz="4800" b="1" dirty="0">
                <a:solidFill>
                  <a:schemeClr val="tx1"/>
                </a:solidFill>
                <a:latin typeface="Century Gothic" pitchFamily="34" charset="0"/>
              </a:rPr>
              <a:t> </a:t>
            </a:r>
            <a:r>
              <a:rPr lang="tr-TR" sz="4800" b="1" dirty="0" err="1">
                <a:solidFill>
                  <a:schemeClr val="tx1"/>
                </a:solidFill>
                <a:latin typeface="Century Gothic" pitchFamily="34" charset="0"/>
              </a:rPr>
              <a:t>Uses</a:t>
            </a:r>
            <a:endParaRPr lang="en-US" sz="4800" b="1" dirty="0">
              <a:solidFill>
                <a:schemeClr val="tx1"/>
              </a:solidFill>
              <a:latin typeface="Century Gothic" pitchFamily="34" charset="0"/>
            </a:endParaRPr>
          </a:p>
        </p:txBody>
      </p:sp>
      <p:sp>
        <p:nvSpPr>
          <p:cNvPr id="29699" name="Rectangle 3"/>
          <p:cNvSpPr>
            <a:spLocks noGrp="1" noChangeArrowheads="1"/>
          </p:cNvSpPr>
          <p:nvPr>
            <p:ph type="body" idx="4294967295"/>
          </p:nvPr>
        </p:nvSpPr>
        <p:spPr/>
        <p:txBody>
          <a:bodyPr>
            <a:normAutofit/>
          </a:bodyPr>
          <a:lstStyle/>
          <a:p>
            <a:pPr eaLnBrk="1" hangingPunct="1"/>
            <a:r>
              <a:rPr lang="tr-TR" altLang="tr-TR" sz="2800" b="1" dirty="0" smtClean="0">
                <a:solidFill>
                  <a:schemeClr val="tx1"/>
                </a:solidFill>
                <a:latin typeface="Century Gothic" panose="020B0502020202020204" pitchFamily="34" charset="0"/>
              </a:rPr>
              <a:t>Başka Amaçlarla Kullanmak</a:t>
            </a:r>
          </a:p>
          <a:p>
            <a:pPr eaLnBrk="1" hangingPunct="1"/>
            <a:endParaRPr lang="tr-TR" altLang="tr-TR" sz="2800" b="1" dirty="0" smtClean="0">
              <a:solidFill>
                <a:schemeClr val="tx1"/>
              </a:solidFill>
              <a:latin typeface="Century Gothic" panose="020B0502020202020204" pitchFamily="34" charset="0"/>
            </a:endParaRPr>
          </a:p>
          <a:p>
            <a:pPr eaLnBrk="1" hangingPunct="1"/>
            <a:r>
              <a:rPr lang="tr-TR" altLang="tr-TR" sz="2800" b="1" dirty="0" smtClean="0">
                <a:solidFill>
                  <a:schemeClr val="tx1"/>
                </a:solidFill>
                <a:latin typeface="Century Gothic" panose="020B0502020202020204" pitchFamily="34" charset="0"/>
              </a:rPr>
              <a:t>Diğerinin Yerine Geçirmek</a:t>
            </a:r>
          </a:p>
          <a:p>
            <a:pPr eaLnBrk="1" hangingPunct="1"/>
            <a:endParaRPr lang="tr-TR" altLang="tr-TR" sz="2800" b="1" dirty="0" smtClean="0">
              <a:solidFill>
                <a:schemeClr val="tx1"/>
              </a:solidFill>
              <a:latin typeface="Century Gothic" panose="020B0502020202020204" pitchFamily="34" charset="0"/>
            </a:endParaRPr>
          </a:p>
          <a:p>
            <a:pPr eaLnBrk="1" hangingPunct="1"/>
            <a:r>
              <a:rPr lang="tr-TR" altLang="tr-TR" sz="2800" b="1" dirty="0" smtClean="0">
                <a:solidFill>
                  <a:schemeClr val="tx1"/>
                </a:solidFill>
                <a:latin typeface="Century Gothic" panose="020B0502020202020204" pitchFamily="34" charset="0"/>
              </a:rPr>
              <a:t>Örnek : “</a:t>
            </a:r>
            <a:r>
              <a:rPr lang="tr-TR" altLang="tr-TR" sz="2800" b="1" dirty="0" err="1" smtClean="0">
                <a:solidFill>
                  <a:schemeClr val="tx1"/>
                </a:solidFill>
                <a:latin typeface="Century Gothic" panose="020B0502020202020204" pitchFamily="34" charset="0"/>
              </a:rPr>
              <a:t>Şambriyel’in</a:t>
            </a:r>
            <a:r>
              <a:rPr lang="tr-TR" altLang="tr-TR" sz="2800" b="1" dirty="0" smtClean="0">
                <a:solidFill>
                  <a:schemeClr val="tx1"/>
                </a:solidFill>
                <a:latin typeface="Century Gothic" panose="020B0502020202020204" pitchFamily="34" charset="0"/>
              </a:rPr>
              <a:t> ‘Yüzme Simidi’    </a:t>
            </a:r>
          </a:p>
          <a:p>
            <a:pPr eaLnBrk="1" hangingPunct="1">
              <a:buFont typeface="Wingdings" panose="05000000000000000000" pitchFamily="2" charset="2"/>
              <a:buNone/>
            </a:pPr>
            <a:r>
              <a:rPr lang="tr-TR" altLang="tr-TR" sz="2800" b="1" dirty="0" smtClean="0">
                <a:solidFill>
                  <a:schemeClr val="tx1"/>
                </a:solidFill>
                <a:latin typeface="Century Gothic" panose="020B0502020202020204" pitchFamily="34" charset="0"/>
              </a:rPr>
              <a:t>                 Olarak Kullanımı”</a:t>
            </a:r>
          </a:p>
        </p:txBody>
      </p:sp>
    </p:spTree>
    <p:extLst>
      <p:ext uri="{BB962C8B-B14F-4D97-AF65-F5344CB8AC3E}">
        <p14:creationId xmlns:p14="http://schemas.microsoft.com/office/powerpoint/2010/main" val="3813665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p:cNvSpPr>
            <a:spLocks noGrp="1" noChangeArrowheads="1"/>
          </p:cNvSpPr>
          <p:nvPr>
            <p:ph type="title" idx="4294967295"/>
          </p:nvPr>
        </p:nvSpPr>
        <p:spPr/>
        <p:txBody>
          <a:bodyPr/>
          <a:lstStyle/>
          <a:p>
            <a:pPr eaLnBrk="1" hangingPunct="1">
              <a:defRPr/>
            </a:pPr>
            <a:r>
              <a:rPr lang="tr-TR" sz="4800" b="1" smtClean="0">
                <a:solidFill>
                  <a:schemeClr val="tx1"/>
                </a:solidFill>
                <a:latin typeface="Century Gothic" pitchFamily="34" charset="0"/>
              </a:rPr>
              <a:t>SCAMPER - Eliminate</a:t>
            </a:r>
            <a:endParaRPr lang="en-US" sz="4800" b="1" smtClean="0">
              <a:solidFill>
                <a:schemeClr val="tx1"/>
              </a:solidFill>
              <a:latin typeface="Century Gothic" pitchFamily="34" charset="0"/>
            </a:endParaRPr>
          </a:p>
        </p:txBody>
      </p:sp>
      <p:sp>
        <p:nvSpPr>
          <p:cNvPr id="30723" name="Rectangle 3"/>
          <p:cNvSpPr>
            <a:spLocks noGrp="1" noChangeArrowheads="1"/>
          </p:cNvSpPr>
          <p:nvPr>
            <p:ph type="body" idx="4294967295"/>
          </p:nvPr>
        </p:nvSpPr>
        <p:spPr/>
        <p:txBody>
          <a:bodyPr>
            <a:normAutofit/>
          </a:bodyPr>
          <a:lstStyle/>
          <a:p>
            <a:pPr eaLnBrk="1" hangingPunct="1"/>
            <a:r>
              <a:rPr lang="tr-TR" altLang="tr-TR" sz="2800" b="1" smtClean="0">
                <a:solidFill>
                  <a:schemeClr val="tx1"/>
                </a:solidFill>
                <a:latin typeface="Century Gothic" panose="020B0502020202020204" pitchFamily="34" charset="0"/>
              </a:rPr>
              <a:t>Sistemden Uzaklaştırmak</a:t>
            </a:r>
          </a:p>
          <a:p>
            <a:pPr eaLnBrk="1" hangingPunct="1"/>
            <a:endParaRPr lang="tr-TR" altLang="tr-TR" sz="2800" b="1" smtClean="0">
              <a:solidFill>
                <a:schemeClr val="tx1"/>
              </a:solidFill>
              <a:latin typeface="Century Gothic" panose="020B0502020202020204" pitchFamily="34" charset="0"/>
            </a:endParaRPr>
          </a:p>
          <a:p>
            <a:pPr eaLnBrk="1" hangingPunct="1"/>
            <a:r>
              <a:rPr lang="tr-TR" altLang="tr-TR" sz="2800" b="1" smtClean="0">
                <a:solidFill>
                  <a:schemeClr val="tx1"/>
                </a:solidFill>
                <a:latin typeface="Century Gothic" panose="020B0502020202020204" pitchFamily="34" charset="0"/>
              </a:rPr>
              <a:t>Devre Dışı Bırakmak</a:t>
            </a:r>
          </a:p>
          <a:p>
            <a:pPr eaLnBrk="1" hangingPunct="1"/>
            <a:endParaRPr lang="tr-TR" altLang="tr-TR" sz="2800" b="1" smtClean="0">
              <a:solidFill>
                <a:schemeClr val="tx1"/>
              </a:solidFill>
              <a:latin typeface="Century Gothic" panose="020B0502020202020204" pitchFamily="34" charset="0"/>
            </a:endParaRPr>
          </a:p>
          <a:p>
            <a:pPr eaLnBrk="1" hangingPunct="1"/>
            <a:r>
              <a:rPr lang="tr-TR" altLang="tr-TR" sz="2800" b="1" smtClean="0">
                <a:solidFill>
                  <a:schemeClr val="tx1"/>
                </a:solidFill>
                <a:latin typeface="Century Gothic" panose="020B0502020202020204" pitchFamily="34" charset="0"/>
              </a:rPr>
              <a:t>Örnek : “ ‘Kablosuz’ İnternet”</a:t>
            </a:r>
          </a:p>
        </p:txBody>
      </p:sp>
    </p:spTree>
    <p:extLst>
      <p:ext uri="{BB962C8B-B14F-4D97-AF65-F5344CB8AC3E}">
        <p14:creationId xmlns:p14="http://schemas.microsoft.com/office/powerpoint/2010/main" val="312722472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p:cNvSpPr>
            <a:spLocks noGrp="1" noChangeArrowheads="1"/>
          </p:cNvSpPr>
          <p:nvPr>
            <p:ph type="title" idx="4294967295"/>
          </p:nvPr>
        </p:nvSpPr>
        <p:spPr/>
        <p:txBody>
          <a:bodyPr/>
          <a:lstStyle/>
          <a:p>
            <a:pPr eaLnBrk="1" hangingPunct="1">
              <a:defRPr/>
            </a:pPr>
            <a:r>
              <a:rPr lang="tr-TR" sz="2800" b="1" smtClean="0">
                <a:solidFill>
                  <a:schemeClr val="tx1"/>
                </a:solidFill>
                <a:latin typeface="Century Gothic" pitchFamily="34" charset="0"/>
              </a:rPr>
              <a:t>SCAMPER - </a:t>
            </a:r>
            <a:br>
              <a:rPr lang="tr-TR" sz="2800" b="1" smtClean="0">
                <a:solidFill>
                  <a:schemeClr val="tx1"/>
                </a:solidFill>
                <a:latin typeface="Century Gothic" pitchFamily="34" charset="0"/>
              </a:rPr>
            </a:br>
            <a:r>
              <a:rPr lang="tr-TR" sz="2800" b="1" smtClean="0">
                <a:solidFill>
                  <a:schemeClr val="tx1"/>
                </a:solidFill>
                <a:latin typeface="Century Gothic" pitchFamily="34" charset="0"/>
              </a:rPr>
              <a:t>Rearrange , Reverse</a:t>
            </a:r>
            <a:endParaRPr lang="en-US" sz="2800" b="1" smtClean="0">
              <a:solidFill>
                <a:schemeClr val="tx1"/>
              </a:solidFill>
              <a:latin typeface="Century Gothic" pitchFamily="34" charset="0"/>
            </a:endParaRPr>
          </a:p>
        </p:txBody>
      </p:sp>
      <p:sp>
        <p:nvSpPr>
          <p:cNvPr id="31747" name="Rectangle 3"/>
          <p:cNvSpPr>
            <a:spLocks noGrp="1" noChangeArrowheads="1"/>
          </p:cNvSpPr>
          <p:nvPr>
            <p:ph type="body" idx="4294967295"/>
          </p:nvPr>
        </p:nvSpPr>
        <p:spPr>
          <a:xfrm>
            <a:off x="2135188" y="2349500"/>
            <a:ext cx="7847012" cy="3746500"/>
          </a:xfrm>
        </p:spPr>
        <p:txBody>
          <a:bodyPr>
            <a:normAutofit/>
          </a:bodyPr>
          <a:lstStyle/>
          <a:p>
            <a:pPr eaLnBrk="1" hangingPunct="1">
              <a:lnSpc>
                <a:spcPct val="80000"/>
              </a:lnSpc>
            </a:pPr>
            <a:r>
              <a:rPr lang="tr-TR" altLang="tr-TR" sz="2800" b="1" smtClean="0">
                <a:solidFill>
                  <a:schemeClr val="tx1"/>
                </a:solidFill>
                <a:latin typeface="Century Gothic" panose="020B0502020202020204" pitchFamily="34" charset="0"/>
              </a:rPr>
              <a:t>Gözden Geçirmek - Sorgulamak</a:t>
            </a:r>
          </a:p>
          <a:p>
            <a:pPr eaLnBrk="1" hangingPunct="1">
              <a:lnSpc>
                <a:spcPct val="80000"/>
              </a:lnSpc>
            </a:pPr>
            <a:endParaRPr lang="tr-TR" altLang="tr-TR" sz="2800" b="1" smtClean="0">
              <a:solidFill>
                <a:schemeClr val="tx1"/>
              </a:solidFill>
              <a:latin typeface="Century Gothic" panose="020B0502020202020204" pitchFamily="34" charset="0"/>
            </a:endParaRPr>
          </a:p>
          <a:p>
            <a:pPr eaLnBrk="1" hangingPunct="1">
              <a:lnSpc>
                <a:spcPct val="80000"/>
              </a:lnSpc>
            </a:pPr>
            <a:r>
              <a:rPr lang="tr-TR" altLang="tr-TR" sz="2800" b="1" smtClean="0">
                <a:solidFill>
                  <a:schemeClr val="tx1"/>
                </a:solidFill>
                <a:latin typeface="Century Gothic" panose="020B0502020202020204" pitchFamily="34" charset="0"/>
              </a:rPr>
              <a:t>Yeniden Düzenlemek</a:t>
            </a:r>
          </a:p>
          <a:p>
            <a:pPr eaLnBrk="1" hangingPunct="1">
              <a:lnSpc>
                <a:spcPct val="80000"/>
              </a:lnSpc>
            </a:pPr>
            <a:endParaRPr lang="tr-TR" altLang="tr-TR" sz="2800" b="1" smtClean="0">
              <a:solidFill>
                <a:schemeClr val="tx1"/>
              </a:solidFill>
              <a:latin typeface="Century Gothic" panose="020B0502020202020204" pitchFamily="34" charset="0"/>
            </a:endParaRPr>
          </a:p>
          <a:p>
            <a:pPr eaLnBrk="1" hangingPunct="1">
              <a:lnSpc>
                <a:spcPct val="80000"/>
              </a:lnSpc>
            </a:pPr>
            <a:r>
              <a:rPr lang="tr-TR" altLang="tr-TR" sz="2800" b="1" smtClean="0">
                <a:solidFill>
                  <a:schemeClr val="tx1"/>
                </a:solidFill>
                <a:latin typeface="Century Gothic" panose="020B0502020202020204" pitchFamily="34" charset="0"/>
              </a:rPr>
              <a:t>Farklı Biçimde Sıralamak</a:t>
            </a:r>
          </a:p>
          <a:p>
            <a:pPr eaLnBrk="1" hangingPunct="1">
              <a:lnSpc>
                <a:spcPct val="80000"/>
              </a:lnSpc>
            </a:pPr>
            <a:endParaRPr lang="tr-TR" altLang="tr-TR" sz="2800" b="1" smtClean="0">
              <a:solidFill>
                <a:schemeClr val="tx1"/>
              </a:solidFill>
              <a:latin typeface="Century Gothic" panose="020B0502020202020204" pitchFamily="34" charset="0"/>
            </a:endParaRPr>
          </a:p>
          <a:p>
            <a:pPr eaLnBrk="1" hangingPunct="1">
              <a:lnSpc>
                <a:spcPct val="80000"/>
              </a:lnSpc>
            </a:pPr>
            <a:r>
              <a:rPr lang="tr-TR" altLang="tr-TR" sz="2800" b="1" smtClean="0">
                <a:solidFill>
                  <a:schemeClr val="tx1"/>
                </a:solidFill>
                <a:latin typeface="Century Gothic" panose="020B0502020202020204" pitchFamily="34" charset="0"/>
              </a:rPr>
              <a:t>Örnek : “ ‘Ödeme - Yemek Yeme’  </a:t>
            </a:r>
          </a:p>
          <a:p>
            <a:pPr eaLnBrk="1" hangingPunct="1">
              <a:lnSpc>
                <a:spcPct val="80000"/>
              </a:lnSpc>
              <a:buFont typeface="Wingdings" panose="05000000000000000000" pitchFamily="2" charset="2"/>
              <a:buNone/>
            </a:pPr>
            <a:r>
              <a:rPr lang="tr-TR" altLang="tr-TR" sz="2800" b="1" smtClean="0">
                <a:solidFill>
                  <a:schemeClr val="tx1"/>
                </a:solidFill>
                <a:latin typeface="Century Gothic" panose="020B0502020202020204" pitchFamily="34" charset="0"/>
              </a:rPr>
              <a:t>                   Sıralamasını Değiştirmek”</a:t>
            </a:r>
          </a:p>
        </p:txBody>
      </p:sp>
    </p:spTree>
    <p:extLst>
      <p:ext uri="{BB962C8B-B14F-4D97-AF65-F5344CB8AC3E}">
        <p14:creationId xmlns:p14="http://schemas.microsoft.com/office/powerpoint/2010/main" val="17653760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1806262" y="579304"/>
            <a:ext cx="8315325" cy="935037"/>
          </a:xfrm>
          <a:prstGeom prst="rect">
            <a:avLst/>
          </a:prstGeom>
        </p:spPr>
        <p:txBody>
          <a:bodyPr vert="horz" lIns="90000" tIns="46800" rIns="90000" bIns="4680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tr-TR" sz="4000" b="1" smtClean="0"/>
              <a:t>YARATICILIĞIN ÖZELLİKLERİ </a:t>
            </a:r>
            <a:endParaRPr lang="en-GB" altLang="tr-TR" sz="4000" b="1"/>
          </a:p>
        </p:txBody>
      </p:sp>
      <p:sp>
        <p:nvSpPr>
          <p:cNvPr id="4" name="Rectangle 3"/>
          <p:cNvSpPr txBox="1">
            <a:spLocks noChangeArrowheads="1"/>
          </p:cNvSpPr>
          <p:nvPr/>
        </p:nvSpPr>
        <p:spPr>
          <a:xfrm>
            <a:off x="1266825" y="1981200"/>
            <a:ext cx="9100668" cy="2819876"/>
          </a:xfrm>
          <a:prstGeom prst="rect">
            <a:avLst/>
          </a:prstGeom>
        </p:spPr>
        <p:txBody>
          <a:bodyPr vert="horz" wrap="square" lIns="90000" tIns="46800" rIns="90000" bIns="4680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66725" indent="-457200" algn="l" defTabSz="449263">
              <a:spcBef>
                <a:spcPts val="1925"/>
              </a:spcBef>
              <a:buFont typeface="Wingdings" panose="05000000000000000000" pitchFamily="2" charset="2"/>
              <a:buChar char="Ø"/>
              <a:tabLst>
                <a:tab pos="903288" algn="l"/>
                <a:tab pos="1817688" algn="l"/>
                <a:tab pos="2732088" algn="l"/>
                <a:tab pos="3646488" algn="l"/>
                <a:tab pos="4560888" algn="l"/>
                <a:tab pos="5475288" algn="l"/>
                <a:tab pos="6389688" algn="l"/>
                <a:tab pos="7304088" algn="l"/>
                <a:tab pos="8218488" algn="l"/>
                <a:tab pos="9132888" algn="l"/>
                <a:tab pos="10047288" algn="l"/>
              </a:tabLst>
            </a:pPr>
            <a:r>
              <a:rPr lang="en-GB" altLang="tr-TR" sz="3600" b="1" dirty="0" err="1" smtClean="0"/>
              <a:t>Az</a:t>
            </a:r>
            <a:r>
              <a:rPr lang="en-GB" altLang="tr-TR" sz="3600" b="1" dirty="0" smtClean="0"/>
              <a:t> </a:t>
            </a:r>
            <a:r>
              <a:rPr lang="en-GB" altLang="tr-TR" sz="3600" b="1" dirty="0" err="1" smtClean="0"/>
              <a:t>bulunurluk</a:t>
            </a:r>
            <a:r>
              <a:rPr lang="en-GB" altLang="tr-TR" sz="3600" b="1" dirty="0" smtClean="0"/>
              <a:t> (</a:t>
            </a:r>
            <a:r>
              <a:rPr lang="en-GB" altLang="tr-TR" sz="3600" b="1" dirty="0" err="1" smtClean="0"/>
              <a:t>orijinal</a:t>
            </a:r>
            <a:r>
              <a:rPr lang="en-GB" altLang="tr-TR" sz="3600" b="1" dirty="0" smtClean="0"/>
              <a:t>)</a:t>
            </a:r>
          </a:p>
          <a:p>
            <a:pPr marL="466725" indent="-457200" algn="l" defTabSz="449263">
              <a:spcBef>
                <a:spcPts val="1925"/>
              </a:spcBef>
              <a:buFont typeface="Wingdings" panose="05000000000000000000" pitchFamily="2" charset="2"/>
              <a:buChar char="Ø"/>
              <a:tabLst>
                <a:tab pos="903288" algn="l"/>
                <a:tab pos="1817688" algn="l"/>
                <a:tab pos="2732088" algn="l"/>
                <a:tab pos="3646488" algn="l"/>
                <a:tab pos="4560888" algn="l"/>
                <a:tab pos="5475288" algn="l"/>
                <a:tab pos="6389688" algn="l"/>
                <a:tab pos="7304088" algn="l"/>
                <a:tab pos="8218488" algn="l"/>
                <a:tab pos="9132888" algn="l"/>
                <a:tab pos="10047288" algn="l"/>
              </a:tabLst>
            </a:pPr>
            <a:r>
              <a:rPr lang="en-GB" altLang="tr-TR" sz="3600" b="1" dirty="0" err="1" smtClean="0"/>
              <a:t>Önem</a:t>
            </a:r>
            <a:r>
              <a:rPr lang="en-GB" altLang="tr-TR" sz="3600" b="1" dirty="0" smtClean="0"/>
              <a:t> (</a:t>
            </a:r>
            <a:r>
              <a:rPr lang="en-GB" altLang="tr-TR" sz="3600" b="1" dirty="0" err="1" smtClean="0"/>
              <a:t>faydalı</a:t>
            </a:r>
            <a:r>
              <a:rPr lang="en-GB" altLang="tr-TR" sz="3600" b="1" dirty="0" smtClean="0"/>
              <a:t> - </a:t>
            </a:r>
            <a:r>
              <a:rPr lang="en-GB" altLang="tr-TR" sz="3600" b="1" dirty="0" err="1" smtClean="0"/>
              <a:t>işlevsel</a:t>
            </a:r>
            <a:r>
              <a:rPr lang="en-GB" altLang="tr-TR" sz="3600" b="1" dirty="0" smtClean="0"/>
              <a:t>)</a:t>
            </a:r>
          </a:p>
          <a:p>
            <a:pPr marL="466725" indent="-457200" algn="l" defTabSz="449263">
              <a:spcBef>
                <a:spcPts val="1925"/>
              </a:spcBef>
              <a:buFont typeface="Wingdings" panose="05000000000000000000" pitchFamily="2" charset="2"/>
              <a:buChar char="Ø"/>
              <a:tabLst>
                <a:tab pos="903288" algn="l"/>
                <a:tab pos="1817688" algn="l"/>
                <a:tab pos="2732088" algn="l"/>
                <a:tab pos="3646488" algn="l"/>
                <a:tab pos="4560888" algn="l"/>
                <a:tab pos="5475288" algn="l"/>
                <a:tab pos="6389688" algn="l"/>
                <a:tab pos="7304088" algn="l"/>
                <a:tab pos="8218488" algn="l"/>
                <a:tab pos="9132888" algn="l"/>
                <a:tab pos="10047288" algn="l"/>
              </a:tabLst>
            </a:pPr>
            <a:r>
              <a:rPr lang="en-GB" altLang="tr-TR" sz="3600" b="1" dirty="0" err="1" smtClean="0"/>
              <a:t>Niyet</a:t>
            </a:r>
            <a:r>
              <a:rPr lang="en-GB" altLang="tr-TR" sz="3600" b="1" dirty="0" smtClean="0"/>
              <a:t> (</a:t>
            </a:r>
            <a:r>
              <a:rPr lang="en-GB" altLang="tr-TR" sz="3600" b="1" dirty="0" err="1" smtClean="0"/>
              <a:t>amaca</a:t>
            </a:r>
            <a:r>
              <a:rPr lang="en-GB" altLang="tr-TR" sz="3600" b="1" dirty="0" smtClean="0"/>
              <a:t> </a:t>
            </a:r>
            <a:r>
              <a:rPr lang="en-GB" altLang="tr-TR" sz="3600" b="1" dirty="0" err="1" smtClean="0"/>
              <a:t>yönelik</a:t>
            </a:r>
            <a:r>
              <a:rPr lang="en-GB" altLang="tr-TR" sz="3600" b="1" dirty="0" smtClean="0"/>
              <a:t>)</a:t>
            </a:r>
          </a:p>
          <a:p>
            <a:pPr marL="466725" indent="-457200" algn="l" defTabSz="449263">
              <a:spcBef>
                <a:spcPts val="1925"/>
              </a:spcBef>
              <a:buFont typeface="Wingdings" panose="05000000000000000000" pitchFamily="2" charset="2"/>
              <a:buChar char="Ø"/>
              <a:tabLst>
                <a:tab pos="903288" algn="l"/>
                <a:tab pos="1817688" algn="l"/>
                <a:tab pos="2732088" algn="l"/>
                <a:tab pos="3646488" algn="l"/>
                <a:tab pos="4560888" algn="l"/>
                <a:tab pos="5475288" algn="l"/>
                <a:tab pos="6389688" algn="l"/>
                <a:tab pos="7304088" algn="l"/>
                <a:tab pos="8218488" algn="l"/>
                <a:tab pos="9132888" algn="l"/>
                <a:tab pos="10047288" algn="l"/>
              </a:tabLst>
            </a:pPr>
            <a:r>
              <a:rPr lang="en-GB" altLang="tr-TR" sz="3600" b="1" dirty="0" err="1" smtClean="0"/>
              <a:t>Süreklilik</a:t>
            </a:r>
            <a:r>
              <a:rPr lang="en-GB" altLang="tr-TR" sz="3600" b="1" dirty="0" smtClean="0"/>
              <a:t> (</a:t>
            </a:r>
            <a:r>
              <a:rPr lang="en-GB" altLang="tr-TR" sz="3600" b="1" dirty="0" err="1" smtClean="0"/>
              <a:t>uygulama</a:t>
            </a:r>
            <a:r>
              <a:rPr lang="en-GB" altLang="tr-TR" sz="3600" b="1" dirty="0" smtClean="0"/>
              <a:t> </a:t>
            </a:r>
            <a:r>
              <a:rPr lang="en-GB" altLang="tr-TR" sz="3600" b="1" dirty="0" err="1" smtClean="0"/>
              <a:t>mükemmeliyeti</a:t>
            </a:r>
            <a:r>
              <a:rPr lang="en-GB" altLang="tr-TR" sz="3600" b="1" dirty="0" smtClean="0"/>
              <a:t>)</a:t>
            </a:r>
            <a:endParaRPr lang="en-GB" altLang="tr-TR" sz="3600" b="1" dirty="0"/>
          </a:p>
        </p:txBody>
      </p:sp>
    </p:spTree>
    <p:extLst>
      <p:ext uri="{BB962C8B-B14F-4D97-AF65-F5344CB8AC3E}">
        <p14:creationId xmlns:p14="http://schemas.microsoft.com/office/powerpoint/2010/main" val="386549240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p:cNvSpPr>
            <a:spLocks noGrp="1" noChangeArrowheads="1"/>
          </p:cNvSpPr>
          <p:nvPr>
            <p:ph type="title" idx="4294967295"/>
          </p:nvPr>
        </p:nvSpPr>
        <p:spPr>
          <a:xfrm>
            <a:off x="2166938" y="609601"/>
            <a:ext cx="7815262" cy="1819275"/>
          </a:xfrm>
        </p:spPr>
        <p:txBody>
          <a:bodyPr>
            <a:normAutofit fontScale="90000"/>
          </a:bodyPr>
          <a:lstStyle/>
          <a:p>
            <a:pPr eaLnBrk="1" hangingPunct="1">
              <a:defRPr/>
            </a:pPr>
            <a:r>
              <a:rPr lang="tr-TR" sz="4000" b="1" dirty="0" smtClean="0">
                <a:solidFill>
                  <a:schemeClr val="tx1"/>
                </a:solidFill>
                <a:latin typeface="Century Gothic" pitchFamily="34" charset="0"/>
              </a:rPr>
              <a:t>“SCAMPER” Unsurları </a:t>
            </a:r>
            <a:br>
              <a:rPr lang="tr-TR" sz="4000" b="1" dirty="0" smtClean="0">
                <a:solidFill>
                  <a:schemeClr val="tx1"/>
                </a:solidFill>
                <a:latin typeface="Century Gothic" pitchFamily="34" charset="0"/>
              </a:rPr>
            </a:br>
            <a:r>
              <a:rPr lang="tr-TR" sz="4000" b="1" dirty="0" err="1" smtClean="0">
                <a:solidFill>
                  <a:schemeClr val="tx1"/>
                </a:solidFill>
                <a:latin typeface="Century Gothic" pitchFamily="34" charset="0"/>
              </a:rPr>
              <a:t>İçiçe</a:t>
            </a:r>
            <a:r>
              <a:rPr lang="tr-TR" sz="4000" b="1" dirty="0" smtClean="0">
                <a:solidFill>
                  <a:schemeClr val="tx1"/>
                </a:solidFill>
                <a:latin typeface="Century Gothic" pitchFamily="34" charset="0"/>
              </a:rPr>
              <a:t> Geçebilir - I </a:t>
            </a:r>
            <a:br>
              <a:rPr lang="tr-TR" sz="4000" b="1" dirty="0" smtClean="0">
                <a:solidFill>
                  <a:schemeClr val="tx1"/>
                </a:solidFill>
                <a:latin typeface="Century Gothic" pitchFamily="34" charset="0"/>
              </a:rPr>
            </a:br>
            <a:endParaRPr lang="en-US" sz="4000" b="1" dirty="0" smtClean="0">
              <a:solidFill>
                <a:schemeClr val="tx1"/>
              </a:solidFill>
              <a:latin typeface="Century Gothic" pitchFamily="34" charset="0"/>
            </a:endParaRPr>
          </a:p>
        </p:txBody>
      </p:sp>
      <p:sp>
        <p:nvSpPr>
          <p:cNvPr id="32771" name="Rectangle 3"/>
          <p:cNvSpPr>
            <a:spLocks noGrp="1" noChangeArrowheads="1"/>
          </p:cNvSpPr>
          <p:nvPr>
            <p:ph type="body" idx="4294967295"/>
          </p:nvPr>
        </p:nvSpPr>
        <p:spPr/>
        <p:txBody>
          <a:bodyPr>
            <a:noAutofit/>
          </a:bodyPr>
          <a:lstStyle/>
          <a:p>
            <a:pPr eaLnBrk="1" hangingPunct="1">
              <a:lnSpc>
                <a:spcPct val="90000"/>
              </a:lnSpc>
            </a:pPr>
            <a:endParaRPr lang="tr-TR" altLang="tr-TR" sz="2800" b="1" smtClean="0">
              <a:solidFill>
                <a:schemeClr val="tx1"/>
              </a:solidFill>
              <a:latin typeface="Century Gothic" panose="020B0502020202020204" pitchFamily="34" charset="0"/>
            </a:endParaRPr>
          </a:p>
          <a:p>
            <a:pPr eaLnBrk="1" hangingPunct="1">
              <a:lnSpc>
                <a:spcPct val="90000"/>
              </a:lnSpc>
            </a:pPr>
            <a:r>
              <a:rPr lang="tr-TR" altLang="tr-TR" sz="2800" b="1" smtClean="0">
                <a:solidFill>
                  <a:schemeClr val="tx1"/>
                </a:solidFill>
                <a:latin typeface="Century Gothic" panose="020B0502020202020204" pitchFamily="34" charset="0"/>
              </a:rPr>
              <a:t>Örneğin; “Self Servis Sistemi” :</a:t>
            </a:r>
          </a:p>
          <a:p>
            <a:pPr eaLnBrk="1" hangingPunct="1">
              <a:lnSpc>
                <a:spcPct val="90000"/>
              </a:lnSpc>
            </a:pPr>
            <a:endParaRPr lang="tr-TR" altLang="tr-TR" sz="2800" b="1" smtClean="0">
              <a:solidFill>
                <a:schemeClr val="tx1"/>
              </a:solidFill>
              <a:latin typeface="Century Gothic" panose="020B0502020202020204" pitchFamily="34" charset="0"/>
            </a:endParaRPr>
          </a:p>
          <a:p>
            <a:pPr eaLnBrk="1" hangingPunct="1">
              <a:lnSpc>
                <a:spcPct val="90000"/>
              </a:lnSpc>
              <a:buFont typeface="Wingdings" panose="05000000000000000000" pitchFamily="2" charset="2"/>
              <a:buNone/>
            </a:pPr>
            <a:r>
              <a:rPr lang="tr-TR" altLang="tr-TR" sz="2800" b="1" smtClean="0">
                <a:solidFill>
                  <a:schemeClr val="tx1"/>
                </a:solidFill>
                <a:latin typeface="Century Gothic" panose="020B0502020202020204" pitchFamily="34" charset="0"/>
              </a:rPr>
              <a:t>   * </a:t>
            </a:r>
            <a:r>
              <a:rPr lang="tr-TR" altLang="tr-TR" sz="4800" b="1">
                <a:solidFill>
                  <a:schemeClr val="tx1"/>
                </a:solidFill>
                <a:latin typeface="Century Gothic" panose="020B0502020202020204" pitchFamily="34" charset="0"/>
              </a:rPr>
              <a:t>“E”</a:t>
            </a:r>
            <a:r>
              <a:rPr lang="tr-TR" altLang="tr-TR" sz="2800" b="1" smtClean="0">
                <a:solidFill>
                  <a:schemeClr val="tx1"/>
                </a:solidFill>
                <a:latin typeface="Century Gothic" panose="020B0502020202020204" pitchFamily="34" charset="0"/>
              </a:rPr>
              <a:t> midir? </a:t>
            </a:r>
            <a:r>
              <a:rPr lang="tr-TR" altLang="tr-TR" sz="2800" b="1" i="1" smtClean="0">
                <a:solidFill>
                  <a:schemeClr val="tx1"/>
                </a:solidFill>
                <a:latin typeface="Century Gothic" panose="020B0502020202020204" pitchFamily="34" charset="0"/>
              </a:rPr>
              <a:t>(garson, ‘devre dışı’)</a:t>
            </a:r>
          </a:p>
          <a:p>
            <a:pPr eaLnBrk="1" hangingPunct="1">
              <a:lnSpc>
                <a:spcPct val="90000"/>
              </a:lnSpc>
              <a:buFont typeface="Wingdings" panose="05000000000000000000" pitchFamily="2" charset="2"/>
              <a:buNone/>
            </a:pPr>
            <a:endParaRPr lang="tr-TR" altLang="tr-TR" sz="2800" b="1" smtClean="0">
              <a:solidFill>
                <a:schemeClr val="tx1"/>
              </a:solidFill>
              <a:latin typeface="Century Gothic" panose="020B0502020202020204" pitchFamily="34" charset="0"/>
            </a:endParaRPr>
          </a:p>
          <a:p>
            <a:pPr eaLnBrk="1" hangingPunct="1">
              <a:lnSpc>
                <a:spcPct val="90000"/>
              </a:lnSpc>
              <a:buFont typeface="Wingdings" panose="05000000000000000000" pitchFamily="2" charset="2"/>
              <a:buNone/>
            </a:pPr>
            <a:r>
              <a:rPr lang="tr-TR" altLang="tr-TR" sz="2800" b="1" smtClean="0">
                <a:solidFill>
                  <a:schemeClr val="tx1"/>
                </a:solidFill>
                <a:latin typeface="Century Gothic" panose="020B0502020202020204" pitchFamily="34" charset="0"/>
              </a:rPr>
              <a:t>	* </a:t>
            </a:r>
            <a:r>
              <a:rPr lang="tr-TR" altLang="tr-TR" sz="4800" b="1">
                <a:solidFill>
                  <a:schemeClr val="tx1"/>
                </a:solidFill>
                <a:latin typeface="Century Gothic" panose="020B0502020202020204" pitchFamily="34" charset="0"/>
              </a:rPr>
              <a:t>“R”</a:t>
            </a:r>
            <a:r>
              <a:rPr lang="tr-TR" altLang="tr-TR" sz="2800" b="1" smtClean="0">
                <a:solidFill>
                  <a:schemeClr val="tx1"/>
                </a:solidFill>
                <a:latin typeface="Century Gothic" panose="020B0502020202020204" pitchFamily="34" charset="0"/>
              </a:rPr>
              <a:t> midir? </a:t>
            </a:r>
            <a:r>
              <a:rPr lang="tr-TR" altLang="tr-TR" sz="2800" b="1" i="1" smtClean="0">
                <a:solidFill>
                  <a:schemeClr val="tx1"/>
                </a:solidFill>
                <a:latin typeface="Century Gothic" panose="020B0502020202020204" pitchFamily="34" charset="0"/>
              </a:rPr>
              <a:t>(hizmet sunumu,        </a:t>
            </a:r>
          </a:p>
          <a:p>
            <a:pPr eaLnBrk="1" hangingPunct="1">
              <a:lnSpc>
                <a:spcPct val="90000"/>
              </a:lnSpc>
              <a:buFont typeface="Wingdings" panose="05000000000000000000" pitchFamily="2" charset="2"/>
              <a:buNone/>
            </a:pPr>
            <a:r>
              <a:rPr lang="tr-TR" altLang="tr-TR" sz="2800" b="1" i="1" smtClean="0">
                <a:solidFill>
                  <a:schemeClr val="tx1"/>
                </a:solidFill>
                <a:latin typeface="Century Gothic" panose="020B0502020202020204" pitchFamily="34" charset="0"/>
              </a:rPr>
              <a:t>                        ‘yeniden düzenleniyor’)</a:t>
            </a:r>
          </a:p>
        </p:txBody>
      </p:sp>
    </p:spTree>
    <p:extLst>
      <p:ext uri="{BB962C8B-B14F-4D97-AF65-F5344CB8AC3E}">
        <p14:creationId xmlns:p14="http://schemas.microsoft.com/office/powerpoint/2010/main" val="282999094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p:cNvSpPr>
            <a:spLocks noGrp="1" noChangeArrowheads="1"/>
          </p:cNvSpPr>
          <p:nvPr>
            <p:ph type="title" idx="4294967295"/>
          </p:nvPr>
        </p:nvSpPr>
        <p:spPr>
          <a:xfrm>
            <a:off x="2166938" y="609601"/>
            <a:ext cx="7815262" cy="1533525"/>
          </a:xfrm>
        </p:spPr>
        <p:txBody>
          <a:bodyPr>
            <a:normAutofit/>
          </a:bodyPr>
          <a:lstStyle/>
          <a:p>
            <a:pPr eaLnBrk="1" hangingPunct="1">
              <a:defRPr/>
            </a:pPr>
            <a:r>
              <a:rPr lang="tr-TR" sz="2800" b="1" dirty="0" smtClean="0">
                <a:solidFill>
                  <a:schemeClr val="tx1"/>
                </a:solidFill>
                <a:latin typeface="Century Gothic" pitchFamily="34" charset="0"/>
              </a:rPr>
              <a:t>“SCAMPER” Unsurları </a:t>
            </a:r>
            <a:br>
              <a:rPr lang="tr-TR" sz="2800" b="1" dirty="0" smtClean="0">
                <a:solidFill>
                  <a:schemeClr val="tx1"/>
                </a:solidFill>
                <a:latin typeface="Century Gothic" pitchFamily="34" charset="0"/>
              </a:rPr>
            </a:br>
            <a:r>
              <a:rPr lang="tr-TR" sz="2800" b="1" dirty="0" err="1" smtClean="0">
                <a:solidFill>
                  <a:schemeClr val="tx1"/>
                </a:solidFill>
                <a:latin typeface="Century Gothic" pitchFamily="34" charset="0"/>
              </a:rPr>
              <a:t>İçiçe</a:t>
            </a:r>
            <a:r>
              <a:rPr lang="tr-TR" sz="2800" b="1" dirty="0" smtClean="0">
                <a:solidFill>
                  <a:schemeClr val="tx1"/>
                </a:solidFill>
                <a:latin typeface="Century Gothic" pitchFamily="34" charset="0"/>
              </a:rPr>
              <a:t> Geçebilir - II </a:t>
            </a:r>
            <a:br>
              <a:rPr lang="tr-TR" sz="2800" b="1" dirty="0" smtClean="0">
                <a:solidFill>
                  <a:schemeClr val="tx1"/>
                </a:solidFill>
                <a:latin typeface="Century Gothic" pitchFamily="34" charset="0"/>
              </a:rPr>
            </a:br>
            <a:endParaRPr lang="en-US" sz="2800" b="1" dirty="0" smtClean="0">
              <a:solidFill>
                <a:schemeClr val="tx1"/>
              </a:solidFill>
              <a:latin typeface="Century Gothic" pitchFamily="34" charset="0"/>
            </a:endParaRPr>
          </a:p>
        </p:txBody>
      </p:sp>
      <p:sp>
        <p:nvSpPr>
          <p:cNvPr id="33795" name="Rectangle 3"/>
          <p:cNvSpPr>
            <a:spLocks noGrp="1" noChangeArrowheads="1"/>
          </p:cNvSpPr>
          <p:nvPr>
            <p:ph type="body" idx="4294967295"/>
          </p:nvPr>
        </p:nvSpPr>
        <p:spPr>
          <a:xfrm>
            <a:off x="2063750" y="2276476"/>
            <a:ext cx="7918450" cy="3819525"/>
          </a:xfrm>
        </p:spPr>
        <p:txBody>
          <a:bodyPr>
            <a:noAutofit/>
          </a:bodyPr>
          <a:lstStyle/>
          <a:p>
            <a:pPr eaLnBrk="1" hangingPunct="1">
              <a:lnSpc>
                <a:spcPct val="80000"/>
              </a:lnSpc>
            </a:pPr>
            <a:r>
              <a:rPr lang="tr-TR" altLang="tr-TR" sz="3200" b="1">
                <a:solidFill>
                  <a:schemeClr val="tx1"/>
                </a:solidFill>
                <a:latin typeface="Century Gothic" panose="020B0502020202020204" pitchFamily="34" charset="0"/>
              </a:rPr>
              <a:t>Örneğin; “Bir Yüzeyi Cetvel </a:t>
            </a:r>
          </a:p>
          <a:p>
            <a:pPr eaLnBrk="1" hangingPunct="1">
              <a:lnSpc>
                <a:spcPct val="80000"/>
              </a:lnSpc>
              <a:buFont typeface="Wingdings" panose="05000000000000000000" pitchFamily="2" charset="2"/>
              <a:buNone/>
            </a:pPr>
            <a:r>
              <a:rPr lang="tr-TR" altLang="tr-TR" sz="3200" b="1">
                <a:solidFill>
                  <a:schemeClr val="tx1"/>
                </a:solidFill>
                <a:latin typeface="Century Gothic" panose="020B0502020202020204" pitchFamily="34" charset="0"/>
              </a:rPr>
              <a:t>                     Kurşun Kalem” :</a:t>
            </a:r>
          </a:p>
          <a:p>
            <a:pPr eaLnBrk="1" hangingPunct="1">
              <a:lnSpc>
                <a:spcPct val="80000"/>
              </a:lnSpc>
            </a:pPr>
            <a:endParaRPr lang="tr-TR" altLang="tr-TR" sz="3200" b="1">
              <a:solidFill>
                <a:schemeClr val="tx1"/>
              </a:solidFill>
              <a:latin typeface="Century Gothic" panose="020B0502020202020204" pitchFamily="34" charset="0"/>
            </a:endParaRPr>
          </a:p>
          <a:p>
            <a:pPr eaLnBrk="1" hangingPunct="1">
              <a:lnSpc>
                <a:spcPct val="80000"/>
              </a:lnSpc>
              <a:buFont typeface="Wingdings" panose="05000000000000000000" pitchFamily="2" charset="2"/>
              <a:buNone/>
            </a:pPr>
            <a:r>
              <a:rPr lang="tr-TR" altLang="tr-TR" sz="3200" b="1">
                <a:solidFill>
                  <a:schemeClr val="tx1"/>
                </a:solidFill>
                <a:latin typeface="Century Gothic" panose="020B0502020202020204" pitchFamily="34" charset="0"/>
              </a:rPr>
              <a:t>    </a:t>
            </a:r>
            <a:r>
              <a:rPr lang="tr-TR" altLang="tr-TR" sz="2800" b="1">
                <a:solidFill>
                  <a:schemeClr val="tx1"/>
                </a:solidFill>
                <a:latin typeface="Century Gothic" panose="020B0502020202020204" pitchFamily="34" charset="0"/>
              </a:rPr>
              <a:t>* “</a:t>
            </a:r>
            <a:r>
              <a:rPr lang="tr-TR" altLang="tr-TR" sz="3200" b="1">
                <a:solidFill>
                  <a:schemeClr val="tx1"/>
                </a:solidFill>
                <a:latin typeface="Century Gothic" panose="020B0502020202020204" pitchFamily="34" charset="0"/>
              </a:rPr>
              <a:t>C</a:t>
            </a:r>
            <a:r>
              <a:rPr lang="tr-TR" altLang="tr-TR" sz="2800" b="1">
                <a:solidFill>
                  <a:schemeClr val="tx1"/>
                </a:solidFill>
                <a:latin typeface="Century Gothic" panose="020B0502020202020204" pitchFamily="34" charset="0"/>
              </a:rPr>
              <a:t>” </a:t>
            </a:r>
            <a:r>
              <a:rPr lang="tr-TR" altLang="tr-TR" sz="3200" b="1">
                <a:solidFill>
                  <a:schemeClr val="tx1"/>
                </a:solidFill>
                <a:latin typeface="Century Gothic" panose="020B0502020202020204" pitchFamily="34" charset="0"/>
              </a:rPr>
              <a:t>midir? </a:t>
            </a:r>
            <a:r>
              <a:rPr lang="tr-TR" altLang="tr-TR" sz="3200" b="1" i="1">
                <a:solidFill>
                  <a:schemeClr val="tx1"/>
                </a:solidFill>
                <a:latin typeface="Century Gothic" panose="020B0502020202020204" pitchFamily="34" charset="0"/>
              </a:rPr>
              <a:t>(kalem ve cetvel, </a:t>
            </a:r>
          </a:p>
          <a:p>
            <a:pPr eaLnBrk="1" hangingPunct="1">
              <a:lnSpc>
                <a:spcPct val="80000"/>
              </a:lnSpc>
              <a:buFont typeface="Wingdings" panose="05000000000000000000" pitchFamily="2" charset="2"/>
              <a:buNone/>
            </a:pPr>
            <a:r>
              <a:rPr lang="tr-TR" altLang="tr-TR" sz="2800" b="1" i="1">
                <a:solidFill>
                  <a:schemeClr val="tx1"/>
                </a:solidFill>
                <a:latin typeface="Century Gothic" panose="020B0502020202020204" pitchFamily="34" charset="0"/>
              </a:rPr>
              <a:t>                             </a:t>
            </a:r>
            <a:r>
              <a:rPr lang="tr-TR" altLang="tr-TR" sz="3200" b="1" i="1">
                <a:solidFill>
                  <a:schemeClr val="tx1"/>
                </a:solidFill>
                <a:latin typeface="Century Gothic" panose="020B0502020202020204" pitchFamily="34" charset="0"/>
              </a:rPr>
              <a:t>‘biraraya getiriliyor’)</a:t>
            </a:r>
          </a:p>
          <a:p>
            <a:pPr eaLnBrk="1" hangingPunct="1">
              <a:lnSpc>
                <a:spcPct val="80000"/>
              </a:lnSpc>
              <a:buFont typeface="Wingdings" panose="05000000000000000000" pitchFamily="2" charset="2"/>
              <a:buNone/>
            </a:pPr>
            <a:endParaRPr lang="tr-TR" altLang="tr-TR" sz="3200" b="1">
              <a:solidFill>
                <a:schemeClr val="tx1"/>
              </a:solidFill>
              <a:latin typeface="Century Gothic" panose="020B0502020202020204" pitchFamily="34" charset="0"/>
            </a:endParaRPr>
          </a:p>
          <a:p>
            <a:pPr eaLnBrk="1" hangingPunct="1">
              <a:lnSpc>
                <a:spcPct val="80000"/>
              </a:lnSpc>
              <a:buFont typeface="Wingdings" panose="05000000000000000000" pitchFamily="2" charset="2"/>
              <a:buNone/>
            </a:pPr>
            <a:r>
              <a:rPr lang="tr-TR" altLang="tr-TR" sz="2800" b="1">
                <a:solidFill>
                  <a:schemeClr val="tx1"/>
                </a:solidFill>
                <a:latin typeface="Century Gothic" panose="020B0502020202020204" pitchFamily="34" charset="0"/>
              </a:rPr>
              <a:t>	 * “</a:t>
            </a:r>
            <a:r>
              <a:rPr lang="tr-TR" altLang="tr-TR" sz="3600" b="1">
                <a:solidFill>
                  <a:schemeClr val="tx1"/>
                </a:solidFill>
                <a:latin typeface="Century Gothic" panose="020B0502020202020204" pitchFamily="34" charset="0"/>
              </a:rPr>
              <a:t>P</a:t>
            </a:r>
            <a:r>
              <a:rPr lang="tr-TR" altLang="tr-TR" sz="2800" b="1">
                <a:solidFill>
                  <a:schemeClr val="tx1"/>
                </a:solidFill>
                <a:latin typeface="Century Gothic" panose="020B0502020202020204" pitchFamily="34" charset="0"/>
              </a:rPr>
              <a:t>” </a:t>
            </a:r>
            <a:r>
              <a:rPr lang="tr-TR" altLang="tr-TR" sz="3200" b="1">
                <a:solidFill>
                  <a:schemeClr val="tx1"/>
                </a:solidFill>
                <a:latin typeface="Century Gothic" panose="020B0502020202020204" pitchFamily="34" charset="0"/>
              </a:rPr>
              <a:t>midir?</a:t>
            </a:r>
            <a:r>
              <a:rPr lang="tr-TR" altLang="tr-TR" sz="2800" b="1">
                <a:solidFill>
                  <a:schemeClr val="tx1"/>
                </a:solidFill>
                <a:latin typeface="Century Gothic" panose="020B0502020202020204" pitchFamily="34" charset="0"/>
              </a:rPr>
              <a:t> </a:t>
            </a:r>
            <a:r>
              <a:rPr lang="tr-TR" altLang="tr-TR" sz="3200" b="1" i="1">
                <a:solidFill>
                  <a:schemeClr val="tx1"/>
                </a:solidFill>
                <a:latin typeface="Century Gothic" panose="020B0502020202020204" pitchFamily="34" charset="0"/>
              </a:rPr>
              <a:t>(kalem, ‘başka amaçla</a:t>
            </a:r>
            <a:r>
              <a:rPr lang="tr-TR" altLang="tr-TR" sz="2800" b="1" i="1">
                <a:solidFill>
                  <a:schemeClr val="tx1"/>
                </a:solidFill>
                <a:latin typeface="Century Gothic" panose="020B0502020202020204" pitchFamily="34" charset="0"/>
              </a:rPr>
              <a:t>  </a:t>
            </a:r>
          </a:p>
          <a:p>
            <a:pPr eaLnBrk="1" hangingPunct="1">
              <a:lnSpc>
                <a:spcPct val="80000"/>
              </a:lnSpc>
              <a:buFont typeface="Wingdings" panose="05000000000000000000" pitchFamily="2" charset="2"/>
              <a:buNone/>
            </a:pPr>
            <a:r>
              <a:rPr lang="tr-TR" altLang="tr-TR" sz="2800" b="1" i="1">
                <a:solidFill>
                  <a:schemeClr val="tx1"/>
                </a:solidFill>
                <a:latin typeface="Century Gothic" panose="020B0502020202020204" pitchFamily="34" charset="0"/>
              </a:rPr>
              <a:t>                             </a:t>
            </a:r>
            <a:r>
              <a:rPr lang="tr-TR" altLang="tr-TR" sz="3200" b="1" i="1">
                <a:solidFill>
                  <a:schemeClr val="tx1"/>
                </a:solidFill>
                <a:latin typeface="Century Gothic" panose="020B0502020202020204" pitchFamily="34" charset="0"/>
              </a:rPr>
              <a:t>da’ kullanılabiliyor)</a:t>
            </a:r>
          </a:p>
          <a:p>
            <a:pPr eaLnBrk="1" hangingPunct="1">
              <a:lnSpc>
                <a:spcPct val="80000"/>
              </a:lnSpc>
            </a:pPr>
            <a:endParaRPr lang="tr-TR" altLang="tr-TR" sz="3200" b="1">
              <a:solidFill>
                <a:schemeClr val="tx1"/>
              </a:solidFill>
              <a:latin typeface="Century Gothic" panose="020B0502020202020204" pitchFamily="34" charset="0"/>
            </a:endParaRPr>
          </a:p>
        </p:txBody>
      </p:sp>
    </p:spTree>
    <p:extLst>
      <p:ext uri="{BB962C8B-B14F-4D97-AF65-F5344CB8AC3E}">
        <p14:creationId xmlns:p14="http://schemas.microsoft.com/office/powerpoint/2010/main" val="415401843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090410" y="378681"/>
            <a:ext cx="10796789" cy="954107"/>
          </a:xfrm>
          <a:prstGeom prst="rect">
            <a:avLst/>
          </a:prstGeom>
        </p:spPr>
        <p:txBody>
          <a:bodyPr wrap="square">
            <a:spAutoFit/>
          </a:bodyPr>
          <a:lstStyle/>
          <a:p>
            <a:r>
              <a:rPr lang="tr-TR" sz="2400" dirty="0">
                <a:solidFill>
                  <a:srgbClr val="1A1A1A"/>
                </a:solidFill>
                <a:latin typeface="Merriweather"/>
              </a:rPr>
              <a:t>Osborn’un beyin fırtınası tekniği hâlâ yaratıcılıkta yeni fikirler üretmenin en iyi yollarından biridir Osborn’un beyin fırtınası için </a:t>
            </a:r>
            <a:r>
              <a:rPr lang="tr-TR" sz="3200" b="1" dirty="0">
                <a:solidFill>
                  <a:srgbClr val="FF0000"/>
                </a:solidFill>
                <a:latin typeface="Merriweather"/>
              </a:rPr>
              <a:t>temel </a:t>
            </a:r>
            <a:r>
              <a:rPr lang="tr-TR" sz="3200" b="1" dirty="0" smtClean="0">
                <a:solidFill>
                  <a:srgbClr val="FF0000"/>
                </a:solidFill>
                <a:latin typeface="Merriweather"/>
              </a:rPr>
              <a:t>kurallar </a:t>
            </a:r>
            <a:r>
              <a:rPr lang="tr-TR" sz="2400" dirty="0">
                <a:solidFill>
                  <a:srgbClr val="1A1A1A"/>
                </a:solidFill>
                <a:latin typeface="Merriweather"/>
              </a:rPr>
              <a:t>şunlardır:</a:t>
            </a:r>
          </a:p>
        </p:txBody>
      </p:sp>
      <p:sp>
        <p:nvSpPr>
          <p:cNvPr id="3" name="Dikdörtgen 2"/>
          <p:cNvSpPr/>
          <p:nvPr/>
        </p:nvSpPr>
        <p:spPr>
          <a:xfrm>
            <a:off x="1481072" y="1569050"/>
            <a:ext cx="11037194" cy="4770537"/>
          </a:xfrm>
          <a:prstGeom prst="rect">
            <a:avLst/>
          </a:prstGeom>
        </p:spPr>
        <p:txBody>
          <a:bodyPr wrap="square">
            <a:spAutoFit/>
          </a:bodyPr>
          <a:lstStyle/>
          <a:p>
            <a:r>
              <a:rPr lang="tr-TR" sz="3200" b="1" dirty="0">
                <a:solidFill>
                  <a:srgbClr val="FF0000"/>
                </a:solidFill>
                <a:latin typeface="Merriweather"/>
              </a:rPr>
              <a:t>1. Eleştiri yasaktır.</a:t>
            </a:r>
            <a:r>
              <a:rPr lang="tr-TR" sz="2400" dirty="0">
                <a:solidFill>
                  <a:srgbClr val="1A1A1A"/>
                </a:solidFill>
                <a:latin typeface="Merriweather"/>
              </a:rPr>
              <a:t> Oturumda ortaya atılan fikirler hiçbir şekilde eleştirilmez. İnsanlar düşünme kaslarını gevşetirler ve mantıklı mı mantıksız mı olduklarına bakılmaksızın söylerler. Gerçi fikirleri eleştirmek kişisel değil düşünsel olsa da insanlar düşüncelerinden dolayı kişiliklerinin eleştirildiğini zannederler ve mahcup olurlar, ezilebilirler, alınabilirler, üzülebilirler. O zaman da şüpheli gördüğü fikirleri saklarlar. Belki saklanan fikir en iyi fikir olacaktır</a:t>
            </a:r>
            <a:r>
              <a:rPr lang="tr-TR" sz="2400" dirty="0" smtClean="0">
                <a:solidFill>
                  <a:srgbClr val="1A1A1A"/>
                </a:solidFill>
                <a:latin typeface="Merriweather"/>
              </a:rPr>
              <a:t>.</a:t>
            </a:r>
          </a:p>
          <a:p>
            <a:endParaRPr lang="tr-TR" sz="2400" dirty="0">
              <a:solidFill>
                <a:srgbClr val="1A1A1A"/>
              </a:solidFill>
              <a:latin typeface="Merriweather"/>
            </a:endParaRPr>
          </a:p>
          <a:p>
            <a:endParaRPr lang="tr-TR" sz="2400" dirty="0" smtClean="0">
              <a:solidFill>
                <a:srgbClr val="1A1A1A"/>
              </a:solidFill>
              <a:latin typeface="Merriweather"/>
            </a:endParaRPr>
          </a:p>
          <a:p>
            <a:endParaRPr lang="tr-TR" sz="2400" dirty="0">
              <a:solidFill>
                <a:srgbClr val="1A1A1A"/>
              </a:solidFill>
              <a:latin typeface="Merriweather"/>
            </a:endParaRPr>
          </a:p>
          <a:p>
            <a:endParaRPr lang="tr-TR" sz="2400" dirty="0">
              <a:solidFill>
                <a:srgbClr val="1A1A1A"/>
              </a:solidFill>
              <a:latin typeface="Merriweather"/>
            </a:endParaRPr>
          </a:p>
          <a:p>
            <a:r>
              <a:rPr lang="tr-TR" sz="3200" b="1" dirty="0">
                <a:solidFill>
                  <a:srgbClr val="FF0000"/>
                </a:solidFill>
                <a:latin typeface="Merriweather"/>
              </a:rPr>
              <a:t>2. Düşünmeden konuşmak.</a:t>
            </a:r>
            <a:r>
              <a:rPr lang="tr-TR" sz="2400" dirty="0">
                <a:solidFill>
                  <a:srgbClr val="1A1A1A"/>
                </a:solidFill>
                <a:latin typeface="Merriweather"/>
              </a:rPr>
              <a:t> Düşüncenin sahibi bile aklına gelen hiçbir düşünceye filtre, set, süzgeç koymamalı, </a:t>
            </a:r>
            <a:r>
              <a:rPr lang="tr-TR" sz="2400" dirty="0" err="1">
                <a:solidFill>
                  <a:srgbClr val="1A1A1A"/>
                </a:solidFill>
                <a:latin typeface="Merriweather"/>
              </a:rPr>
              <a:t>otosansür</a:t>
            </a:r>
            <a:r>
              <a:rPr lang="tr-TR" sz="2400" dirty="0">
                <a:solidFill>
                  <a:srgbClr val="1A1A1A"/>
                </a:solidFill>
                <a:latin typeface="Merriweather"/>
              </a:rPr>
              <a:t> olmamalı</a:t>
            </a:r>
            <a:r>
              <a:rPr lang="tr-TR" sz="2400" dirty="0" smtClean="0">
                <a:solidFill>
                  <a:srgbClr val="1A1A1A"/>
                </a:solidFill>
                <a:latin typeface="Merriweather"/>
              </a:rPr>
              <a:t>.</a:t>
            </a:r>
            <a:endParaRPr lang="tr-TR" sz="2400" dirty="0">
              <a:solidFill>
                <a:srgbClr val="1A1A1A"/>
              </a:solidFill>
              <a:latin typeface="Merriweather"/>
            </a:endParaRPr>
          </a:p>
        </p:txBody>
      </p:sp>
    </p:spTree>
    <p:extLst>
      <p:ext uri="{BB962C8B-B14F-4D97-AF65-F5344CB8AC3E}">
        <p14:creationId xmlns:p14="http://schemas.microsoft.com/office/powerpoint/2010/main" val="175260451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708597" y="927699"/>
            <a:ext cx="9779358" cy="5139869"/>
          </a:xfrm>
          <a:prstGeom prst="rect">
            <a:avLst/>
          </a:prstGeom>
        </p:spPr>
        <p:txBody>
          <a:bodyPr wrap="square">
            <a:spAutoFit/>
          </a:bodyPr>
          <a:lstStyle/>
          <a:p>
            <a:r>
              <a:rPr lang="tr-TR" sz="3200" b="1" dirty="0">
                <a:solidFill>
                  <a:srgbClr val="FF0000"/>
                </a:solidFill>
                <a:latin typeface="Merriweather"/>
              </a:rPr>
              <a:t>3. Olabildiğince fazla fikir üretilmelidir.</a:t>
            </a:r>
            <a:r>
              <a:rPr lang="tr-TR" sz="2400" dirty="0">
                <a:solidFill>
                  <a:srgbClr val="1A1A1A"/>
                </a:solidFill>
                <a:latin typeface="Merriweather"/>
              </a:rPr>
              <a:t> Burada amaç oturum sonunda çok fazla fikir üretmiş olmaktır. Çünkü ne kadar çok fikir üretirsek en iyi fikri bulma ihtimali artar. Az fikirden değil, çok fikirden iyi fikir çıkar. Nicelden nitel yakalanabilir</a:t>
            </a:r>
            <a:r>
              <a:rPr lang="tr-TR" sz="2400" dirty="0" smtClean="0">
                <a:solidFill>
                  <a:srgbClr val="1A1A1A"/>
                </a:solidFill>
                <a:latin typeface="Merriweather"/>
              </a:rPr>
              <a:t>.</a:t>
            </a:r>
          </a:p>
          <a:p>
            <a:endParaRPr lang="tr-TR" sz="2400" dirty="0">
              <a:solidFill>
                <a:srgbClr val="1A1A1A"/>
              </a:solidFill>
              <a:latin typeface="Merriweather"/>
            </a:endParaRPr>
          </a:p>
          <a:p>
            <a:endParaRPr lang="tr-TR" sz="2400" dirty="0" smtClean="0">
              <a:solidFill>
                <a:srgbClr val="1A1A1A"/>
              </a:solidFill>
              <a:latin typeface="Merriweather"/>
            </a:endParaRPr>
          </a:p>
          <a:p>
            <a:endParaRPr lang="tr-TR" sz="2400" dirty="0">
              <a:solidFill>
                <a:srgbClr val="1A1A1A"/>
              </a:solidFill>
              <a:latin typeface="Merriweather"/>
            </a:endParaRPr>
          </a:p>
          <a:p>
            <a:endParaRPr lang="tr-TR" sz="2400" dirty="0">
              <a:solidFill>
                <a:srgbClr val="1A1A1A"/>
              </a:solidFill>
              <a:latin typeface="Merriweather"/>
            </a:endParaRPr>
          </a:p>
          <a:p>
            <a:r>
              <a:rPr lang="tr-TR" sz="3200" b="1" dirty="0">
                <a:solidFill>
                  <a:srgbClr val="FF0000"/>
                </a:solidFill>
                <a:latin typeface="Merriweather"/>
              </a:rPr>
              <a:t>4. Fikir kombinasyonlarının oluşturulması. </a:t>
            </a:r>
            <a:r>
              <a:rPr lang="tr-TR" sz="2400" dirty="0">
                <a:solidFill>
                  <a:srgbClr val="1A1A1A"/>
                </a:solidFill>
                <a:latin typeface="Merriweather"/>
              </a:rPr>
              <a:t>Fikirleri çağrıştır, geliştir, değiştir, birleştir, çıkar, ters çevir, uyarla, ödünç al (</a:t>
            </a:r>
            <a:r>
              <a:rPr lang="tr-TR" sz="2400" dirty="0" err="1">
                <a:solidFill>
                  <a:srgbClr val="1A1A1A"/>
                </a:solidFill>
                <a:latin typeface="Merriweather"/>
              </a:rPr>
              <a:t>polenleme</a:t>
            </a:r>
            <a:r>
              <a:rPr lang="tr-TR" sz="2400" dirty="0">
                <a:solidFill>
                  <a:srgbClr val="1A1A1A"/>
                </a:solidFill>
                <a:latin typeface="Merriweather"/>
              </a:rPr>
              <a:t>). Fikirler fikirleri uyarır. Ne kadar çok fikir üretilirse o kadar çok uyaran da yaratılmış olmaktadır. Her uyaran da başka fikirlerin çıkmasını sağlamaktadır.</a:t>
            </a:r>
          </a:p>
        </p:txBody>
      </p:sp>
    </p:spTree>
    <p:extLst>
      <p:ext uri="{BB962C8B-B14F-4D97-AF65-F5344CB8AC3E}">
        <p14:creationId xmlns:p14="http://schemas.microsoft.com/office/powerpoint/2010/main" val="240809532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515414" y="213601"/>
            <a:ext cx="10139965" cy="5262979"/>
          </a:xfrm>
          <a:prstGeom prst="rect">
            <a:avLst/>
          </a:prstGeom>
        </p:spPr>
        <p:txBody>
          <a:bodyPr wrap="square">
            <a:spAutoFit/>
          </a:bodyPr>
          <a:lstStyle/>
          <a:p>
            <a:r>
              <a:rPr lang="tr-TR" sz="2400" dirty="0" err="1">
                <a:solidFill>
                  <a:srgbClr val="1A1A1A"/>
                </a:solidFill>
                <a:latin typeface="Merriweather"/>
              </a:rPr>
              <a:t>Osborn</a:t>
            </a:r>
            <a:r>
              <a:rPr lang="tr-TR" sz="2400" dirty="0">
                <a:solidFill>
                  <a:srgbClr val="1A1A1A"/>
                </a:solidFill>
                <a:latin typeface="Merriweather"/>
              </a:rPr>
              <a:t>, beyin </a:t>
            </a:r>
            <a:r>
              <a:rPr lang="tr-TR" sz="2400" dirty="0" err="1">
                <a:solidFill>
                  <a:srgbClr val="1A1A1A"/>
                </a:solidFill>
                <a:latin typeface="Merriweather"/>
              </a:rPr>
              <a:t>firtınası</a:t>
            </a:r>
            <a:r>
              <a:rPr lang="tr-TR" sz="2400" dirty="0">
                <a:solidFill>
                  <a:srgbClr val="1A1A1A"/>
                </a:solidFill>
                <a:latin typeface="Merriweather"/>
              </a:rPr>
              <a:t> için aşağıdaki ilkelerin </a:t>
            </a:r>
            <a:r>
              <a:rPr lang="tr-TR" sz="2400" dirty="0" err="1">
                <a:solidFill>
                  <a:srgbClr val="1A1A1A"/>
                </a:solidFill>
                <a:latin typeface="Merriweather"/>
              </a:rPr>
              <a:t>ulgulanmasını</a:t>
            </a:r>
            <a:r>
              <a:rPr lang="tr-TR" sz="2400" dirty="0">
                <a:solidFill>
                  <a:srgbClr val="1A1A1A"/>
                </a:solidFill>
                <a:latin typeface="Merriweather"/>
              </a:rPr>
              <a:t> istemiştir </a:t>
            </a:r>
            <a:r>
              <a:rPr lang="tr-TR" sz="2400" dirty="0" smtClean="0">
                <a:solidFill>
                  <a:srgbClr val="1A1A1A"/>
                </a:solidFill>
                <a:latin typeface="Merriweather"/>
              </a:rPr>
              <a:t>:</a:t>
            </a:r>
          </a:p>
          <a:p>
            <a:endParaRPr lang="tr-TR" sz="2400" dirty="0">
              <a:solidFill>
                <a:srgbClr val="1A1A1A"/>
              </a:solidFill>
              <a:latin typeface="Merriweather"/>
            </a:endParaRPr>
          </a:p>
          <a:p>
            <a:r>
              <a:rPr lang="tr-TR" sz="2400" b="1" dirty="0">
                <a:solidFill>
                  <a:srgbClr val="FF0000"/>
                </a:solidFill>
                <a:latin typeface="Merriweather"/>
              </a:rPr>
              <a:t>Başla, devam et</a:t>
            </a:r>
            <a:r>
              <a:rPr lang="tr-TR" sz="2400" b="1" dirty="0">
                <a:solidFill>
                  <a:srgbClr val="1A1A1A"/>
                </a:solidFill>
                <a:latin typeface="Merriweather"/>
              </a:rPr>
              <a:t>:</a:t>
            </a:r>
            <a:r>
              <a:rPr lang="tr-TR" sz="2400" dirty="0">
                <a:solidFill>
                  <a:srgbClr val="1A1A1A"/>
                </a:solidFill>
                <a:latin typeface="Merriweather"/>
              </a:rPr>
              <a:t> Düşünce üretmek için başla ve durma. Mutlaka düşüncenin özgün olması gerekmiyor. Düşünceni saklama, söyle</a:t>
            </a:r>
            <a:r>
              <a:rPr lang="tr-TR" sz="2400" dirty="0" smtClean="0">
                <a:solidFill>
                  <a:srgbClr val="1A1A1A"/>
                </a:solidFill>
                <a:latin typeface="Merriweather"/>
              </a:rPr>
              <a:t>.</a:t>
            </a:r>
          </a:p>
          <a:p>
            <a:endParaRPr lang="tr-TR" sz="2400" dirty="0">
              <a:solidFill>
                <a:srgbClr val="1A1A1A"/>
              </a:solidFill>
              <a:latin typeface="Merriweather"/>
            </a:endParaRPr>
          </a:p>
          <a:p>
            <a:r>
              <a:rPr lang="tr-TR" sz="2400" b="1" dirty="0">
                <a:solidFill>
                  <a:srgbClr val="FF0000"/>
                </a:solidFill>
                <a:latin typeface="Merriweather"/>
              </a:rPr>
              <a:t>Odaklan</a:t>
            </a:r>
            <a:r>
              <a:rPr lang="tr-TR" sz="2400" b="1" dirty="0">
                <a:solidFill>
                  <a:srgbClr val="1A1A1A"/>
                </a:solidFill>
                <a:latin typeface="Merriweather"/>
              </a:rPr>
              <a:t>:</a:t>
            </a:r>
            <a:r>
              <a:rPr lang="tr-TR" sz="2400" dirty="0">
                <a:solidFill>
                  <a:srgbClr val="1A1A1A"/>
                </a:solidFill>
                <a:latin typeface="Merriweather"/>
              </a:rPr>
              <a:t> Hangi konu, sorun ve ihtiyaç için düşünce üreteceksen sadece ona odaklan. Bütün dikkatini oraya topla</a:t>
            </a:r>
            <a:r>
              <a:rPr lang="tr-TR" sz="2400" dirty="0" smtClean="0">
                <a:solidFill>
                  <a:srgbClr val="1A1A1A"/>
                </a:solidFill>
                <a:latin typeface="Merriweather"/>
              </a:rPr>
              <a:t>.</a:t>
            </a:r>
          </a:p>
          <a:p>
            <a:endParaRPr lang="tr-TR" sz="2400" dirty="0">
              <a:solidFill>
                <a:srgbClr val="1A1A1A"/>
              </a:solidFill>
              <a:latin typeface="Merriweather"/>
            </a:endParaRPr>
          </a:p>
          <a:p>
            <a:r>
              <a:rPr lang="tr-TR" sz="2400" b="1" dirty="0">
                <a:solidFill>
                  <a:srgbClr val="FF0000"/>
                </a:solidFill>
                <a:latin typeface="Merriweather"/>
              </a:rPr>
              <a:t>Dikkatini topla, uyanık ol</a:t>
            </a:r>
            <a:r>
              <a:rPr lang="tr-TR" sz="2400" b="1" dirty="0">
                <a:solidFill>
                  <a:srgbClr val="1A1A1A"/>
                </a:solidFill>
                <a:latin typeface="Merriweather"/>
              </a:rPr>
              <a:t>:</a:t>
            </a:r>
            <a:r>
              <a:rPr lang="tr-TR" sz="2400" dirty="0">
                <a:solidFill>
                  <a:srgbClr val="1A1A1A"/>
                </a:solidFill>
                <a:latin typeface="Merriweather"/>
              </a:rPr>
              <a:t> Herkes uyanık ve dikkatli sende uyanık ol, gevşeme</a:t>
            </a:r>
            <a:r>
              <a:rPr lang="tr-TR" sz="2400" dirty="0" smtClean="0">
                <a:solidFill>
                  <a:srgbClr val="1A1A1A"/>
                </a:solidFill>
                <a:latin typeface="Merriweather"/>
              </a:rPr>
              <a:t>.</a:t>
            </a:r>
          </a:p>
          <a:p>
            <a:endParaRPr lang="tr-TR" sz="2400" dirty="0">
              <a:solidFill>
                <a:srgbClr val="1A1A1A"/>
              </a:solidFill>
              <a:latin typeface="Merriweather"/>
            </a:endParaRPr>
          </a:p>
          <a:p>
            <a:r>
              <a:rPr lang="tr-TR" sz="2400" b="1" dirty="0">
                <a:solidFill>
                  <a:srgbClr val="FF0000"/>
                </a:solidFill>
                <a:latin typeface="Merriweather"/>
              </a:rPr>
              <a:t>Bırakma</a:t>
            </a:r>
            <a:r>
              <a:rPr lang="tr-TR" sz="2400" b="1" dirty="0">
                <a:solidFill>
                  <a:srgbClr val="1A1A1A"/>
                </a:solidFill>
                <a:latin typeface="Merriweather"/>
              </a:rPr>
              <a:t>:</a:t>
            </a:r>
            <a:r>
              <a:rPr lang="tr-TR" sz="2400" dirty="0">
                <a:solidFill>
                  <a:srgbClr val="1A1A1A"/>
                </a:solidFill>
                <a:latin typeface="Merriweather"/>
              </a:rPr>
              <a:t> Vazgeçme, </a:t>
            </a:r>
            <a:r>
              <a:rPr lang="tr-TR" sz="2400" dirty="0" err="1">
                <a:solidFill>
                  <a:srgbClr val="1A1A1A"/>
                </a:solidFill>
                <a:latin typeface="Merriweather"/>
              </a:rPr>
              <a:t>terketme</a:t>
            </a:r>
            <a:r>
              <a:rPr lang="tr-TR" sz="2400" dirty="0">
                <a:solidFill>
                  <a:srgbClr val="1A1A1A"/>
                </a:solidFill>
                <a:latin typeface="Merriweather"/>
              </a:rPr>
              <a:t>, ısrar et, mutlaka fikir üreteceksin, diren.</a:t>
            </a:r>
          </a:p>
          <a:p>
            <a:r>
              <a:rPr lang="tr-TR" sz="2400" dirty="0">
                <a:solidFill>
                  <a:srgbClr val="1A1A1A"/>
                </a:solidFill>
                <a:latin typeface="Merriweather"/>
              </a:rPr>
              <a:t>Beyin fırtınası, iyi yönetildiği takdirde düşünce motoru, fikir fabrikası olarak kabul edilmektedir. </a:t>
            </a:r>
            <a:endParaRPr lang="tr-TR" sz="2400" b="0" i="0" dirty="0">
              <a:solidFill>
                <a:srgbClr val="1A1A1A"/>
              </a:solidFill>
              <a:effectLst/>
              <a:latin typeface="Merriweather"/>
            </a:endParaRPr>
          </a:p>
        </p:txBody>
      </p:sp>
    </p:spTree>
    <p:extLst>
      <p:ext uri="{BB962C8B-B14F-4D97-AF65-F5344CB8AC3E}">
        <p14:creationId xmlns:p14="http://schemas.microsoft.com/office/powerpoint/2010/main" val="31305190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798749" y="671521"/>
            <a:ext cx="9985419" cy="4832092"/>
          </a:xfrm>
          <a:prstGeom prst="rect">
            <a:avLst/>
          </a:prstGeom>
        </p:spPr>
        <p:txBody>
          <a:bodyPr wrap="square">
            <a:spAutoFit/>
          </a:bodyPr>
          <a:lstStyle/>
          <a:p>
            <a:r>
              <a:rPr lang="tr-TR" sz="3600" dirty="0">
                <a:solidFill>
                  <a:srgbClr val="1A1A1A"/>
                </a:solidFill>
                <a:latin typeface="Merriweather"/>
              </a:rPr>
              <a:t>Kesin olmamakla birlikte takımda </a:t>
            </a:r>
            <a:r>
              <a:rPr lang="tr-TR" sz="4400" b="1" dirty="0">
                <a:solidFill>
                  <a:srgbClr val="FF0000"/>
                </a:solidFill>
                <a:latin typeface="Merriweather"/>
              </a:rPr>
              <a:t>üye sayısının en fazla 12</a:t>
            </a:r>
            <a:r>
              <a:rPr lang="tr-TR" sz="3600" dirty="0">
                <a:solidFill>
                  <a:srgbClr val="1A1A1A"/>
                </a:solidFill>
                <a:latin typeface="Merriweather"/>
              </a:rPr>
              <a:t> olması istenmektedir. Takımın </a:t>
            </a:r>
            <a:r>
              <a:rPr lang="tr-TR" sz="4000" b="1" dirty="0">
                <a:solidFill>
                  <a:srgbClr val="FF0000"/>
                </a:solidFill>
                <a:latin typeface="Merriweather"/>
              </a:rPr>
              <a:t>çalışma süresi 30-60 dakika </a:t>
            </a:r>
            <a:r>
              <a:rPr lang="tr-TR" sz="3600" dirty="0">
                <a:solidFill>
                  <a:srgbClr val="1A1A1A"/>
                </a:solidFill>
                <a:latin typeface="Merriweather"/>
              </a:rPr>
              <a:t>olmasının uygun olacağı ileri sürülmektedir. </a:t>
            </a:r>
            <a:endParaRPr lang="tr-TR" sz="3600" dirty="0" smtClean="0">
              <a:solidFill>
                <a:srgbClr val="1A1A1A"/>
              </a:solidFill>
              <a:latin typeface="Merriweather"/>
            </a:endParaRPr>
          </a:p>
          <a:p>
            <a:endParaRPr lang="tr-TR" sz="3600" dirty="0">
              <a:solidFill>
                <a:srgbClr val="1A1A1A"/>
              </a:solidFill>
              <a:latin typeface="Merriweather"/>
            </a:endParaRPr>
          </a:p>
          <a:p>
            <a:r>
              <a:rPr lang="tr-TR" sz="3600" dirty="0" smtClean="0">
                <a:solidFill>
                  <a:srgbClr val="1A1A1A"/>
                </a:solidFill>
                <a:latin typeface="Merriweather"/>
              </a:rPr>
              <a:t>Takım </a:t>
            </a:r>
            <a:r>
              <a:rPr lang="tr-TR" sz="3600" dirty="0">
                <a:solidFill>
                  <a:srgbClr val="1A1A1A"/>
                </a:solidFill>
                <a:latin typeface="Merriweather"/>
              </a:rPr>
              <a:t>üyelerin seanslarda sırayla konuşmaması verimliliği artırmaktadır. Ayrıca takım bir lider tarafından yönetilmesi gerekmektedir.</a:t>
            </a:r>
          </a:p>
        </p:txBody>
      </p:sp>
    </p:spTree>
    <p:extLst>
      <p:ext uri="{BB962C8B-B14F-4D97-AF65-F5344CB8AC3E}">
        <p14:creationId xmlns:p14="http://schemas.microsoft.com/office/powerpoint/2010/main" val="413923442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489656" y="136326"/>
            <a:ext cx="10307392" cy="6555641"/>
          </a:xfrm>
          <a:prstGeom prst="rect">
            <a:avLst/>
          </a:prstGeom>
        </p:spPr>
        <p:txBody>
          <a:bodyPr wrap="square">
            <a:spAutoFit/>
          </a:bodyPr>
          <a:lstStyle/>
          <a:p>
            <a:r>
              <a:rPr lang="tr-TR" sz="2400" dirty="0">
                <a:solidFill>
                  <a:srgbClr val="1A1A1A"/>
                </a:solidFill>
                <a:latin typeface="Merriweather"/>
              </a:rPr>
              <a:t>ABD’nin ünlü tasarım firması IDEO beyin fırtınasında yapılması ve yapılmaması gerekenleri aşağıdaki gibi </a:t>
            </a:r>
            <a:r>
              <a:rPr lang="tr-TR" sz="2400" dirty="0" smtClean="0">
                <a:solidFill>
                  <a:srgbClr val="1A1A1A"/>
                </a:solidFill>
                <a:latin typeface="Merriweather"/>
              </a:rPr>
              <a:t>sıralamıştır:</a:t>
            </a:r>
            <a:endParaRPr lang="tr-TR" sz="2400" dirty="0">
              <a:solidFill>
                <a:srgbClr val="1A1A1A"/>
              </a:solidFill>
              <a:latin typeface="Merriweather"/>
            </a:endParaRPr>
          </a:p>
          <a:p>
            <a:endParaRPr lang="tr-TR" sz="2400" b="1" dirty="0" smtClean="0">
              <a:solidFill>
                <a:srgbClr val="1A1A1A"/>
              </a:solidFill>
              <a:latin typeface="Merriweather"/>
            </a:endParaRPr>
          </a:p>
          <a:p>
            <a:endParaRPr lang="tr-TR" sz="2400" b="1" dirty="0">
              <a:solidFill>
                <a:srgbClr val="1A1A1A"/>
              </a:solidFill>
              <a:latin typeface="Merriweather"/>
            </a:endParaRPr>
          </a:p>
          <a:p>
            <a:r>
              <a:rPr lang="tr-TR" sz="2400" b="1" dirty="0" smtClean="0">
                <a:solidFill>
                  <a:srgbClr val="FF0000"/>
                </a:solidFill>
                <a:latin typeface="Merriweather"/>
              </a:rPr>
              <a:t>Yapılması </a:t>
            </a:r>
            <a:r>
              <a:rPr lang="tr-TR" sz="2400" b="1" dirty="0">
                <a:solidFill>
                  <a:srgbClr val="FF0000"/>
                </a:solidFill>
                <a:latin typeface="Merriweather"/>
              </a:rPr>
              <a:t>istenenler</a:t>
            </a:r>
            <a:r>
              <a:rPr lang="tr-TR" sz="2400" b="1" dirty="0" smtClean="0">
                <a:solidFill>
                  <a:srgbClr val="FF0000"/>
                </a:solidFill>
                <a:latin typeface="Merriweather"/>
              </a:rPr>
              <a:t>:</a:t>
            </a:r>
          </a:p>
          <a:p>
            <a:endParaRPr lang="tr-TR" sz="2400" dirty="0">
              <a:solidFill>
                <a:srgbClr val="FF0000"/>
              </a:solidFill>
              <a:latin typeface="Merriweather"/>
            </a:endParaRPr>
          </a:p>
          <a:p>
            <a:pPr>
              <a:lnSpc>
                <a:spcPct val="150000"/>
              </a:lnSpc>
            </a:pPr>
            <a:r>
              <a:rPr lang="tr-TR" sz="2400" dirty="0">
                <a:solidFill>
                  <a:srgbClr val="1A1A1A"/>
                </a:solidFill>
                <a:latin typeface="Merriweather"/>
              </a:rPr>
              <a:t>• </a:t>
            </a:r>
            <a:r>
              <a:rPr lang="tr-TR" sz="2000" dirty="0">
                <a:solidFill>
                  <a:srgbClr val="1A1A1A"/>
                </a:solidFill>
                <a:latin typeface="Merriweather"/>
              </a:rPr>
              <a:t>Sorun, konu, ihtiyaç iyice tanımlanmalı</a:t>
            </a:r>
            <a:br>
              <a:rPr lang="tr-TR" sz="2000" dirty="0">
                <a:solidFill>
                  <a:srgbClr val="1A1A1A"/>
                </a:solidFill>
                <a:latin typeface="Merriweather"/>
              </a:rPr>
            </a:br>
            <a:r>
              <a:rPr lang="tr-TR" sz="2000" dirty="0">
                <a:solidFill>
                  <a:srgbClr val="1A1A1A"/>
                </a:solidFill>
                <a:latin typeface="Merriweather"/>
              </a:rPr>
              <a:t>• Takımda çıkan fikirlerin herkesin görebileceği yere yazılmalı</a:t>
            </a:r>
            <a:br>
              <a:rPr lang="tr-TR" sz="2000" dirty="0">
                <a:solidFill>
                  <a:srgbClr val="1A1A1A"/>
                </a:solidFill>
                <a:latin typeface="Merriweather"/>
              </a:rPr>
            </a:br>
            <a:r>
              <a:rPr lang="tr-TR" sz="2000" dirty="0">
                <a:solidFill>
                  <a:srgbClr val="1A1A1A"/>
                </a:solidFill>
                <a:latin typeface="Merriweather"/>
              </a:rPr>
              <a:t>• Fikirlere numara verilmeli</a:t>
            </a:r>
            <a:br>
              <a:rPr lang="tr-TR" sz="2000" dirty="0">
                <a:solidFill>
                  <a:srgbClr val="1A1A1A"/>
                </a:solidFill>
                <a:latin typeface="Merriweather"/>
              </a:rPr>
            </a:br>
            <a:r>
              <a:rPr lang="tr-TR" sz="2000" dirty="0">
                <a:solidFill>
                  <a:srgbClr val="1A1A1A"/>
                </a:solidFill>
                <a:latin typeface="Merriweather"/>
              </a:rPr>
              <a:t>• Aykırı ve yabancı fikirler teşvik edilmeli</a:t>
            </a:r>
            <a:br>
              <a:rPr lang="tr-TR" sz="2000" dirty="0">
                <a:solidFill>
                  <a:srgbClr val="1A1A1A"/>
                </a:solidFill>
                <a:latin typeface="Merriweather"/>
              </a:rPr>
            </a:br>
            <a:r>
              <a:rPr lang="tr-TR" sz="2000" dirty="0">
                <a:solidFill>
                  <a:srgbClr val="1A1A1A"/>
                </a:solidFill>
                <a:latin typeface="Merriweather"/>
              </a:rPr>
              <a:t>• Görsel olunmalı</a:t>
            </a:r>
            <a:br>
              <a:rPr lang="tr-TR" sz="2000" dirty="0">
                <a:solidFill>
                  <a:srgbClr val="1A1A1A"/>
                </a:solidFill>
                <a:latin typeface="Merriweather"/>
              </a:rPr>
            </a:br>
            <a:r>
              <a:rPr lang="tr-TR" sz="2000" dirty="0">
                <a:solidFill>
                  <a:srgbClr val="1A1A1A"/>
                </a:solidFill>
                <a:latin typeface="Merriweather"/>
              </a:rPr>
              <a:t>• Ilımlı, dostane rekabet başlatılmalı</a:t>
            </a:r>
            <a:br>
              <a:rPr lang="tr-TR" sz="2000" dirty="0">
                <a:solidFill>
                  <a:srgbClr val="1A1A1A"/>
                </a:solidFill>
                <a:latin typeface="Merriweather"/>
              </a:rPr>
            </a:br>
            <a:r>
              <a:rPr lang="tr-TR" sz="2000" dirty="0">
                <a:solidFill>
                  <a:srgbClr val="1A1A1A"/>
                </a:solidFill>
                <a:latin typeface="Merriweather"/>
              </a:rPr>
              <a:t>• Takımlar, birbiriyle iyi ilişkiler kuran, kendine güvenli, başarı güdüsü yüksek, heyecanlı, tutkulu yani sıcak olmalı</a:t>
            </a:r>
            <a:br>
              <a:rPr lang="tr-TR" sz="2000" dirty="0">
                <a:solidFill>
                  <a:srgbClr val="1A1A1A"/>
                </a:solidFill>
                <a:latin typeface="Merriweather"/>
              </a:rPr>
            </a:br>
            <a:r>
              <a:rPr lang="tr-TR" sz="2000" dirty="0">
                <a:solidFill>
                  <a:srgbClr val="1A1A1A"/>
                </a:solidFill>
                <a:latin typeface="Merriweather"/>
              </a:rPr>
              <a:t>• Bir saatlik oturumda en az yüz fikir </a:t>
            </a:r>
            <a:r>
              <a:rPr lang="tr-TR" sz="2000" dirty="0" smtClean="0">
                <a:solidFill>
                  <a:srgbClr val="1A1A1A"/>
                </a:solidFill>
                <a:latin typeface="Merriweather"/>
              </a:rPr>
              <a:t>üretilebilmeli</a:t>
            </a:r>
            <a:endParaRPr lang="tr-TR" sz="2000" dirty="0">
              <a:solidFill>
                <a:srgbClr val="1A1A1A"/>
              </a:solidFill>
              <a:latin typeface="Merriweather"/>
            </a:endParaRPr>
          </a:p>
        </p:txBody>
      </p:sp>
    </p:spTree>
    <p:extLst>
      <p:ext uri="{BB962C8B-B14F-4D97-AF65-F5344CB8AC3E}">
        <p14:creationId xmlns:p14="http://schemas.microsoft.com/office/powerpoint/2010/main" val="85480248"/>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708596" y="728754"/>
            <a:ext cx="9714963" cy="4031873"/>
          </a:xfrm>
          <a:prstGeom prst="rect">
            <a:avLst/>
          </a:prstGeom>
        </p:spPr>
        <p:txBody>
          <a:bodyPr wrap="square">
            <a:spAutoFit/>
          </a:bodyPr>
          <a:lstStyle/>
          <a:p>
            <a:r>
              <a:rPr lang="tr-TR" sz="3200" b="1" dirty="0" smtClean="0">
                <a:solidFill>
                  <a:srgbClr val="FF0000"/>
                </a:solidFill>
                <a:latin typeface="Merriweather"/>
              </a:rPr>
              <a:t>Yapılması </a:t>
            </a:r>
            <a:r>
              <a:rPr lang="tr-TR" sz="3200" b="1" dirty="0">
                <a:solidFill>
                  <a:srgbClr val="FF0000"/>
                </a:solidFill>
                <a:latin typeface="Merriweather"/>
              </a:rPr>
              <a:t>istenmeyenler</a:t>
            </a:r>
            <a:r>
              <a:rPr lang="tr-TR" sz="3200" b="1" dirty="0" smtClean="0">
                <a:solidFill>
                  <a:srgbClr val="FF0000"/>
                </a:solidFill>
                <a:latin typeface="Merriweather"/>
              </a:rPr>
              <a:t>:</a:t>
            </a:r>
          </a:p>
          <a:p>
            <a:endParaRPr lang="tr-TR" sz="3200" b="1" dirty="0">
              <a:solidFill>
                <a:srgbClr val="FF0000"/>
              </a:solidFill>
              <a:latin typeface="Merriweather"/>
            </a:endParaRPr>
          </a:p>
          <a:p>
            <a:endParaRPr lang="tr-TR" sz="3200" dirty="0">
              <a:solidFill>
                <a:srgbClr val="FF0000"/>
              </a:solidFill>
              <a:latin typeface="Merriweather"/>
            </a:endParaRPr>
          </a:p>
          <a:p>
            <a:r>
              <a:rPr lang="tr-TR" sz="3200" dirty="0">
                <a:solidFill>
                  <a:srgbClr val="1A1A1A"/>
                </a:solidFill>
                <a:latin typeface="Merriweather"/>
              </a:rPr>
              <a:t>• Sıra ile konuşmak</a:t>
            </a:r>
            <a:br>
              <a:rPr lang="tr-TR" sz="3200" dirty="0">
                <a:solidFill>
                  <a:srgbClr val="1A1A1A"/>
                </a:solidFill>
                <a:latin typeface="Merriweather"/>
              </a:rPr>
            </a:br>
            <a:r>
              <a:rPr lang="tr-TR" sz="3200" dirty="0">
                <a:solidFill>
                  <a:srgbClr val="1A1A1A"/>
                </a:solidFill>
                <a:latin typeface="Merriweather"/>
              </a:rPr>
              <a:t>• Hiyerarşiye </a:t>
            </a:r>
            <a:r>
              <a:rPr lang="tr-TR" sz="3200" dirty="0" smtClean="0">
                <a:solidFill>
                  <a:srgbClr val="1A1A1A"/>
                </a:solidFill>
                <a:latin typeface="Merriweather"/>
              </a:rPr>
              <a:t>yer vermek</a:t>
            </a:r>
            <a:r>
              <a:rPr lang="tr-TR" sz="3200" dirty="0">
                <a:solidFill>
                  <a:srgbClr val="1A1A1A"/>
                </a:solidFill>
                <a:latin typeface="Merriweather"/>
              </a:rPr>
              <a:t/>
            </a:r>
            <a:br>
              <a:rPr lang="tr-TR" sz="3200" dirty="0">
                <a:solidFill>
                  <a:srgbClr val="1A1A1A"/>
                </a:solidFill>
                <a:latin typeface="Merriweather"/>
              </a:rPr>
            </a:br>
            <a:r>
              <a:rPr lang="tr-TR" sz="3200" dirty="0">
                <a:solidFill>
                  <a:srgbClr val="1A1A1A"/>
                </a:solidFill>
                <a:latin typeface="Merriweather"/>
              </a:rPr>
              <a:t>• Uzman kişilerin katılması</a:t>
            </a:r>
            <a:br>
              <a:rPr lang="tr-TR" sz="3200" dirty="0">
                <a:solidFill>
                  <a:srgbClr val="1A1A1A"/>
                </a:solidFill>
                <a:latin typeface="Merriweather"/>
              </a:rPr>
            </a:br>
            <a:r>
              <a:rPr lang="tr-TR" sz="3200" dirty="0">
                <a:solidFill>
                  <a:srgbClr val="1A1A1A"/>
                </a:solidFill>
                <a:latin typeface="Merriweather"/>
              </a:rPr>
              <a:t>• Takım üyelerinin not tutması</a:t>
            </a:r>
            <a:br>
              <a:rPr lang="tr-TR" sz="3200" dirty="0">
                <a:solidFill>
                  <a:srgbClr val="1A1A1A"/>
                </a:solidFill>
                <a:latin typeface="Merriweather"/>
              </a:rPr>
            </a:br>
            <a:r>
              <a:rPr lang="tr-TR" sz="3200" dirty="0">
                <a:solidFill>
                  <a:srgbClr val="1A1A1A"/>
                </a:solidFill>
                <a:latin typeface="Merriweather"/>
              </a:rPr>
              <a:t>• Her fikrin söylenmemesi.</a:t>
            </a:r>
            <a:endParaRPr lang="tr-TR" sz="3200" b="0" i="0" dirty="0">
              <a:solidFill>
                <a:srgbClr val="1A1A1A"/>
              </a:solidFill>
              <a:effectLst/>
              <a:latin typeface="Merriweather"/>
            </a:endParaRPr>
          </a:p>
        </p:txBody>
      </p:sp>
    </p:spTree>
    <p:extLst>
      <p:ext uri="{BB962C8B-B14F-4D97-AF65-F5344CB8AC3E}">
        <p14:creationId xmlns:p14="http://schemas.microsoft.com/office/powerpoint/2010/main" val="128207576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785869" y="123655"/>
            <a:ext cx="9933906" cy="6186309"/>
          </a:xfrm>
          <a:prstGeom prst="rect">
            <a:avLst/>
          </a:prstGeom>
        </p:spPr>
        <p:txBody>
          <a:bodyPr wrap="square">
            <a:spAutoFit/>
          </a:bodyPr>
          <a:lstStyle/>
          <a:p>
            <a:r>
              <a:rPr lang="tr-TR" sz="3200" b="1" dirty="0" smtClean="0">
                <a:solidFill>
                  <a:srgbClr val="FF0000"/>
                </a:solidFill>
                <a:latin typeface="Merriweather"/>
              </a:rPr>
              <a:t>Beyin </a:t>
            </a:r>
            <a:r>
              <a:rPr lang="tr-TR" sz="3200" b="1" dirty="0">
                <a:solidFill>
                  <a:srgbClr val="FF0000"/>
                </a:solidFill>
                <a:latin typeface="Merriweather"/>
              </a:rPr>
              <a:t>yazma </a:t>
            </a:r>
            <a:r>
              <a:rPr lang="tr-TR" sz="3200" b="1" dirty="0" smtClean="0">
                <a:solidFill>
                  <a:srgbClr val="FF0000"/>
                </a:solidFill>
                <a:latin typeface="Merriweather"/>
              </a:rPr>
              <a:t>tekniği</a:t>
            </a:r>
          </a:p>
          <a:p>
            <a:endParaRPr lang="tr-TR" sz="2800" dirty="0">
              <a:solidFill>
                <a:srgbClr val="1A1A1A"/>
              </a:solidFill>
              <a:latin typeface="Merriweather"/>
            </a:endParaRPr>
          </a:p>
          <a:p>
            <a:r>
              <a:rPr lang="tr-TR" sz="2800" dirty="0" smtClean="0">
                <a:solidFill>
                  <a:srgbClr val="1A1A1A"/>
                </a:solidFill>
                <a:latin typeface="Merriweather"/>
              </a:rPr>
              <a:t>Takımda </a:t>
            </a:r>
            <a:r>
              <a:rPr lang="tr-TR" sz="2800" dirty="0">
                <a:solidFill>
                  <a:srgbClr val="1A1A1A"/>
                </a:solidFill>
                <a:latin typeface="Merriweather"/>
              </a:rPr>
              <a:t>bazılarının baskın şekilde grubu etkileyerek hep kendi fikirlerinin öne çıkmasını önlenmektedir</a:t>
            </a:r>
            <a:r>
              <a:rPr lang="tr-TR" sz="2800" dirty="0" smtClean="0">
                <a:solidFill>
                  <a:srgbClr val="1A1A1A"/>
                </a:solidFill>
                <a:latin typeface="Merriweather"/>
              </a:rPr>
              <a:t>.</a:t>
            </a:r>
          </a:p>
          <a:p>
            <a:endParaRPr lang="tr-TR" sz="2800" dirty="0">
              <a:solidFill>
                <a:srgbClr val="1A1A1A"/>
              </a:solidFill>
              <a:latin typeface="Merriweather"/>
            </a:endParaRPr>
          </a:p>
          <a:p>
            <a:r>
              <a:rPr lang="tr-TR" sz="2800" dirty="0" smtClean="0">
                <a:solidFill>
                  <a:srgbClr val="1A1A1A"/>
                </a:solidFill>
                <a:latin typeface="Merriweather"/>
              </a:rPr>
              <a:t> </a:t>
            </a:r>
            <a:r>
              <a:rPr lang="tr-TR" sz="2800" dirty="0">
                <a:solidFill>
                  <a:srgbClr val="1A1A1A"/>
                </a:solidFill>
                <a:latin typeface="Merriweather"/>
              </a:rPr>
              <a:t>Bu teknikte takımdaki herkes bir fikir (üç dakikada üç fikir de üretilebilir) üretir. Bunları bir kağıda yazarak masaya koyar. Herkes fikrini yazılı olarak getirdikten sonra içinden tesadüfen biri seçilir, masanın etrafında sıralanan katılımcıdan elden ele geçer. </a:t>
            </a:r>
            <a:endParaRPr lang="tr-TR" sz="2800" dirty="0" smtClean="0">
              <a:solidFill>
                <a:srgbClr val="1A1A1A"/>
              </a:solidFill>
              <a:latin typeface="Merriweather"/>
            </a:endParaRPr>
          </a:p>
          <a:p>
            <a:r>
              <a:rPr lang="tr-TR" sz="2800" dirty="0" smtClean="0">
                <a:solidFill>
                  <a:srgbClr val="1A1A1A"/>
                </a:solidFill>
                <a:latin typeface="Merriweather"/>
              </a:rPr>
              <a:t>Fikir </a:t>
            </a:r>
            <a:r>
              <a:rPr lang="tr-TR" sz="2800" dirty="0">
                <a:solidFill>
                  <a:srgbClr val="1A1A1A"/>
                </a:solidFill>
                <a:latin typeface="Merriweather"/>
              </a:rPr>
              <a:t>size gelince mutlaka genişletmeniz gerekmektedir. Süreç masadaki tüm fikirler bitinceye kadar devam eder. Daha sonra bu teknikle oynayarak daha değişik beyin yazma teknikleri bulunmuştur</a:t>
            </a:r>
            <a:r>
              <a:rPr lang="tr-TR" sz="2800" dirty="0" smtClean="0">
                <a:solidFill>
                  <a:srgbClr val="1A1A1A"/>
                </a:solidFill>
                <a:latin typeface="Merriweather"/>
              </a:rPr>
              <a:t>.</a:t>
            </a:r>
            <a:endParaRPr lang="tr-TR" sz="2800" dirty="0"/>
          </a:p>
        </p:txBody>
      </p:sp>
    </p:spTree>
    <p:extLst>
      <p:ext uri="{BB962C8B-B14F-4D97-AF65-F5344CB8AC3E}">
        <p14:creationId xmlns:p14="http://schemas.microsoft.com/office/powerpoint/2010/main" val="3473643466"/>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57188" y="108284"/>
            <a:ext cx="11800555" cy="806960"/>
          </a:xfrm>
        </p:spPr>
        <p:txBody>
          <a:bodyPr>
            <a:normAutofit fontScale="90000"/>
          </a:bodyPr>
          <a:lstStyle/>
          <a:p>
            <a:pPr algn="ctr"/>
            <a:r>
              <a:rPr lang="tr-TR" altLang="tr-TR" dirty="0"/>
              <a:t>Altı Şapkalı Düşünme Tekniği</a:t>
            </a:r>
          </a:p>
        </p:txBody>
      </p:sp>
      <p:pic>
        <p:nvPicPr>
          <p:cNvPr id="7" name="3 İçerik Yer Tutucusu"/>
          <p:cNvPicPr>
            <a:picLocks/>
          </p:cNvPicPr>
          <p:nvPr/>
        </p:nvPicPr>
        <p:blipFill rotWithShape="1">
          <a:blip r:embed="rId2">
            <a:extLst>
              <a:ext uri="{28A0092B-C50C-407E-A947-70E740481C1C}">
                <a14:useLocalDpi xmlns:a14="http://schemas.microsoft.com/office/drawing/2010/main" val="0"/>
              </a:ext>
            </a:extLst>
          </a:blip>
          <a:srcRect l="35703" t="25536" r="12067" b="26872"/>
          <a:stretch/>
        </p:blipFill>
        <p:spPr>
          <a:xfrm>
            <a:off x="200777" y="1431757"/>
            <a:ext cx="11956966" cy="5125454"/>
          </a:xfrm>
          <a:prstGeom prst="rect">
            <a:avLst/>
          </a:prstGeom>
        </p:spPr>
      </p:pic>
    </p:spTree>
    <p:extLst>
      <p:ext uri="{BB962C8B-B14F-4D97-AF65-F5344CB8AC3E}">
        <p14:creationId xmlns:p14="http://schemas.microsoft.com/office/powerpoint/2010/main" val="245870188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505898" y="719138"/>
            <a:ext cx="11162361" cy="5727210"/>
          </a:xfrm>
          <a:prstGeom prst="rect">
            <a:avLst/>
          </a:prstGeom>
        </p:spPr>
        <p:txBody>
          <a:bodyPr vert="horz" wrap="square" lIns="90000" tIns="46800" rIns="90000" bIns="4680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1313" indent="-341313" algn="l" defTabSz="449263">
              <a:lnSpc>
                <a:spcPct val="150000"/>
              </a:lnSpc>
              <a:spcBef>
                <a:spcPts val="725"/>
              </a:spcBef>
              <a:buClr>
                <a:srgbClr val="FF0066"/>
              </a:buClr>
              <a:buFont typeface="Wingdings" panose="05000000000000000000" pitchFamily="2" charset="2"/>
              <a:buChar char="v"/>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tr-TR" b="1" dirty="0" err="1" smtClean="0"/>
              <a:t>Zek</a:t>
            </a:r>
            <a:r>
              <a:rPr lang="tr-TR" altLang="tr-TR" b="1" dirty="0" smtClean="0"/>
              <a:t>a</a:t>
            </a:r>
            <a:endParaRPr lang="en-GB" altLang="tr-TR" b="1" dirty="0" smtClean="0"/>
          </a:p>
          <a:p>
            <a:pPr marL="341313" indent="-341313" algn="l" defTabSz="449263">
              <a:lnSpc>
                <a:spcPct val="150000"/>
              </a:lnSpc>
              <a:spcBef>
                <a:spcPts val="725"/>
              </a:spcBef>
              <a:buClr>
                <a:srgbClr val="FF0066"/>
              </a:buClr>
              <a:buFont typeface="Wingdings" panose="05000000000000000000" pitchFamily="2" charset="2"/>
              <a:buChar char="v"/>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tr-TR" b="1" dirty="0" err="1" smtClean="0">
                <a:solidFill>
                  <a:srgbClr val="FF0000"/>
                </a:solidFill>
              </a:rPr>
              <a:t>Esnek</a:t>
            </a:r>
            <a:r>
              <a:rPr lang="en-GB" altLang="tr-TR" b="1" dirty="0" smtClean="0">
                <a:solidFill>
                  <a:srgbClr val="FF0000"/>
                </a:solidFill>
              </a:rPr>
              <a:t> </a:t>
            </a:r>
            <a:r>
              <a:rPr lang="en-GB" altLang="tr-TR" b="1" dirty="0" err="1" smtClean="0">
                <a:solidFill>
                  <a:srgbClr val="FF0000"/>
                </a:solidFill>
              </a:rPr>
              <a:t>düşün</a:t>
            </a:r>
            <a:r>
              <a:rPr lang="tr-TR" altLang="tr-TR" b="1" dirty="0" smtClean="0">
                <a:solidFill>
                  <a:srgbClr val="FF0000"/>
                </a:solidFill>
              </a:rPr>
              <a:t>ce</a:t>
            </a:r>
            <a:endParaRPr lang="en-GB" altLang="tr-TR" b="1" dirty="0" smtClean="0">
              <a:solidFill>
                <a:srgbClr val="FF0000"/>
              </a:solidFill>
            </a:endParaRPr>
          </a:p>
          <a:p>
            <a:pPr marL="341313" indent="-341313" algn="l" defTabSz="449263">
              <a:lnSpc>
                <a:spcPct val="150000"/>
              </a:lnSpc>
              <a:spcBef>
                <a:spcPts val="725"/>
              </a:spcBef>
              <a:buClr>
                <a:srgbClr val="0000FF"/>
              </a:buClr>
              <a:buFont typeface="Wingdings" panose="05000000000000000000" pitchFamily="2" charset="2"/>
              <a:buChar char="v"/>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tr-TR" b="1" dirty="0" err="1" smtClean="0"/>
              <a:t>Geniş</a:t>
            </a:r>
            <a:r>
              <a:rPr lang="en-GB" altLang="tr-TR" b="1" dirty="0" smtClean="0"/>
              <a:t> </a:t>
            </a:r>
            <a:r>
              <a:rPr lang="en-GB" altLang="tr-TR" b="1" dirty="0" err="1" smtClean="0"/>
              <a:t>hayal</a:t>
            </a:r>
            <a:r>
              <a:rPr lang="en-GB" altLang="tr-TR" b="1" dirty="0" smtClean="0"/>
              <a:t> </a:t>
            </a:r>
            <a:r>
              <a:rPr lang="en-GB" altLang="tr-TR" b="1" dirty="0" err="1" smtClean="0"/>
              <a:t>gücü</a:t>
            </a:r>
            <a:endParaRPr lang="en-GB" altLang="tr-TR" b="1" dirty="0" smtClean="0"/>
          </a:p>
          <a:p>
            <a:pPr marL="341313" indent="-341313" algn="l" defTabSz="449263">
              <a:lnSpc>
                <a:spcPct val="150000"/>
              </a:lnSpc>
              <a:spcBef>
                <a:spcPts val="725"/>
              </a:spcBef>
              <a:buClr>
                <a:srgbClr val="0000FF"/>
              </a:buClr>
              <a:buFont typeface="Wingdings" panose="05000000000000000000" pitchFamily="2" charset="2"/>
              <a:buChar char="v"/>
              <a:tabLst>
                <a:tab pos="911225" algn="l"/>
                <a:tab pos="1825625" algn="l"/>
                <a:tab pos="2740025" algn="l"/>
                <a:tab pos="3654425" algn="l"/>
                <a:tab pos="4568825" algn="l"/>
                <a:tab pos="5483225" algn="l"/>
                <a:tab pos="6397625" algn="l"/>
                <a:tab pos="7312025" algn="l"/>
                <a:tab pos="8226425" algn="l"/>
                <a:tab pos="9140825" algn="l"/>
                <a:tab pos="10055225" algn="l"/>
              </a:tabLst>
            </a:pPr>
            <a:r>
              <a:rPr lang="tr-TR" altLang="tr-TR" b="1" dirty="0" smtClean="0">
                <a:solidFill>
                  <a:srgbClr val="FF0000"/>
                </a:solidFill>
              </a:rPr>
              <a:t>Kendine güven</a:t>
            </a:r>
            <a:endParaRPr lang="en-GB" altLang="tr-TR" b="1" dirty="0" smtClean="0">
              <a:solidFill>
                <a:srgbClr val="FF0000"/>
              </a:solidFill>
            </a:endParaRPr>
          </a:p>
          <a:p>
            <a:pPr marL="341313" indent="-341313" algn="l" defTabSz="449263">
              <a:lnSpc>
                <a:spcPct val="150000"/>
              </a:lnSpc>
              <a:spcBef>
                <a:spcPts val="725"/>
              </a:spcBef>
              <a:buClr>
                <a:srgbClr val="FF0066"/>
              </a:buClr>
              <a:buFont typeface="Wingdings" panose="05000000000000000000" pitchFamily="2" charset="2"/>
              <a:buChar char="v"/>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tr-TR" b="1" dirty="0" err="1" smtClean="0"/>
              <a:t>Zorluklardan</a:t>
            </a:r>
            <a:r>
              <a:rPr lang="en-GB" altLang="tr-TR" b="1" dirty="0" smtClean="0"/>
              <a:t> </a:t>
            </a:r>
            <a:r>
              <a:rPr lang="tr-TR" altLang="tr-TR" b="1" dirty="0" smtClean="0"/>
              <a:t>yılmama</a:t>
            </a:r>
            <a:endParaRPr lang="en-GB" altLang="tr-TR" b="1" dirty="0" smtClean="0"/>
          </a:p>
          <a:p>
            <a:pPr marL="341313" indent="-341313" algn="l" defTabSz="449263">
              <a:lnSpc>
                <a:spcPct val="150000"/>
              </a:lnSpc>
              <a:spcBef>
                <a:spcPts val="725"/>
              </a:spcBef>
              <a:buClr>
                <a:srgbClr val="FF0066"/>
              </a:buClr>
              <a:buFont typeface="Wingdings" panose="05000000000000000000" pitchFamily="2" charset="2"/>
              <a:buChar char="v"/>
              <a:tabLst>
                <a:tab pos="911225" algn="l"/>
                <a:tab pos="1825625" algn="l"/>
                <a:tab pos="2740025" algn="l"/>
                <a:tab pos="3654425" algn="l"/>
                <a:tab pos="4568825" algn="l"/>
                <a:tab pos="5483225" algn="l"/>
                <a:tab pos="6397625" algn="l"/>
                <a:tab pos="7312025" algn="l"/>
                <a:tab pos="8226425" algn="l"/>
                <a:tab pos="9140825" algn="l"/>
                <a:tab pos="10055225" algn="l"/>
              </a:tabLst>
            </a:pPr>
            <a:r>
              <a:rPr lang="tr-TR" altLang="tr-TR" b="1" dirty="0" smtClean="0">
                <a:solidFill>
                  <a:srgbClr val="FF0000"/>
                </a:solidFill>
              </a:rPr>
              <a:t>D</a:t>
            </a:r>
            <a:r>
              <a:rPr lang="en-GB" altLang="tr-TR" b="1" dirty="0" err="1" smtClean="0">
                <a:solidFill>
                  <a:srgbClr val="FF0000"/>
                </a:solidFill>
              </a:rPr>
              <a:t>uyarlı</a:t>
            </a:r>
            <a:r>
              <a:rPr lang="tr-TR" altLang="tr-TR" b="1" dirty="0" smtClean="0">
                <a:solidFill>
                  <a:srgbClr val="FF0000"/>
                </a:solidFill>
              </a:rPr>
              <a:t> ve dışa dönük</a:t>
            </a:r>
            <a:endParaRPr lang="en-GB" altLang="tr-TR" b="1" dirty="0" smtClean="0">
              <a:solidFill>
                <a:srgbClr val="FF0000"/>
              </a:solidFill>
            </a:endParaRPr>
          </a:p>
          <a:p>
            <a:pPr marL="341313" indent="-341313" algn="l" defTabSz="449263">
              <a:lnSpc>
                <a:spcPct val="150000"/>
              </a:lnSpc>
              <a:spcBef>
                <a:spcPts val="725"/>
              </a:spcBef>
              <a:buClr>
                <a:srgbClr val="0000FF"/>
              </a:buClr>
              <a:buFont typeface="Wingdings" panose="05000000000000000000" pitchFamily="2" charset="2"/>
              <a:buChar char="v"/>
              <a:tabLst>
                <a:tab pos="911225" algn="l"/>
                <a:tab pos="1825625" algn="l"/>
                <a:tab pos="2740025" algn="l"/>
                <a:tab pos="3654425" algn="l"/>
                <a:tab pos="4568825" algn="l"/>
                <a:tab pos="5483225" algn="l"/>
                <a:tab pos="6397625" algn="l"/>
                <a:tab pos="7312025" algn="l"/>
                <a:tab pos="8226425" algn="l"/>
                <a:tab pos="9140825" algn="l"/>
                <a:tab pos="10055225" algn="l"/>
              </a:tabLst>
            </a:pPr>
            <a:r>
              <a:rPr lang="tr-TR" altLang="tr-TR" b="1" dirty="0" smtClean="0"/>
              <a:t>D</a:t>
            </a:r>
            <a:r>
              <a:rPr lang="en-GB" altLang="tr-TR" b="1" dirty="0" err="1" smtClean="0"/>
              <a:t>etaylar</a:t>
            </a:r>
            <a:r>
              <a:rPr lang="tr-TR" altLang="tr-TR" b="1" dirty="0" smtClean="0"/>
              <a:t>a takılmadan büyük resmi görebilme</a:t>
            </a:r>
            <a:r>
              <a:rPr lang="en-GB" altLang="tr-TR" b="1" dirty="0" smtClean="0"/>
              <a:t> </a:t>
            </a:r>
            <a:endParaRPr lang="tr-TR" altLang="tr-TR" b="1" dirty="0" smtClean="0"/>
          </a:p>
          <a:p>
            <a:pPr marL="341313" indent="-341313" algn="l" defTabSz="449263">
              <a:lnSpc>
                <a:spcPct val="150000"/>
              </a:lnSpc>
              <a:spcBef>
                <a:spcPts val="725"/>
              </a:spcBef>
              <a:buClr>
                <a:srgbClr val="0000FF"/>
              </a:buClr>
              <a:buFont typeface="Wingdings" panose="05000000000000000000" pitchFamily="2" charset="2"/>
              <a:buChar char="v"/>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tr-TR" b="1" dirty="0" err="1" smtClean="0">
                <a:solidFill>
                  <a:srgbClr val="FF0000"/>
                </a:solidFill>
              </a:rPr>
              <a:t>Hızla</a:t>
            </a:r>
            <a:r>
              <a:rPr lang="en-GB" altLang="tr-TR" b="1" dirty="0" smtClean="0">
                <a:solidFill>
                  <a:srgbClr val="FF0000"/>
                </a:solidFill>
              </a:rPr>
              <a:t> </a:t>
            </a:r>
            <a:r>
              <a:rPr lang="tr-TR" altLang="tr-TR" b="1" dirty="0" smtClean="0">
                <a:solidFill>
                  <a:srgbClr val="FF0000"/>
                </a:solidFill>
              </a:rPr>
              <a:t>çözüm</a:t>
            </a:r>
            <a:r>
              <a:rPr lang="en-GB" altLang="tr-TR" b="1" dirty="0" smtClean="0">
                <a:solidFill>
                  <a:srgbClr val="FF0000"/>
                </a:solidFill>
              </a:rPr>
              <a:t> </a:t>
            </a:r>
            <a:r>
              <a:rPr lang="tr-TR" altLang="tr-TR" b="1" dirty="0" smtClean="0">
                <a:solidFill>
                  <a:srgbClr val="FF0000"/>
                </a:solidFill>
              </a:rPr>
              <a:t>alternatifleri </a:t>
            </a:r>
            <a:r>
              <a:rPr lang="en-GB" altLang="tr-TR" b="1" dirty="0" err="1" smtClean="0">
                <a:solidFill>
                  <a:srgbClr val="FF0000"/>
                </a:solidFill>
              </a:rPr>
              <a:t>üret</a:t>
            </a:r>
            <a:r>
              <a:rPr lang="tr-TR" altLang="tr-TR" b="1" dirty="0" err="1" smtClean="0">
                <a:solidFill>
                  <a:srgbClr val="FF0000"/>
                </a:solidFill>
              </a:rPr>
              <a:t>ebilme</a:t>
            </a:r>
            <a:endParaRPr lang="tr-TR" altLang="tr-TR" b="1" dirty="0" smtClean="0">
              <a:solidFill>
                <a:srgbClr val="FF0000"/>
              </a:solidFill>
            </a:endParaRPr>
          </a:p>
          <a:p>
            <a:pPr marL="341313" indent="-341313" algn="l" defTabSz="449263">
              <a:lnSpc>
                <a:spcPct val="150000"/>
              </a:lnSpc>
              <a:spcBef>
                <a:spcPts val="725"/>
              </a:spcBef>
              <a:buClr>
                <a:srgbClr val="0000FF"/>
              </a:buClr>
              <a:buFont typeface="Wingdings" panose="05000000000000000000" pitchFamily="2" charset="2"/>
              <a:buChar char="v"/>
              <a:tabLst>
                <a:tab pos="911225" algn="l"/>
                <a:tab pos="1825625" algn="l"/>
                <a:tab pos="2740025" algn="l"/>
                <a:tab pos="3654425" algn="l"/>
                <a:tab pos="4568825" algn="l"/>
                <a:tab pos="5483225" algn="l"/>
                <a:tab pos="6397625" algn="l"/>
                <a:tab pos="7312025" algn="l"/>
                <a:tab pos="8226425" algn="l"/>
                <a:tab pos="9140825" algn="l"/>
                <a:tab pos="10055225" algn="l"/>
              </a:tabLst>
            </a:pPr>
            <a:r>
              <a:rPr lang="tr-TR" altLang="tr-TR" b="1" dirty="0" smtClean="0"/>
              <a:t>Eksik veri ile çözüme gidebilme</a:t>
            </a:r>
            <a:endParaRPr lang="tr-TR" altLang="tr-TR" b="1" dirty="0"/>
          </a:p>
        </p:txBody>
      </p:sp>
      <p:sp>
        <p:nvSpPr>
          <p:cNvPr id="5" name="Rectangle 2"/>
          <p:cNvSpPr txBox="1">
            <a:spLocks noChangeArrowheads="1"/>
          </p:cNvSpPr>
          <p:nvPr/>
        </p:nvSpPr>
        <p:spPr>
          <a:xfrm>
            <a:off x="1063111" y="71438"/>
            <a:ext cx="9144000" cy="647700"/>
          </a:xfrm>
          <a:prstGeom prst="rect">
            <a:avLst/>
          </a:prstGeom>
        </p:spPr>
        <p:txBody>
          <a:bodyPr vert="horz" lIns="90000" tIns="46800" rIns="90000" bIns="4680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449263">
              <a:buClr>
                <a:srgbClr val="009999"/>
              </a:buClr>
              <a:buFont typeface="Arial Black" panose="020B0A040201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tr-TR" sz="3600" b="1" dirty="0" smtClean="0"/>
              <a:t>YARATICI KİŞİLERİN ÖZELLİKLERİ</a:t>
            </a:r>
            <a:endParaRPr lang="en-GB" altLang="tr-TR" sz="3600" b="1" dirty="0"/>
          </a:p>
        </p:txBody>
      </p:sp>
    </p:spTree>
    <p:extLst>
      <p:ext uri="{BB962C8B-B14F-4D97-AF65-F5344CB8AC3E}">
        <p14:creationId xmlns:p14="http://schemas.microsoft.com/office/powerpoint/2010/main" val="384758993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714620" y="491762"/>
            <a:ext cx="8911687" cy="5391679"/>
          </a:xfrm>
        </p:spPr>
        <p:txBody>
          <a:bodyPr>
            <a:normAutofit fontScale="90000"/>
          </a:bodyPr>
          <a:lstStyle/>
          <a:p>
            <a:pPr marL="88900" indent="20638" algn="just"/>
            <a:r>
              <a:rPr lang="tr-TR" altLang="tr-TR" u="sng" dirty="0">
                <a:hlinkClick r:id="rId2" tooltip="Edward De Bono (henüz yazılmamış)"/>
              </a:rPr>
              <a:t> </a:t>
            </a:r>
            <a:r>
              <a:rPr lang="tr-TR" b="1" i="1" dirty="0"/>
              <a:t>Altı Şapkalı Düşünme Tekniği</a:t>
            </a:r>
            <a:r>
              <a:rPr lang="tr-TR" dirty="0"/>
              <a:t> </a:t>
            </a:r>
            <a:r>
              <a:rPr lang="tr-TR" u="sng" dirty="0">
                <a:hlinkClick r:id="rId2" tooltip="Edward De Bono (henüz yazılmamış)"/>
              </a:rPr>
              <a:t>Edward De Bono</a:t>
            </a:r>
            <a:r>
              <a:rPr lang="tr-TR" dirty="0"/>
              <a:t>'nun </a:t>
            </a:r>
            <a:r>
              <a:rPr lang="tr-TR" u="sng" dirty="0">
                <a:hlinkClick r:id="rId3" tooltip="1985"/>
              </a:rPr>
              <a:t>1985</a:t>
            </a:r>
            <a:r>
              <a:rPr lang="tr-TR" dirty="0"/>
              <a:t>'te yayınlanan kitabıdır. </a:t>
            </a:r>
            <a:r>
              <a:rPr lang="tr-TR" dirty="0" smtClean="0"/>
              <a:t/>
            </a:r>
            <a:br>
              <a:rPr lang="tr-TR" dirty="0" smtClean="0"/>
            </a:br>
            <a:r>
              <a:rPr lang="tr-TR" dirty="0"/>
              <a:t/>
            </a:r>
            <a:br>
              <a:rPr lang="tr-TR" dirty="0"/>
            </a:br>
            <a:r>
              <a:rPr lang="tr-TR" dirty="0" smtClean="0"/>
              <a:t/>
            </a:r>
            <a:br>
              <a:rPr lang="tr-TR" dirty="0" smtClean="0"/>
            </a:br>
            <a:r>
              <a:rPr lang="tr-TR" altLang="tr-TR" u="sng" dirty="0">
                <a:hlinkClick r:id="rId2" tooltip="Edward De Bono (henüz yazılmamış)"/>
              </a:rPr>
              <a:t/>
            </a:r>
            <a:br>
              <a:rPr lang="tr-TR" altLang="tr-TR" u="sng" dirty="0">
                <a:hlinkClick r:id="rId2" tooltip="Edward De Bono (henüz yazılmamış)"/>
              </a:rPr>
            </a:br>
            <a:r>
              <a:rPr lang="tr-TR" altLang="tr-TR" u="sng" dirty="0">
                <a:hlinkClick r:id="rId2" tooltip="Edward De Bono (henüz yazılmamış)"/>
              </a:rPr>
              <a:t>Edward De Bono </a:t>
            </a:r>
            <a:r>
              <a:rPr lang="tr-TR" altLang="tr-TR" dirty="0"/>
              <a:t>, farklı yaklaşımların tanımlanması ve bu yaklaşımların nasıl kullanılabileceğinin öğretilmesi durumunda, insanların bu yaklaşımları kullanarak, </a:t>
            </a:r>
            <a:r>
              <a:rPr lang="tr-TR" altLang="tr-TR" dirty="0">
                <a:solidFill>
                  <a:schemeClr val="accent1"/>
                </a:solidFill>
              </a:rPr>
              <a:t>toplantılarda ve takım çalışmalarında</a:t>
            </a:r>
            <a:r>
              <a:rPr lang="tr-TR" altLang="tr-TR" dirty="0"/>
              <a:t> çok daha üretken olabileceğini öne sürmüştür.</a:t>
            </a:r>
          </a:p>
        </p:txBody>
      </p:sp>
    </p:spTree>
    <p:extLst>
      <p:ext uri="{BB962C8B-B14F-4D97-AF65-F5344CB8AC3E}">
        <p14:creationId xmlns:p14="http://schemas.microsoft.com/office/powerpoint/2010/main" val="266291940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tr-TR" altLang="tr-TR" b="1" dirty="0">
                <a:solidFill>
                  <a:srgbClr val="FF0000"/>
                </a:solidFill>
              </a:rPr>
              <a:t>Özellikleri</a:t>
            </a:r>
          </a:p>
        </p:txBody>
      </p:sp>
      <p:sp>
        <p:nvSpPr>
          <p:cNvPr id="3075" name="Rectangle 3"/>
          <p:cNvSpPr>
            <a:spLocks noGrp="1" noChangeArrowheads="1"/>
          </p:cNvSpPr>
          <p:nvPr>
            <p:ph type="body" idx="1"/>
          </p:nvPr>
        </p:nvSpPr>
        <p:spPr/>
        <p:txBody>
          <a:bodyPr>
            <a:normAutofit/>
          </a:bodyPr>
          <a:lstStyle/>
          <a:p>
            <a:r>
              <a:rPr lang="tr-TR" altLang="tr-TR" sz="2800" dirty="0"/>
              <a:t>Yaratıcı düşünme becerilerini geliştirmede kullanılan bir grup tartışması tekniğidir.</a:t>
            </a:r>
          </a:p>
          <a:p>
            <a:r>
              <a:rPr lang="tr-TR" altLang="tr-TR" sz="2800" dirty="0"/>
              <a:t>Değişik konularda farklı düşünmeyi, sistematik düşünmeyi ve böylece doğru kararlar vermeyi öğretmek amacıyla kullanılır.</a:t>
            </a:r>
          </a:p>
          <a:p>
            <a:endParaRPr lang="tr-TR" altLang="tr-TR" sz="2800" dirty="0"/>
          </a:p>
        </p:txBody>
      </p:sp>
    </p:spTree>
    <p:extLst>
      <p:ext uri="{BB962C8B-B14F-4D97-AF65-F5344CB8AC3E}">
        <p14:creationId xmlns:p14="http://schemas.microsoft.com/office/powerpoint/2010/main" val="219248366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a:bodyPr>
          <a:lstStyle/>
          <a:p>
            <a:r>
              <a:rPr lang="tr-TR" altLang="tr-TR" sz="4000" b="1" dirty="0">
                <a:solidFill>
                  <a:srgbClr val="FF0000"/>
                </a:solidFill>
              </a:rPr>
              <a:t>Üstünlükleri</a:t>
            </a:r>
          </a:p>
        </p:txBody>
      </p:sp>
      <p:sp>
        <p:nvSpPr>
          <p:cNvPr id="4099" name="Rectangle 3"/>
          <p:cNvSpPr>
            <a:spLocks noGrp="1" noChangeArrowheads="1"/>
          </p:cNvSpPr>
          <p:nvPr>
            <p:ph type="body" idx="1"/>
          </p:nvPr>
        </p:nvSpPr>
        <p:spPr/>
        <p:txBody>
          <a:bodyPr>
            <a:normAutofit/>
          </a:bodyPr>
          <a:lstStyle/>
          <a:p>
            <a:r>
              <a:rPr lang="tr-TR" altLang="tr-TR" sz="3200" dirty="0"/>
              <a:t>Bireyler aynı olay karşısında farklı düşünme yaklaşımlarını geliştirebileceklerini öğrenirler</a:t>
            </a:r>
          </a:p>
          <a:p>
            <a:r>
              <a:rPr lang="tr-TR" altLang="tr-TR" sz="3200" dirty="0"/>
              <a:t>Bireyler tek tip düşünmeden </a:t>
            </a:r>
            <a:r>
              <a:rPr lang="tr-TR" altLang="tr-TR" sz="3200" dirty="0" err="1"/>
              <a:t>düşünmeden</a:t>
            </a:r>
            <a:r>
              <a:rPr lang="tr-TR" altLang="tr-TR" sz="3200" dirty="0"/>
              <a:t> uzaklaşır, konu ya da soruna farklı açılardan yaklaşmayı öğrenirler</a:t>
            </a:r>
          </a:p>
          <a:p>
            <a:r>
              <a:rPr lang="tr-TR" altLang="tr-TR" sz="3200" dirty="0"/>
              <a:t>Empati yeteneğini geliştirir</a:t>
            </a:r>
          </a:p>
        </p:txBody>
      </p:sp>
    </p:spTree>
    <p:extLst>
      <p:ext uri="{BB962C8B-B14F-4D97-AF65-F5344CB8AC3E}">
        <p14:creationId xmlns:p14="http://schemas.microsoft.com/office/powerpoint/2010/main" val="313182229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tr-TR" altLang="tr-TR" b="1" dirty="0">
                <a:solidFill>
                  <a:srgbClr val="FF0000"/>
                </a:solidFill>
              </a:rPr>
              <a:t>Sınırlılıkları</a:t>
            </a:r>
          </a:p>
        </p:txBody>
      </p:sp>
      <p:sp>
        <p:nvSpPr>
          <p:cNvPr id="5123" name="Rectangle 3"/>
          <p:cNvSpPr>
            <a:spLocks noGrp="1" noChangeArrowheads="1"/>
          </p:cNvSpPr>
          <p:nvPr>
            <p:ph type="body" idx="1"/>
          </p:nvPr>
        </p:nvSpPr>
        <p:spPr/>
        <p:txBody>
          <a:bodyPr>
            <a:normAutofit/>
          </a:bodyPr>
          <a:lstStyle/>
          <a:p>
            <a:r>
              <a:rPr lang="tr-TR" altLang="tr-TR" sz="3200" dirty="0"/>
              <a:t>Gerçekte savunmadığı bakış açısını dile getirmede bazı </a:t>
            </a:r>
            <a:r>
              <a:rPr lang="tr-TR" altLang="tr-TR" sz="3200" dirty="0" smtClean="0"/>
              <a:t>kişiler zorlanabilir</a:t>
            </a:r>
            <a:r>
              <a:rPr lang="tr-TR" altLang="tr-TR" sz="3200" dirty="0"/>
              <a:t>.</a:t>
            </a:r>
          </a:p>
        </p:txBody>
      </p:sp>
    </p:spTree>
    <p:extLst>
      <p:ext uri="{BB962C8B-B14F-4D97-AF65-F5344CB8AC3E}">
        <p14:creationId xmlns:p14="http://schemas.microsoft.com/office/powerpoint/2010/main" val="288117370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558209" y="180571"/>
            <a:ext cx="8911687" cy="1280890"/>
          </a:xfrm>
        </p:spPr>
        <p:txBody>
          <a:bodyPr/>
          <a:lstStyle/>
          <a:p>
            <a:pPr algn="ctr"/>
            <a:r>
              <a:rPr lang="tr-TR" altLang="tr-TR" sz="3800" b="1" dirty="0">
                <a:solidFill>
                  <a:srgbClr val="FF0000"/>
                </a:solidFill>
              </a:rPr>
              <a:t>Şapka renkleri ve temsil ettiği düşünce biçimleri:</a:t>
            </a:r>
          </a:p>
        </p:txBody>
      </p:sp>
      <p:sp>
        <p:nvSpPr>
          <p:cNvPr id="7171" name="Rectangle 3"/>
          <p:cNvSpPr>
            <a:spLocks noGrp="1" noChangeArrowheads="1"/>
          </p:cNvSpPr>
          <p:nvPr>
            <p:ph type="body" idx="1"/>
          </p:nvPr>
        </p:nvSpPr>
        <p:spPr>
          <a:xfrm>
            <a:off x="529389" y="2177717"/>
            <a:ext cx="7892716" cy="4530725"/>
          </a:xfrm>
        </p:spPr>
        <p:txBody>
          <a:bodyPr>
            <a:noAutofit/>
          </a:bodyPr>
          <a:lstStyle/>
          <a:p>
            <a:r>
              <a:rPr lang="tr-TR" altLang="tr-TR" sz="2400" b="1" dirty="0"/>
              <a:t>Beyaz şapka: (Tarafsızdır). Ortaya konan soruna ilişkin taraf tutmadan görüş ortaya </a:t>
            </a:r>
            <a:r>
              <a:rPr lang="tr-TR" altLang="tr-TR" sz="2400" b="1" dirty="0" smtClean="0"/>
              <a:t>koyar </a:t>
            </a:r>
          </a:p>
          <a:p>
            <a:r>
              <a:rPr lang="tr-TR" sz="2400" dirty="0" smtClean="0">
                <a:solidFill>
                  <a:schemeClr val="bg1"/>
                </a:solidFill>
                <a:effectLst>
                  <a:outerShdw blurRad="50800" dist="50800" dir="5400000" algn="ctr" rotWithShape="0">
                    <a:schemeClr val="tx1"/>
                  </a:outerShdw>
                </a:effectLst>
              </a:rPr>
              <a:t>Örnek</a:t>
            </a:r>
            <a:r>
              <a:rPr lang="tr-TR" sz="2400" dirty="0">
                <a:solidFill>
                  <a:schemeClr val="bg1"/>
                </a:solidFill>
                <a:effectLst>
                  <a:outerShdw blurRad="50800" dist="50800" dir="5400000" algn="ctr" rotWithShape="0">
                    <a:schemeClr val="tx1"/>
                  </a:outerShdw>
                </a:effectLst>
              </a:rPr>
              <a:t>: </a:t>
            </a:r>
            <a:r>
              <a:rPr lang="tr-TR" sz="2400" dirty="0"/>
              <a:t>Hangi bilgilere sahibiz?, Hangi bilgiler eksik? İhtiyacımız olan bilgiyi nasıl elde ederiz? </a:t>
            </a:r>
          </a:p>
          <a:p>
            <a:endParaRPr lang="tr-TR" altLang="tr-TR" sz="2400" b="1" dirty="0" smtClean="0"/>
          </a:p>
          <a:p>
            <a:r>
              <a:rPr lang="tr-TR" altLang="tr-TR" sz="2400" b="1" dirty="0" smtClean="0">
                <a:solidFill>
                  <a:schemeClr val="accent2"/>
                </a:solidFill>
              </a:rPr>
              <a:t>Kırmızı </a:t>
            </a:r>
            <a:r>
              <a:rPr lang="tr-TR" altLang="tr-TR" sz="2400" b="1" dirty="0">
                <a:solidFill>
                  <a:schemeClr val="accent2"/>
                </a:solidFill>
              </a:rPr>
              <a:t>şapka: (Duygusaldır). Öfke, tutku, duygu, duygusal bir bakış açısını ifade </a:t>
            </a:r>
            <a:r>
              <a:rPr lang="tr-TR" altLang="tr-TR" sz="2400" b="1" dirty="0" smtClean="0">
                <a:solidFill>
                  <a:schemeClr val="accent2"/>
                </a:solidFill>
              </a:rPr>
              <a:t>eder</a:t>
            </a:r>
          </a:p>
          <a:p>
            <a:r>
              <a:rPr lang="tr-TR" sz="2400" dirty="0" smtClean="0">
                <a:solidFill>
                  <a:srgbClr val="FF0000"/>
                </a:solidFill>
                <a:effectLst>
                  <a:outerShdw blurRad="38100" dist="38100" dir="2700000" algn="tl">
                    <a:srgbClr val="000000"/>
                  </a:outerShdw>
                </a:effectLst>
              </a:rPr>
              <a:t>Örnek</a:t>
            </a:r>
            <a:r>
              <a:rPr lang="tr-TR" sz="2400" dirty="0">
                <a:solidFill>
                  <a:srgbClr val="FF0000"/>
                </a:solidFill>
                <a:effectLst>
                  <a:outerShdw blurRad="38100" dist="38100" dir="2700000" algn="tl">
                    <a:srgbClr val="000000"/>
                  </a:outerShdw>
                </a:effectLst>
              </a:rPr>
              <a:t>: </a:t>
            </a:r>
            <a:r>
              <a:rPr lang="tr-TR" sz="2400" dirty="0"/>
              <a:t>bu olay, durum, öneri veya sorun hakkında neler hissediyorum, önsezilerim, izlenimlerim ne?</a:t>
            </a:r>
            <a:r>
              <a:rPr lang="tr-TR" sz="2400" dirty="0">
                <a:solidFill>
                  <a:srgbClr val="FF0000"/>
                </a:solidFill>
              </a:rPr>
              <a:t> </a:t>
            </a:r>
          </a:p>
          <a:p>
            <a:endParaRPr lang="tr-TR" altLang="tr-TR" sz="2400" b="1" dirty="0">
              <a:solidFill>
                <a:schemeClr val="accent2"/>
              </a:solidFill>
            </a:endParaRPr>
          </a:p>
        </p:txBody>
      </p:sp>
      <p:pic>
        <p:nvPicPr>
          <p:cNvPr id="7172" name="Picture 4" descr="MCj0433821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52130" y="4029326"/>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MCj0433816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52130" y="1628024"/>
            <a:ext cx="18288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188603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469233" y="1792706"/>
            <a:ext cx="9324472" cy="4530725"/>
          </a:xfrm>
        </p:spPr>
        <p:txBody>
          <a:bodyPr>
            <a:noAutofit/>
          </a:bodyPr>
          <a:lstStyle/>
          <a:p>
            <a:r>
              <a:rPr lang="tr-TR" altLang="tr-TR" sz="2800" b="1" dirty="0"/>
              <a:t>Siyah şapka: (Karamsardır). Olumsuzluklar, riskler, dezavantajları ifade eder. Bir şeyin niçin yapılmayacağını görür</a:t>
            </a:r>
            <a:r>
              <a:rPr lang="tr-TR" altLang="tr-TR" sz="2800" b="1" dirty="0" smtClean="0"/>
              <a:t>.</a:t>
            </a:r>
          </a:p>
          <a:p>
            <a:r>
              <a:rPr lang="tr-TR" sz="2800" dirty="0">
                <a:effectLst>
                  <a:outerShdw blurRad="38100" dist="38100" dir="2700000" algn="tl">
                    <a:srgbClr val="000000">
                      <a:alpha val="43137"/>
                    </a:srgbClr>
                  </a:outerShdw>
                </a:effectLst>
              </a:rPr>
              <a:t>Örnek: </a:t>
            </a:r>
            <a:r>
              <a:rPr lang="tr-TR" sz="2800" dirty="0"/>
              <a:t>Bu önerinin bize zararları ne olabilir? </a:t>
            </a:r>
          </a:p>
          <a:p>
            <a:endParaRPr lang="tr-TR" altLang="tr-TR" sz="2800" b="1" dirty="0"/>
          </a:p>
          <a:p>
            <a:r>
              <a:rPr lang="tr-TR" altLang="tr-TR" sz="2800" b="1" dirty="0">
                <a:solidFill>
                  <a:srgbClr val="FFC000"/>
                </a:solidFill>
              </a:rPr>
              <a:t>Sarı şapka: (İyimserdir). Olayların olumlu yönlerine odaklanır; avantajları ve faydalı yönleri düşünür</a:t>
            </a:r>
            <a:r>
              <a:rPr lang="tr-TR" altLang="tr-TR" sz="2800" b="1" dirty="0" smtClean="0">
                <a:solidFill>
                  <a:srgbClr val="FFC000"/>
                </a:solidFill>
              </a:rPr>
              <a:t>.</a:t>
            </a:r>
          </a:p>
          <a:p>
            <a:r>
              <a:rPr lang="tr-TR" sz="2800" dirty="0">
                <a:solidFill>
                  <a:srgbClr val="FFFF00"/>
                </a:solidFill>
                <a:effectLst>
                  <a:outerShdw blurRad="50800" dist="50800" dir="5400000" algn="ctr" rotWithShape="0">
                    <a:schemeClr val="tx1"/>
                  </a:outerShdw>
                </a:effectLst>
              </a:rPr>
              <a:t>Örnek: </a:t>
            </a:r>
            <a:r>
              <a:rPr lang="tr-TR" sz="2800" dirty="0"/>
              <a:t>bu olayın bize sağlayacağı çıkarlar, yararlar ne olabilir?</a:t>
            </a:r>
          </a:p>
          <a:p>
            <a:endParaRPr lang="tr-TR" altLang="tr-TR" sz="2800" b="1" dirty="0">
              <a:solidFill>
                <a:srgbClr val="FFC000"/>
              </a:solidFill>
            </a:endParaRPr>
          </a:p>
          <a:p>
            <a:endParaRPr lang="tr-TR" altLang="tr-TR" sz="2800" b="1" dirty="0">
              <a:solidFill>
                <a:srgbClr val="CCFF33"/>
              </a:solidFill>
            </a:endParaRPr>
          </a:p>
        </p:txBody>
      </p:sp>
      <p:pic>
        <p:nvPicPr>
          <p:cNvPr id="8196" name="Picture 4" descr="MCj0433823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63973" y="3867014"/>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MCj0425764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65573" y="1676150"/>
            <a:ext cx="1727200" cy="1920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03856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idx="1"/>
          </p:nvPr>
        </p:nvSpPr>
        <p:spPr>
          <a:xfrm>
            <a:off x="721895" y="1600201"/>
            <a:ext cx="9396663" cy="4530725"/>
          </a:xfrm>
        </p:spPr>
        <p:txBody>
          <a:bodyPr>
            <a:noAutofit/>
          </a:bodyPr>
          <a:lstStyle/>
          <a:p>
            <a:r>
              <a:rPr lang="tr-TR" altLang="tr-TR" sz="2800" b="1" dirty="0">
                <a:solidFill>
                  <a:srgbClr val="669900"/>
                </a:solidFill>
              </a:rPr>
              <a:t>Yeşil şapka: (Yaratıcıdır). Olaylara yeni ve farklı çözüm yolları bulmaya çalışır.</a:t>
            </a:r>
          </a:p>
          <a:p>
            <a:pPr>
              <a:buNone/>
            </a:pPr>
            <a:r>
              <a:rPr lang="tr-TR" sz="2800" dirty="0">
                <a:solidFill>
                  <a:srgbClr val="00B050"/>
                </a:solidFill>
                <a:effectLst>
                  <a:outerShdw blurRad="50800" dist="50800" dir="5400000" algn="ctr" rotWithShape="0">
                    <a:schemeClr val="tx1"/>
                  </a:outerShdw>
                </a:effectLst>
              </a:rPr>
              <a:t>Örnek: </a:t>
            </a:r>
            <a:r>
              <a:rPr lang="tr-TR" sz="2800" dirty="0"/>
              <a:t>Bu konudaki değişik önerileriniz neler olabilir?</a:t>
            </a:r>
            <a:endParaRPr lang="tr-TR" sz="2800" dirty="0">
              <a:solidFill>
                <a:srgbClr val="00B050"/>
              </a:solidFill>
              <a:effectLst>
                <a:outerShdw blurRad="50800" dist="50800" dir="5400000" algn="ctr" rotWithShape="0">
                  <a:schemeClr val="tx1"/>
                </a:outerShdw>
              </a:effectLst>
            </a:endParaRPr>
          </a:p>
          <a:p>
            <a:pPr>
              <a:buFont typeface="Wingdings" panose="05000000000000000000" pitchFamily="2" charset="2"/>
              <a:buNone/>
            </a:pPr>
            <a:endParaRPr lang="tr-TR" altLang="tr-TR" sz="2800" b="1" dirty="0">
              <a:solidFill>
                <a:srgbClr val="669900"/>
              </a:solidFill>
            </a:endParaRPr>
          </a:p>
          <a:p>
            <a:r>
              <a:rPr lang="tr-TR" altLang="tr-TR" sz="2800" b="1" dirty="0">
                <a:solidFill>
                  <a:srgbClr val="0000FF"/>
                </a:solidFill>
              </a:rPr>
              <a:t>Mavi şapka: (Değerlendirici ve karar vericidir). Olayı tüm olası yönleriyle gören ve değişkenleri kontrol altında tutan bir bakış açısıdır</a:t>
            </a:r>
            <a:r>
              <a:rPr lang="tr-TR" altLang="tr-TR" sz="2800" b="1" dirty="0" smtClean="0">
                <a:solidFill>
                  <a:srgbClr val="0000FF"/>
                </a:solidFill>
              </a:rPr>
              <a:t>.</a:t>
            </a:r>
          </a:p>
          <a:p>
            <a:r>
              <a:rPr lang="tr-TR" sz="2800" dirty="0">
                <a:solidFill>
                  <a:srgbClr val="0070C0"/>
                </a:solidFill>
                <a:effectLst>
                  <a:outerShdw blurRad="38100" dist="38100" dir="2700000" algn="tl">
                    <a:srgbClr val="000000">
                      <a:alpha val="43137"/>
                    </a:srgbClr>
                  </a:outerShdw>
                </a:effectLst>
              </a:rPr>
              <a:t>Örnek: </a:t>
            </a:r>
            <a:r>
              <a:rPr lang="tr-TR" sz="2800" dirty="0"/>
              <a:t> Ne oldu?(geçmiş), Ne oluyor?(şimdi), Sonra neler olmalı?(gelecek)</a:t>
            </a:r>
            <a:endParaRPr lang="tr-TR" sz="2800" dirty="0">
              <a:solidFill>
                <a:srgbClr val="0070C0"/>
              </a:solidFill>
              <a:effectLst>
                <a:outerShdw blurRad="38100" dist="38100" dir="2700000" algn="tl">
                  <a:srgbClr val="000000">
                    <a:alpha val="43137"/>
                  </a:srgbClr>
                </a:outerShdw>
              </a:effectLst>
            </a:endParaRPr>
          </a:p>
          <a:p>
            <a:endParaRPr lang="tr-TR" altLang="tr-TR" sz="2800" b="1" dirty="0">
              <a:solidFill>
                <a:srgbClr val="0000FF"/>
              </a:solidFill>
            </a:endParaRPr>
          </a:p>
        </p:txBody>
      </p:sp>
      <p:pic>
        <p:nvPicPr>
          <p:cNvPr id="9222" name="Picture 6" descr="MCj0432471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98064" y="1301667"/>
            <a:ext cx="1584325" cy="1885950"/>
          </a:xfrm>
          <a:prstGeom prst="rect">
            <a:avLst/>
          </a:prstGeom>
          <a:noFill/>
          <a:extLst>
            <a:ext uri="{909E8E84-426E-40DD-AFC4-6F175D3DCCD1}">
              <a14:hiddenFill xmlns:a14="http://schemas.microsoft.com/office/drawing/2010/main">
                <a:solidFill>
                  <a:srgbClr val="FFFFFF"/>
                </a:solidFill>
              </a14:hiddenFill>
            </a:ext>
          </a:extLst>
        </p:spPr>
      </p:pic>
      <p:pic>
        <p:nvPicPr>
          <p:cNvPr id="9223" name="Picture 7" descr="MCj0428079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98064" y="3535864"/>
            <a:ext cx="1857375" cy="2019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072818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688430" y="909934"/>
            <a:ext cx="9428747" cy="4801314"/>
          </a:xfrm>
          <a:prstGeom prst="rect">
            <a:avLst/>
          </a:prstGeom>
        </p:spPr>
        <p:txBody>
          <a:bodyPr wrap="square">
            <a:spAutoFit/>
          </a:bodyPr>
          <a:lstStyle/>
          <a:p>
            <a:r>
              <a:rPr lang="tr-TR" sz="1600" b="1" dirty="0" smtClean="0">
                <a:latin typeface="Times New Roman" panose="02020603050405020304" pitchFamily="18" charset="0"/>
                <a:cs typeface="Times New Roman" panose="02020603050405020304" pitchFamily="18" charset="0"/>
              </a:rPr>
              <a:t>KAYNAKLAR</a:t>
            </a:r>
          </a:p>
          <a:p>
            <a:endParaRPr lang="tr-TR" sz="1600" b="1" dirty="0">
              <a:latin typeface="Times New Roman" panose="02020603050405020304" pitchFamily="18" charset="0"/>
              <a:cs typeface="Times New Roman" panose="02020603050405020304" pitchFamily="18" charset="0"/>
            </a:endParaRPr>
          </a:p>
          <a:p>
            <a:endParaRPr lang="tr-TR" sz="1600" b="1" dirty="0" smtClean="0">
              <a:latin typeface="Times New Roman" panose="02020603050405020304" pitchFamily="18" charset="0"/>
              <a:cs typeface="Times New Roman" panose="02020603050405020304" pitchFamily="18" charset="0"/>
            </a:endParaRPr>
          </a:p>
          <a:p>
            <a:endParaRPr lang="tr-TR" sz="1600" b="1" dirty="0">
              <a:latin typeface="Times New Roman" panose="02020603050405020304" pitchFamily="18" charset="0"/>
              <a:cs typeface="Times New Roman" panose="02020603050405020304" pitchFamily="18" charset="0"/>
            </a:endParaRPr>
          </a:p>
          <a:p>
            <a:endParaRPr lang="tr-TR" sz="1600" b="1" dirty="0" smtClean="0">
              <a:latin typeface="Times New Roman" panose="02020603050405020304" pitchFamily="18" charset="0"/>
              <a:cs typeface="Times New Roman" panose="02020603050405020304" pitchFamily="18" charset="0"/>
            </a:endParaRPr>
          </a:p>
          <a:p>
            <a:endParaRPr lang="tr-TR" sz="1600" b="1" dirty="0">
              <a:latin typeface="Times New Roman" panose="02020603050405020304" pitchFamily="18" charset="0"/>
              <a:cs typeface="Times New Roman" panose="02020603050405020304" pitchFamily="18" charset="0"/>
            </a:endParaRPr>
          </a:p>
          <a:p>
            <a:endParaRPr lang="tr-TR" sz="1400" b="1" dirty="0" smtClean="0">
              <a:latin typeface="Times New Roman" panose="02020603050405020304" pitchFamily="18" charset="0"/>
              <a:cs typeface="Times New Roman" panose="02020603050405020304" pitchFamily="18" charset="0"/>
            </a:endParaRPr>
          </a:p>
          <a:p>
            <a:endParaRPr lang="tr-TR" sz="1400" dirty="0">
              <a:latin typeface="Times New Roman" panose="02020603050405020304" pitchFamily="18" charset="0"/>
              <a:cs typeface="Times New Roman" panose="02020603050405020304" pitchFamily="18" charset="0"/>
            </a:endParaRPr>
          </a:p>
          <a:p>
            <a:r>
              <a:rPr lang="tr-TR" sz="1400" dirty="0" smtClean="0">
                <a:latin typeface="Times New Roman" panose="02020603050405020304" pitchFamily="18" charset="0"/>
                <a:cs typeface="Times New Roman" panose="02020603050405020304" pitchFamily="18" charset="0"/>
              </a:rPr>
              <a:t>Amabile</a:t>
            </a:r>
            <a:r>
              <a:rPr lang="tr-TR" sz="1400" dirty="0">
                <a:latin typeface="Times New Roman" panose="02020603050405020304" pitchFamily="18" charset="0"/>
                <a:cs typeface="Times New Roman" panose="02020603050405020304" pitchFamily="18" charset="0"/>
              </a:rPr>
              <a:t>, T. M. (2000). Yaratıcılık Nasıl Yok Edilir? içinde Çığır Açıcı Düşünme. (Çev. A. </a:t>
            </a:r>
            <a:r>
              <a:rPr lang="en-US" sz="1400" dirty="0" err="1">
                <a:latin typeface="Times New Roman" panose="02020603050405020304" pitchFamily="18" charset="0"/>
                <a:cs typeface="Times New Roman" panose="02020603050405020304" pitchFamily="18" charset="0"/>
              </a:rPr>
              <a:t>Gürsel</a:t>
            </a:r>
            <a:r>
              <a:rPr lang="en-US" sz="1400" dirty="0">
                <a:latin typeface="Times New Roman" panose="02020603050405020304" pitchFamily="18" charset="0"/>
                <a:cs typeface="Times New Roman" panose="02020603050405020304" pitchFamily="18" charset="0"/>
              </a:rPr>
              <a:t>). İstanbul: Harvard Business</a:t>
            </a:r>
            <a:r>
              <a:rPr lang="tr-TR"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Review,</a:t>
            </a:r>
            <a:r>
              <a:rPr lang="tr-TR" sz="1400" dirty="0">
                <a:latin typeface="Times New Roman" panose="02020603050405020304" pitchFamily="18" charset="0"/>
                <a:cs typeface="Times New Roman" panose="02020603050405020304" pitchFamily="18" charset="0"/>
              </a:rPr>
              <a:t> </a:t>
            </a:r>
            <a:r>
              <a:rPr lang="tr-TR" sz="1400" dirty="0" err="1">
                <a:latin typeface="Times New Roman" panose="02020603050405020304" pitchFamily="18" charset="0"/>
                <a:cs typeface="Times New Roman" panose="02020603050405020304" pitchFamily="18" charset="0"/>
              </a:rPr>
              <a:t>Mess</a:t>
            </a:r>
            <a:r>
              <a:rPr lang="tr-TR" sz="1400" dirty="0">
                <a:latin typeface="Times New Roman" panose="02020603050405020304" pitchFamily="18" charset="0"/>
                <a:cs typeface="Times New Roman" panose="02020603050405020304" pitchFamily="18" charset="0"/>
              </a:rPr>
              <a:t> Yay. N. 326.</a:t>
            </a:r>
          </a:p>
          <a:p>
            <a:endParaRPr lang="tr-TR" sz="1400" dirty="0" smtClean="0">
              <a:latin typeface="Times New Roman" panose="02020603050405020304" pitchFamily="18" charset="0"/>
              <a:cs typeface="Times New Roman" panose="02020603050405020304" pitchFamily="18" charset="0"/>
            </a:endParaRPr>
          </a:p>
          <a:p>
            <a:endParaRPr lang="tr-TR" sz="1400" dirty="0">
              <a:latin typeface="Times New Roman" panose="02020603050405020304" pitchFamily="18" charset="0"/>
              <a:cs typeface="Times New Roman" panose="02020603050405020304" pitchFamily="18" charset="0"/>
            </a:endParaRPr>
          </a:p>
          <a:p>
            <a:r>
              <a:rPr lang="tr-TR" sz="1400" dirty="0" smtClean="0">
                <a:latin typeface="Times New Roman" panose="02020603050405020304" pitchFamily="18" charset="0"/>
                <a:cs typeface="Times New Roman" panose="02020603050405020304" pitchFamily="18" charset="0"/>
              </a:rPr>
              <a:t>Odabaşı </a:t>
            </a:r>
            <a:r>
              <a:rPr lang="tr-TR" sz="1400" dirty="0">
                <a:latin typeface="Times New Roman" panose="02020603050405020304" pitchFamily="18" charset="0"/>
                <a:cs typeface="Times New Roman" panose="02020603050405020304" pitchFamily="18" charset="0"/>
              </a:rPr>
              <a:t>Y. (Editör) (2011). </a:t>
            </a:r>
            <a:r>
              <a:rPr lang="tr-TR" sz="1400" b="1" dirty="0" smtClean="0">
                <a:latin typeface="Times New Roman" panose="02020603050405020304" pitchFamily="18" charset="0"/>
                <a:cs typeface="Times New Roman" panose="02020603050405020304" pitchFamily="18" charset="0"/>
              </a:rPr>
              <a:t>Girişimcilik </a:t>
            </a:r>
            <a:r>
              <a:rPr lang="tr-TR" sz="1400" dirty="0" smtClean="0">
                <a:latin typeface="Times New Roman" panose="02020603050405020304" pitchFamily="18" charset="0"/>
                <a:cs typeface="Times New Roman" panose="02020603050405020304" pitchFamily="18" charset="0"/>
              </a:rPr>
              <a:t>Anadolu </a:t>
            </a:r>
            <a:r>
              <a:rPr lang="tr-TR" sz="1400" dirty="0">
                <a:latin typeface="Times New Roman" panose="02020603050405020304" pitchFamily="18" charset="0"/>
                <a:cs typeface="Times New Roman" panose="02020603050405020304" pitchFamily="18" charset="0"/>
              </a:rPr>
              <a:t>Üniversitesi </a:t>
            </a:r>
            <a:r>
              <a:rPr lang="tr-TR" sz="1400" dirty="0" err="1">
                <a:latin typeface="Times New Roman" panose="02020603050405020304" pitchFamily="18" charset="0"/>
                <a:cs typeface="Times New Roman" panose="02020603050405020304" pitchFamily="18" charset="0"/>
              </a:rPr>
              <a:t>Açıköğretim</a:t>
            </a:r>
            <a:r>
              <a:rPr lang="tr-TR" sz="1400" dirty="0">
                <a:latin typeface="Times New Roman" panose="02020603050405020304" pitchFamily="18" charset="0"/>
                <a:cs typeface="Times New Roman" panose="02020603050405020304" pitchFamily="18" charset="0"/>
              </a:rPr>
              <a:t> Fakültesi, </a:t>
            </a:r>
            <a:r>
              <a:rPr lang="tr-TR" sz="1400" dirty="0" smtClean="0">
                <a:latin typeface="Times New Roman" panose="02020603050405020304" pitchFamily="18" charset="0"/>
                <a:cs typeface="Times New Roman" panose="02020603050405020304" pitchFamily="18" charset="0"/>
              </a:rPr>
              <a:t>8. Basım</a:t>
            </a:r>
            <a:r>
              <a:rPr lang="tr-TR" sz="1400" dirty="0">
                <a:latin typeface="Times New Roman" panose="02020603050405020304" pitchFamily="18" charset="0"/>
                <a:cs typeface="Times New Roman" panose="02020603050405020304" pitchFamily="18" charset="0"/>
              </a:rPr>
              <a:t>, </a:t>
            </a:r>
            <a:r>
              <a:rPr lang="tr-TR" sz="1400" dirty="0" err="1">
                <a:latin typeface="Times New Roman" panose="02020603050405020304" pitchFamily="18" charset="0"/>
                <a:cs typeface="Times New Roman" panose="02020603050405020304" pitchFamily="18" charset="0"/>
              </a:rPr>
              <a:t>no</a:t>
            </a:r>
            <a:r>
              <a:rPr lang="tr-TR" sz="1400" dirty="0">
                <a:latin typeface="Times New Roman" panose="02020603050405020304" pitchFamily="18" charset="0"/>
                <a:cs typeface="Times New Roman" panose="02020603050405020304" pitchFamily="18" charset="0"/>
              </a:rPr>
              <a:t>. 1567</a:t>
            </a:r>
            <a:r>
              <a:rPr lang="tr-TR" sz="1400" dirty="0" smtClean="0">
                <a:latin typeface="Times New Roman" panose="02020603050405020304" pitchFamily="18" charset="0"/>
                <a:cs typeface="Times New Roman" panose="02020603050405020304" pitchFamily="18" charset="0"/>
              </a:rPr>
              <a:t>.</a:t>
            </a:r>
          </a:p>
          <a:p>
            <a:endParaRPr lang="tr-TR" sz="1400" dirty="0">
              <a:latin typeface="Times New Roman" panose="02020603050405020304" pitchFamily="18" charset="0"/>
              <a:cs typeface="Times New Roman" panose="02020603050405020304" pitchFamily="18" charset="0"/>
            </a:endParaRPr>
          </a:p>
          <a:p>
            <a:r>
              <a:rPr lang="tr-TR" sz="1400" dirty="0" err="1">
                <a:latin typeface="Times New Roman" panose="02020603050405020304" pitchFamily="18" charset="0"/>
                <a:cs typeface="Times New Roman" panose="02020603050405020304" pitchFamily="18" charset="0"/>
              </a:rPr>
              <a:t>Rouqette</a:t>
            </a:r>
            <a:r>
              <a:rPr lang="tr-TR" sz="1400" dirty="0">
                <a:latin typeface="Times New Roman" panose="02020603050405020304" pitchFamily="18" charset="0"/>
                <a:cs typeface="Times New Roman" panose="02020603050405020304" pitchFamily="18" charset="0"/>
              </a:rPr>
              <a:t>, M. L. (2007). Yaratıcılık (Çev. </a:t>
            </a:r>
            <a:r>
              <a:rPr lang="tr-TR" sz="1400" dirty="0" smtClean="0">
                <a:latin typeface="Times New Roman" panose="02020603050405020304" pitchFamily="18" charset="0"/>
                <a:cs typeface="Times New Roman" panose="02020603050405020304" pitchFamily="18" charset="0"/>
              </a:rPr>
              <a:t>İ. </a:t>
            </a:r>
            <a:r>
              <a:rPr lang="tr-TR" sz="1400" dirty="0" err="1" smtClean="0">
                <a:latin typeface="Times New Roman" panose="02020603050405020304" pitchFamily="18" charset="0"/>
                <a:cs typeface="Times New Roman" panose="02020603050405020304" pitchFamily="18" charset="0"/>
              </a:rPr>
              <a:t>Yerguz</a:t>
            </a:r>
            <a:r>
              <a:rPr lang="tr-TR" sz="1400" dirty="0">
                <a:latin typeface="Times New Roman" panose="02020603050405020304" pitchFamily="18" charset="0"/>
                <a:cs typeface="Times New Roman" panose="02020603050405020304" pitchFamily="18" charset="0"/>
              </a:rPr>
              <a:t>). Ankara: Dost </a:t>
            </a:r>
            <a:r>
              <a:rPr lang="tr-TR" sz="1400" dirty="0" smtClean="0">
                <a:latin typeface="Times New Roman" panose="02020603050405020304" pitchFamily="18" charset="0"/>
                <a:cs typeface="Times New Roman" panose="02020603050405020304" pitchFamily="18" charset="0"/>
              </a:rPr>
              <a:t>Kitabevi. </a:t>
            </a:r>
            <a:r>
              <a:rPr lang="tr-TR" sz="1400" dirty="0" err="1" smtClean="0">
                <a:latin typeface="Times New Roman" panose="02020603050405020304" pitchFamily="18" charset="0"/>
                <a:cs typeface="Times New Roman" panose="02020603050405020304" pitchFamily="18" charset="0"/>
              </a:rPr>
              <a:t>Sutton</a:t>
            </a:r>
            <a:r>
              <a:rPr lang="tr-TR" sz="1400" dirty="0" smtClean="0">
                <a:latin typeface="Times New Roman" panose="02020603050405020304" pitchFamily="18" charset="0"/>
                <a:cs typeface="Times New Roman" panose="02020603050405020304" pitchFamily="18" charset="0"/>
              </a:rPr>
              <a:t> </a:t>
            </a:r>
            <a:r>
              <a:rPr lang="tr-TR" sz="1400" dirty="0">
                <a:latin typeface="Times New Roman" panose="02020603050405020304" pitchFamily="18" charset="0"/>
                <a:cs typeface="Times New Roman" panose="02020603050405020304" pitchFamily="18" charset="0"/>
              </a:rPr>
              <a:t>I. R. (2006). İşe Yarayan Çılgın </a:t>
            </a:r>
            <a:r>
              <a:rPr lang="tr-TR" sz="1400" dirty="0" smtClean="0">
                <a:latin typeface="Times New Roman" panose="02020603050405020304" pitchFamily="18" charset="0"/>
                <a:cs typeface="Times New Roman" panose="02020603050405020304" pitchFamily="18" charset="0"/>
              </a:rPr>
              <a:t>Fikirler </a:t>
            </a:r>
            <a:r>
              <a:rPr lang="sv-SE" sz="1400" dirty="0" smtClean="0">
                <a:latin typeface="Times New Roman" panose="02020603050405020304" pitchFamily="18" charset="0"/>
                <a:cs typeface="Times New Roman" panose="02020603050405020304" pitchFamily="18" charset="0"/>
              </a:rPr>
              <a:t>(Çev</a:t>
            </a:r>
            <a:r>
              <a:rPr lang="sv-SE" sz="1400" dirty="0">
                <a:latin typeface="Times New Roman" panose="02020603050405020304" pitchFamily="18" charset="0"/>
                <a:cs typeface="Times New Roman" panose="02020603050405020304" pitchFamily="18" charset="0"/>
              </a:rPr>
              <a:t>. Handan Balkara), Boyner Yay</a:t>
            </a:r>
            <a:r>
              <a:rPr lang="sv-SE" sz="1400" dirty="0" smtClean="0">
                <a:latin typeface="Times New Roman" panose="02020603050405020304" pitchFamily="18" charset="0"/>
                <a:cs typeface="Times New Roman" panose="02020603050405020304" pitchFamily="18" charset="0"/>
              </a:rPr>
              <a:t>.</a:t>
            </a:r>
            <a:endParaRPr lang="tr-TR" sz="1400" dirty="0" smtClean="0">
              <a:latin typeface="Times New Roman" panose="02020603050405020304" pitchFamily="18" charset="0"/>
              <a:cs typeface="Times New Roman" panose="02020603050405020304" pitchFamily="18" charset="0"/>
            </a:endParaRPr>
          </a:p>
          <a:p>
            <a:endParaRPr lang="sv-SE" sz="1400" dirty="0">
              <a:latin typeface="Times New Roman" panose="02020603050405020304" pitchFamily="18" charset="0"/>
              <a:cs typeface="Times New Roman" panose="02020603050405020304" pitchFamily="18" charset="0"/>
            </a:endParaRPr>
          </a:p>
          <a:p>
            <a:r>
              <a:rPr lang="tr-TR" sz="1400" dirty="0" err="1">
                <a:latin typeface="Times New Roman" panose="02020603050405020304" pitchFamily="18" charset="0"/>
                <a:cs typeface="Times New Roman" panose="02020603050405020304" pitchFamily="18" charset="0"/>
              </a:rPr>
              <a:t>Wetlaufer</a:t>
            </a:r>
            <a:r>
              <a:rPr lang="tr-TR" sz="1400" dirty="0">
                <a:latin typeface="Times New Roman" panose="02020603050405020304" pitchFamily="18" charset="0"/>
                <a:cs typeface="Times New Roman" panose="02020603050405020304" pitchFamily="18" charset="0"/>
              </a:rPr>
              <a:t>, S. (2000). </a:t>
            </a:r>
            <a:r>
              <a:rPr lang="tr-TR" sz="1400" dirty="0" err="1">
                <a:latin typeface="Times New Roman" panose="02020603050405020304" pitchFamily="18" charset="0"/>
                <a:cs typeface="Times New Roman" panose="02020603050405020304" pitchFamily="18" charset="0"/>
              </a:rPr>
              <a:t>CoolBurst’te</a:t>
            </a:r>
            <a:r>
              <a:rPr lang="tr-TR" sz="1400" dirty="0">
                <a:latin typeface="Times New Roman" panose="02020603050405020304" pitchFamily="18" charset="0"/>
                <a:cs typeface="Times New Roman" panose="02020603050405020304" pitchFamily="18" charset="0"/>
              </a:rPr>
              <a:t> </a:t>
            </a:r>
            <a:r>
              <a:rPr lang="tr-TR" sz="1400" dirty="0" smtClean="0">
                <a:latin typeface="Times New Roman" panose="02020603050405020304" pitchFamily="18" charset="0"/>
                <a:cs typeface="Times New Roman" panose="02020603050405020304" pitchFamily="18" charset="0"/>
              </a:rPr>
              <a:t>Yaratıcılığı Boğan </a:t>
            </a:r>
            <a:r>
              <a:rPr lang="tr-TR" sz="1400" dirty="0">
                <a:latin typeface="Times New Roman" panose="02020603050405020304" pitchFamily="18" charset="0"/>
                <a:cs typeface="Times New Roman" panose="02020603050405020304" pitchFamily="18" charset="0"/>
              </a:rPr>
              <a:t>Ne? içinde Çığır Açıcı Düşünme. (Çev. </a:t>
            </a:r>
            <a:r>
              <a:rPr lang="tr-TR" sz="1400" dirty="0" smtClean="0">
                <a:latin typeface="Times New Roman" panose="02020603050405020304" pitchFamily="18" charset="0"/>
                <a:cs typeface="Times New Roman" panose="02020603050405020304" pitchFamily="18" charset="0"/>
              </a:rPr>
              <a:t>A. </a:t>
            </a:r>
            <a:r>
              <a:rPr lang="en-US" sz="1400" dirty="0" err="1" smtClean="0">
                <a:latin typeface="Times New Roman" panose="02020603050405020304" pitchFamily="18" charset="0"/>
                <a:cs typeface="Times New Roman" panose="02020603050405020304" pitchFamily="18" charset="0"/>
              </a:rPr>
              <a:t>Gürsel</a:t>
            </a:r>
            <a:r>
              <a:rPr lang="en-US" sz="1400" dirty="0">
                <a:latin typeface="Times New Roman" panose="02020603050405020304" pitchFamily="18" charset="0"/>
                <a:cs typeface="Times New Roman" panose="02020603050405020304" pitchFamily="18" charset="0"/>
              </a:rPr>
              <a:t>). İstanbul: </a:t>
            </a:r>
            <a:r>
              <a:rPr lang="en-US" sz="1400" dirty="0" smtClean="0">
                <a:latin typeface="Times New Roman" panose="02020603050405020304" pitchFamily="18" charset="0"/>
                <a:cs typeface="Times New Roman" panose="02020603050405020304" pitchFamily="18" charset="0"/>
              </a:rPr>
              <a:t>Harvard</a:t>
            </a:r>
            <a:r>
              <a:rPr lang="tr-TR" sz="1400" dirty="0" smtClean="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Business Review,</a:t>
            </a:r>
            <a:r>
              <a:rPr lang="tr-TR" sz="1400" dirty="0" smtClean="0">
                <a:latin typeface="Times New Roman" panose="02020603050405020304" pitchFamily="18" charset="0"/>
                <a:cs typeface="Times New Roman" panose="02020603050405020304" pitchFamily="18" charset="0"/>
              </a:rPr>
              <a:t> </a:t>
            </a:r>
            <a:r>
              <a:rPr lang="tr-TR" sz="1400" dirty="0" err="1" smtClean="0">
                <a:latin typeface="Times New Roman" panose="02020603050405020304" pitchFamily="18" charset="0"/>
                <a:cs typeface="Times New Roman" panose="02020603050405020304" pitchFamily="18" charset="0"/>
              </a:rPr>
              <a:t>Mess</a:t>
            </a:r>
            <a:r>
              <a:rPr lang="tr-TR" sz="1400" dirty="0" smtClean="0">
                <a:latin typeface="Times New Roman" panose="02020603050405020304" pitchFamily="18" charset="0"/>
                <a:cs typeface="Times New Roman" panose="02020603050405020304" pitchFamily="18" charset="0"/>
              </a:rPr>
              <a:t> </a:t>
            </a:r>
            <a:r>
              <a:rPr lang="tr-TR" sz="1400" dirty="0">
                <a:latin typeface="Times New Roman" panose="02020603050405020304" pitchFamily="18" charset="0"/>
                <a:cs typeface="Times New Roman" panose="02020603050405020304" pitchFamily="18" charset="0"/>
              </a:rPr>
              <a:t>Yay. N. 326.</a:t>
            </a:r>
            <a:endParaRPr lang="tr-TR" sz="1400" dirty="0" smtClean="0">
              <a:latin typeface="Times New Roman" panose="02020603050405020304" pitchFamily="18" charset="0"/>
              <a:cs typeface="Times New Roman" panose="02020603050405020304" pitchFamily="18" charset="0"/>
            </a:endParaRPr>
          </a:p>
          <a:p>
            <a:endParaRPr lang="tr-TR" sz="1400" dirty="0">
              <a:latin typeface="Times New Roman" panose="02020603050405020304" pitchFamily="18" charset="0"/>
              <a:cs typeface="Times New Roman" panose="02020603050405020304" pitchFamily="18" charset="0"/>
            </a:endParaRPr>
          </a:p>
          <a:p>
            <a:endParaRPr lang="tr-TR" sz="14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0016986"/>
      </p:ext>
    </p:extLst>
  </p:cSld>
  <p:clrMapOvr>
    <a:masterClrMapping/>
  </p:clrMapOvr>
  <p:timing>
    <p:tnLst>
      <p:par>
        <p:cTn id="1" dur="indefinite" restart="never" nodeType="tmRoot"/>
      </p:par>
    </p:tnLst>
  </p:timing>
</p:sld>
</file>

<file path=ppt/theme/theme1.xml><?xml version="1.0" encoding="utf-8"?>
<a:theme xmlns:a="http://schemas.openxmlformats.org/drawingml/2006/main" name="Duman">
  <a:themeElements>
    <a:clrScheme name="Duma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Duma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uma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1_Duman">
  <a:themeElements>
    <a:clrScheme name="Duman">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Duma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uma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449</TotalTime>
  <Words>3880</Words>
  <Application>Microsoft Office PowerPoint</Application>
  <PresentationFormat>Geniş ekran</PresentationFormat>
  <Paragraphs>652</Paragraphs>
  <Slides>97</Slides>
  <Notes>18</Notes>
  <HiddenSlides>0</HiddenSlides>
  <MMClips>0</MMClips>
  <ScaleCrop>false</ScaleCrop>
  <HeadingPairs>
    <vt:vector size="6" baseType="variant">
      <vt:variant>
        <vt:lpstr>Kullanılan Yazı Tipleri</vt:lpstr>
      </vt:variant>
      <vt:variant>
        <vt:i4>20</vt:i4>
      </vt:variant>
      <vt:variant>
        <vt:lpstr>Tema</vt:lpstr>
      </vt:variant>
      <vt:variant>
        <vt:i4>2</vt:i4>
      </vt:variant>
      <vt:variant>
        <vt:lpstr>Slayt Başlıkları</vt:lpstr>
      </vt:variant>
      <vt:variant>
        <vt:i4>97</vt:i4>
      </vt:variant>
    </vt:vector>
  </HeadingPairs>
  <TitlesOfParts>
    <vt:vector size="119" baseType="lpstr">
      <vt:lpstr>Arial Unicode MS</vt:lpstr>
      <vt:lpstr>Arial</vt:lpstr>
      <vt:lpstr>Arial Black</vt:lpstr>
      <vt:lpstr>Arial-BoldMT</vt:lpstr>
      <vt:lpstr>ArialMT</vt:lpstr>
      <vt:lpstr>ArialNarrow-Bold</vt:lpstr>
      <vt:lpstr>Calibri</vt:lpstr>
      <vt:lpstr>Century Gothic</vt:lpstr>
      <vt:lpstr>Comic Sans MS</vt:lpstr>
      <vt:lpstr>Copperplate Gothic Bold</vt:lpstr>
      <vt:lpstr>Lucida Sans Unicode</vt:lpstr>
      <vt:lpstr>Merriweather</vt:lpstr>
      <vt:lpstr>Montserrat</vt:lpstr>
      <vt:lpstr>Oxygen</vt:lpstr>
      <vt:lpstr>Tahoma</vt:lpstr>
      <vt:lpstr>Times</vt:lpstr>
      <vt:lpstr>Times New Roman</vt:lpstr>
      <vt:lpstr>Wingdings</vt:lpstr>
      <vt:lpstr>Wingdings 2</vt:lpstr>
      <vt:lpstr>Wingdings 3</vt:lpstr>
      <vt:lpstr>Duman</vt:lpstr>
      <vt:lpstr>1_Duman</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Yaratıcı Bireylerin Karakteristik Özellikleri - I</vt:lpstr>
      <vt:lpstr>Yaratıcı Bireylerin Karakteristik Özellikleri - II</vt:lpstr>
      <vt:lpstr>PowerPoint Sunusu</vt:lpstr>
      <vt:lpstr>PowerPoint Sunusu</vt:lpstr>
      <vt:lpstr>PowerPoint Sunusu</vt:lpstr>
      <vt:lpstr>PowerPoint Sunusu</vt:lpstr>
      <vt:lpstr>PowerPoint Sunusu</vt:lpstr>
      <vt:lpstr>PowerPoint Sunusu</vt:lpstr>
      <vt:lpstr>PowerPoint Sunusu</vt:lpstr>
      <vt:lpstr>PowerPoint Sunusu</vt:lpstr>
      <vt:lpstr>Yaratıcılığın temel boyutları</vt:lpstr>
      <vt:lpstr>Akıcılık</vt:lpstr>
      <vt:lpstr>Esneklik</vt:lpstr>
      <vt:lpstr>Özgünlük</vt:lpstr>
      <vt:lpstr>Ayrıntılama</vt:lpstr>
      <vt:lpstr>Yaratıcı Düşünce Süreci</vt:lpstr>
      <vt:lpstr>Yaratıcı Düşünme Süreci 1 - Hazırlık</vt:lpstr>
      <vt:lpstr>Yaratıcı Düşünme Süreci 2 - Kuluçka</vt:lpstr>
      <vt:lpstr>Yaratıcı Düşünme Süreci 3 - Aydınlanma</vt:lpstr>
      <vt:lpstr>Yaratıcı Düşünme Süreci 4 - Değerlendirme</vt:lpstr>
      <vt:lpstr>Yaratıcı Düşünce “Cevheri”</vt:lpstr>
      <vt:lpstr>Yaratıcılık Neden Önemlidir?</vt:lpstr>
      <vt:lpstr>PowerPoint Sunusu</vt:lpstr>
      <vt:lpstr>PowerPoint Sunusu</vt:lpstr>
      <vt:lpstr>PowerPoint Sunusu</vt:lpstr>
      <vt:lpstr>PowerPoint Sunusu</vt:lpstr>
      <vt:lpstr>Yaratıcı Düşünce  İş Dünyasında Ne İşe Yarar?</vt:lpstr>
      <vt:lpstr>PowerPoint Sunusu</vt:lpstr>
      <vt:lpstr>PowerPoint Sunusu</vt:lpstr>
      <vt:lpstr>Yenilikle ilgili yanlış görüşler</vt:lpstr>
      <vt:lpstr>Yenilikle ilgili doğrular</vt:lpstr>
      <vt:lpstr>GENEL YENİLİK PRENSİPLERİ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SCAMPER - Substitute</vt:lpstr>
      <vt:lpstr>SCAMPER - Combine</vt:lpstr>
      <vt:lpstr>SCAMPER - Adapt, Alter </vt:lpstr>
      <vt:lpstr>SCAMPER -  Modify, Minify, Magnify</vt:lpstr>
      <vt:lpstr>SCAMPER - Put To Other Uses</vt:lpstr>
      <vt:lpstr>SCAMPER - Eliminate</vt:lpstr>
      <vt:lpstr>SCAMPER -  Rearrange , Reverse</vt:lpstr>
      <vt:lpstr>“SCAMPER” Unsurları  İçiçe Geçebilir - I  </vt:lpstr>
      <vt:lpstr>“SCAMPER” Unsurları  İçiçe Geçebilir - II  </vt:lpstr>
      <vt:lpstr>PowerPoint Sunusu</vt:lpstr>
      <vt:lpstr>PowerPoint Sunusu</vt:lpstr>
      <vt:lpstr>PowerPoint Sunusu</vt:lpstr>
      <vt:lpstr>PowerPoint Sunusu</vt:lpstr>
      <vt:lpstr>PowerPoint Sunusu</vt:lpstr>
      <vt:lpstr>PowerPoint Sunusu</vt:lpstr>
      <vt:lpstr>PowerPoint Sunusu</vt:lpstr>
      <vt:lpstr>Altı Şapkalı Düşünme Tekniği</vt:lpstr>
      <vt:lpstr> Altı Şapkalı Düşünme Tekniği Edward De Bono'nun 1985'te yayınlanan kitabıdır.     Edward De Bono , farklı yaklaşımların tanımlanması ve bu yaklaşımların nasıl kullanılabileceğinin öğretilmesi durumunda, insanların bu yaklaşımları kullanarak, toplantılarda ve takım çalışmalarında çok daha üretken olabileceğini öne sürmüştür.</vt:lpstr>
      <vt:lpstr>Özellikleri</vt:lpstr>
      <vt:lpstr>Üstünlükleri</vt:lpstr>
      <vt:lpstr>Sınırlılıkları</vt:lpstr>
      <vt:lpstr>Şapka renkleri ve temsil ettiği düşünce biçimleri:</vt:lpstr>
      <vt:lpstr>PowerPoint Sunusu</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kerem</dc:creator>
  <cp:lastModifiedBy>kerem</cp:lastModifiedBy>
  <cp:revision>55</cp:revision>
  <cp:lastPrinted>2016-11-02T09:25:58Z</cp:lastPrinted>
  <dcterms:created xsi:type="dcterms:W3CDTF">2016-11-02T06:30:21Z</dcterms:created>
  <dcterms:modified xsi:type="dcterms:W3CDTF">2016-11-23T09:29:23Z</dcterms:modified>
</cp:coreProperties>
</file>